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media/image2.jpeg" ContentType="image/jpeg"/>
  <Override PartName="/ppt/media/image3.jpeg" ContentType="image/jpeg"/>
  <Override PartName="/ppt/theme/theme2.xml" ContentType="application/vnd.openxmlformats-officedocument.theme+xml"/>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797A7C">
              <a:alpha val="30000"/>
            </a:srgbClr>
          </a:solidFill>
        </a:fill>
      </a:tcStyle>
    </a:band2H>
    <a:firstCol>
      <a:tcTxStyle b="def" i="def">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def" i="def">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def" i="def">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b="def" i="def">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b="def" i="def"/>
      <a:tcStyle>
        <a:tcBdr/>
        <a:fill>
          <a:solidFill>
            <a:srgbClr val="87CED4">
              <a:alpha val="20000"/>
            </a:srgbClr>
          </a:solidFill>
        </a:fill>
      </a:tcStyle>
    </a:band2H>
    <a:firstCol>
      <a:tcTxStyle b="def" i="def">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b="def" i="def">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def" i="def">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b="def" i="def"/>
      <a:tcStyle>
        <a:tcBdr/>
        <a:fill>
          <a:solidFill>
            <a:srgbClr val="5DC123">
              <a:alpha val="19000"/>
            </a:srgbClr>
          </a:solidFill>
        </a:fill>
      </a:tcStyle>
    </a:band2H>
    <a:firstCol>
      <a:tcTxStyle b="def" i="def">
        <a:font>
          <a:latin typeface="Helvetica Light"/>
          <a:ea typeface="Helvetica Light"/>
          <a:cs typeface="Helvetica Light"/>
        </a:font>
        <a:srgbClr val="FFFFFF"/>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b="def" i="def">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97A7C">
              <a:alpha val="30000"/>
            </a:srgbClr>
          </a:solidFill>
        </a:fill>
      </a:tcStyle>
    </a:band2H>
    <a:firstCo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Row>
  </a:tblStyle>
  <a:tblStyle styleId="{33BA23B1-9221-436E-865A-0063620EA4FD}" styleName="">
    <a:tblBg/>
    <a:wholeTb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b="def" i="def"/>
      <a:tcStyle>
        <a:tcBdr/>
        <a:fill>
          <a:solidFill>
            <a:srgbClr val="797A7C">
              <a:alpha val="30000"/>
            </a:srgbClr>
          </a:solidFill>
        </a:fill>
      </a:tcStyle>
    </a:band2H>
    <a:firstCol>
      <a:tcTxStyle b="def" i="def">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b="def" i="def">
        <a:font>
          <a:latin typeface="Helvetica Light"/>
          <a:ea typeface="Helvetica Light"/>
          <a:cs typeface="Helvetica Light"/>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def">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i="de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i="de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127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 styleId="{8F44A2F1-9E1F-4B54-A3A2-5F16C0AD49E2}" styleName="">
    <a:tblBg/>
    <a:wholeTb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1A610F"/>
          </a:solidFill>
        </a:fill>
      </a:tcStyle>
    </a:firstCol>
    <a:la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chemeClr val="accent1"/>
              </a:gs>
              <a:gs pos="100000">
                <a:schemeClr val="accent1">
                  <a:hueOff val="321132"/>
                  <a:satOff val="-12043"/>
                  <a:lumOff val="-7113"/>
                </a:schemeClr>
              </a:gs>
            </a:gsLst>
            <a:lin ang="5400000"/>
          </a:gradFill>
        </a:fill>
      </a:tcStyle>
    </a:lastRow>
    <a:fir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chemeClr val="accent1"/>
              </a:gs>
              <a:gs pos="100000">
                <a:schemeClr val="accent1">
                  <a:hueOff val="321132"/>
                  <a:satOff val="-12043"/>
                  <a:lumOff val="-7113"/>
                </a:schemeClr>
              </a:gs>
            </a:gsLst>
            <a:lin ang="5400000"/>
          </a:gradFill>
        </a:fill>
      </a:tcStyle>
    </a:firstRow>
  </a:tblStyle>
  <a:tblStyle styleId="{D51ADE6A-740E-44AE-83CC-AE7238B6C88D}" styleName="">
    <a:tblBg/>
    <a:wholeTbl>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Times New Roman"/>
          <a:ea typeface="Times New Roman"/>
          <a:cs typeface="Times New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p:nvPr>
            <p:ph type="sldImg"/>
          </p:nvPr>
        </p:nvSpPr>
        <p:spPr>
          <a:xfrm>
            <a:off x="1143000" y="685800"/>
            <a:ext cx="4572000" cy="3429000"/>
          </a:xfrm>
          <a:prstGeom prst="rect">
            <a:avLst/>
          </a:prstGeom>
        </p:spPr>
        <p:txBody>
          <a:bodyPr/>
          <a:lstStyle/>
          <a:p>
            <a:pPr/>
          </a:p>
        </p:txBody>
      </p:sp>
      <p:sp>
        <p:nvSpPr>
          <p:cNvPr id="225" name="Shape 22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825500" latinLnBrk="0">
      <a:defRPr sz="2200">
        <a:latin typeface="Lucida Grande"/>
        <a:ea typeface="Lucida Grande"/>
        <a:cs typeface="Lucida Grande"/>
        <a:sym typeface="Lucida Grande"/>
      </a:defRPr>
    </a:lvl1pPr>
    <a:lvl2pPr indent="228600" defTabSz="825500" latinLnBrk="0">
      <a:defRPr sz="2200">
        <a:latin typeface="Lucida Grande"/>
        <a:ea typeface="Lucida Grande"/>
        <a:cs typeface="Lucida Grande"/>
        <a:sym typeface="Lucida Grande"/>
      </a:defRPr>
    </a:lvl2pPr>
    <a:lvl3pPr indent="457200" defTabSz="825500" latinLnBrk="0">
      <a:defRPr sz="2200">
        <a:latin typeface="Lucida Grande"/>
        <a:ea typeface="Lucida Grande"/>
        <a:cs typeface="Lucida Grande"/>
        <a:sym typeface="Lucida Grande"/>
      </a:defRPr>
    </a:lvl3pPr>
    <a:lvl4pPr indent="685800" defTabSz="825500" latinLnBrk="0">
      <a:defRPr sz="2200">
        <a:latin typeface="Lucida Grande"/>
        <a:ea typeface="Lucida Grande"/>
        <a:cs typeface="Lucida Grande"/>
        <a:sym typeface="Lucida Grande"/>
      </a:defRPr>
    </a:lvl4pPr>
    <a:lvl5pPr indent="914400" defTabSz="825500" latinLnBrk="0">
      <a:defRPr sz="2200">
        <a:latin typeface="Lucida Grande"/>
        <a:ea typeface="Lucida Grande"/>
        <a:cs typeface="Lucida Grande"/>
        <a:sym typeface="Lucida Grande"/>
      </a:defRPr>
    </a:lvl5pPr>
    <a:lvl6pPr indent="1143000" defTabSz="825500" latinLnBrk="0">
      <a:defRPr sz="2200">
        <a:latin typeface="Lucida Grande"/>
        <a:ea typeface="Lucida Grande"/>
        <a:cs typeface="Lucida Grande"/>
        <a:sym typeface="Lucida Grande"/>
      </a:defRPr>
    </a:lvl6pPr>
    <a:lvl7pPr indent="1371600" defTabSz="825500" latinLnBrk="0">
      <a:defRPr sz="2200">
        <a:latin typeface="Lucida Grande"/>
        <a:ea typeface="Lucida Grande"/>
        <a:cs typeface="Lucida Grande"/>
        <a:sym typeface="Lucida Grande"/>
      </a:defRPr>
    </a:lvl7pPr>
    <a:lvl8pPr indent="1600200" defTabSz="825500" latinLnBrk="0">
      <a:defRPr sz="2200">
        <a:latin typeface="Lucida Grande"/>
        <a:ea typeface="Lucida Grande"/>
        <a:cs typeface="Lucida Grande"/>
        <a:sym typeface="Lucida Grande"/>
      </a:defRPr>
    </a:lvl8pPr>
    <a:lvl9pPr indent="1828800" defTabSz="825500" latinLnBrk="0">
      <a:defRPr sz="2200">
        <a:latin typeface="Lucida Grande"/>
        <a:ea typeface="Lucida Grande"/>
        <a:cs typeface="Lucida Grande"/>
        <a:sym typeface="Lucida Grand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2.pn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2387600" y="2311400"/>
            <a:ext cx="19621500" cy="4648200"/>
          </a:xfrm>
          <a:prstGeom prst="rect">
            <a:avLst/>
          </a:prstGeom>
        </p:spPr>
        <p:txBody>
          <a:bodyPr anchor="b"/>
          <a:lstStyle/>
          <a:p>
            <a:pPr/>
            <a:r>
              <a:t>Title Text</a:t>
            </a:r>
          </a:p>
        </p:txBody>
      </p:sp>
      <p:sp>
        <p:nvSpPr>
          <p:cNvPr id="12" name="Shape 12"/>
          <p:cNvSpPr/>
          <p:nvPr>
            <p:ph type="body" sz="quarter" idx="1"/>
          </p:nvPr>
        </p:nvSpPr>
        <p:spPr>
          <a:xfrm>
            <a:off x="2387600" y="7073900"/>
            <a:ext cx="19621500" cy="1587500"/>
          </a:xfrm>
          <a:prstGeom prst="rect">
            <a:avLst/>
          </a:prstGeom>
        </p:spPr>
        <p:txBody>
          <a:bodyPr anchor="t"/>
          <a:lstStyle>
            <a:lvl1pPr marL="0" indent="0" algn="ctr">
              <a:spcBef>
                <a:spcPts val="0"/>
              </a:spcBef>
              <a:buSzTx/>
              <a:buNone/>
              <a:defRPr sz="4800"/>
            </a:lvl1pPr>
            <a:lvl2pPr marL="0" indent="0" algn="ctr">
              <a:spcBef>
                <a:spcPts val="0"/>
              </a:spcBef>
              <a:buSzTx/>
              <a:buNone/>
              <a:defRPr sz="4800"/>
            </a:lvl2pPr>
            <a:lvl3pPr marL="0" indent="0" algn="ctr">
              <a:spcBef>
                <a:spcPts val="0"/>
              </a:spcBef>
              <a:buSzTx/>
              <a:buNone/>
              <a:defRPr sz="4800"/>
            </a:lvl3pPr>
            <a:lvl4pPr marL="0" indent="0" algn="ctr">
              <a:spcBef>
                <a:spcPts val="0"/>
              </a:spcBef>
              <a:buSzTx/>
              <a:buNone/>
              <a:defRPr sz="4800"/>
            </a:lvl4pPr>
            <a:lvl5pPr marL="0" indent="0" algn="ctr">
              <a:spcBef>
                <a:spcPts val="0"/>
              </a:spcBef>
              <a:buSzTx/>
              <a:buNone/>
              <a:defRPr sz="48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87" name="Shape 87"/>
          <p:cNvSpPr/>
          <p:nvPr>
            <p:ph type="pic" sz="quarter" idx="13"/>
          </p:nvPr>
        </p:nvSpPr>
        <p:spPr>
          <a:xfrm>
            <a:off x="12839700" y="2578100"/>
            <a:ext cx="6448425" cy="8597900"/>
          </a:xfrm>
          <a:prstGeom prst="rect">
            <a:avLst/>
          </a:prstGeom>
          <a:ln w="25400">
            <a:solidFill>
              <a:srgbClr val="FFFFFF"/>
            </a:solidFill>
          </a:ln>
        </p:spPr>
        <p:txBody>
          <a:bodyPr lIns="91439" tIns="45719" rIns="91439" bIns="45719" anchor="t"/>
          <a:lstStyle/>
          <a:p>
            <a:pPr/>
          </a:p>
        </p:txBody>
      </p:sp>
      <p:sp>
        <p:nvSpPr>
          <p:cNvPr id="88" name="Shape 88"/>
          <p:cNvSpPr/>
          <p:nvPr>
            <p:ph type="title"/>
          </p:nvPr>
        </p:nvSpPr>
        <p:spPr>
          <a:xfrm>
            <a:off x="1206500" y="2159000"/>
            <a:ext cx="11010900" cy="4648200"/>
          </a:xfrm>
          <a:prstGeom prst="rect">
            <a:avLst/>
          </a:prstGeom>
        </p:spPr>
        <p:txBody>
          <a:bodyPr anchor="b"/>
          <a:lstStyle>
            <a:lvl1pPr>
              <a:defRPr sz="9600"/>
            </a:lvl1pPr>
          </a:lstStyle>
          <a:p>
            <a:pPr/>
            <a:r>
              <a:t>Title Text</a:t>
            </a:r>
          </a:p>
        </p:txBody>
      </p:sp>
      <p:sp>
        <p:nvSpPr>
          <p:cNvPr id="89" name="Shape 89"/>
          <p:cNvSpPr/>
          <p:nvPr>
            <p:ph type="body" sz="quarter" idx="1"/>
          </p:nvPr>
        </p:nvSpPr>
        <p:spPr>
          <a:xfrm>
            <a:off x="1206500" y="6896100"/>
            <a:ext cx="11010900" cy="4648200"/>
          </a:xfrm>
          <a:prstGeom prst="rect">
            <a:avLst/>
          </a:prstGeom>
        </p:spPr>
        <p:txBody>
          <a:bodyPr anchor="t"/>
          <a:lstStyle>
            <a:lvl1pPr marL="0" indent="0" algn="ctr">
              <a:spcBef>
                <a:spcPts val="0"/>
              </a:spcBef>
              <a:buSzTx/>
              <a:buNone/>
              <a:defRPr sz="4200"/>
            </a:lvl1pPr>
            <a:lvl2pPr marL="0" indent="0" algn="ctr">
              <a:spcBef>
                <a:spcPts val="0"/>
              </a:spcBef>
              <a:buSzTx/>
              <a:buNone/>
              <a:defRPr sz="4200"/>
            </a:lvl2pPr>
            <a:lvl3pPr marL="0" indent="0" algn="ctr">
              <a:spcBef>
                <a:spcPts val="0"/>
              </a:spcBef>
              <a:buSzTx/>
              <a:buNone/>
              <a:defRPr sz="4200"/>
            </a:lvl3pPr>
            <a:lvl4pPr marL="0" indent="0" algn="ctr">
              <a:spcBef>
                <a:spcPts val="0"/>
              </a:spcBef>
              <a:buSzTx/>
              <a:buNone/>
              <a:defRPr sz="4200"/>
            </a:lvl4pPr>
            <a:lvl5pPr marL="0" indent="0" algn="ctr">
              <a:spcBef>
                <a:spcPts val="0"/>
              </a:spcBef>
              <a:buSzTx/>
              <a:buNone/>
              <a:defRPr sz="4200"/>
            </a:lvl5pPr>
          </a:lstStyle>
          <a:p>
            <a:pPr/>
            <a:r>
              <a:t>Body Level One</a:t>
            </a:r>
          </a:p>
          <a:p>
            <a:pPr lvl="1"/>
            <a:r>
              <a:t>Body Level Two</a:t>
            </a:r>
          </a:p>
          <a:p>
            <a:pPr lvl="2"/>
            <a:r>
              <a:t>Body Level Three</a:t>
            </a:r>
          </a:p>
          <a:p>
            <a:pPr lvl="3"/>
            <a:r>
              <a:t>Body Level Four</a:t>
            </a:r>
          </a:p>
          <a:p>
            <a:pPr lvl="4"/>
            <a:r>
              <a:t>Body Level Five</a:t>
            </a:r>
          </a:p>
        </p:txBody>
      </p:sp>
      <p:sp>
        <p:nvSpPr>
          <p:cNvPr id="90" name="Shape 9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Reflection">
    <p:spTree>
      <p:nvGrpSpPr>
        <p:cNvPr id="1" name=""/>
        <p:cNvGrpSpPr/>
        <p:nvPr/>
      </p:nvGrpSpPr>
      <p:grpSpPr>
        <a:xfrm>
          <a:off x="0" y="0"/>
          <a:ext cx="0" cy="0"/>
          <a:chOff x="0" y="0"/>
          <a:chExt cx="0" cy="0"/>
        </a:xfrm>
      </p:grpSpPr>
      <p:sp>
        <p:nvSpPr>
          <p:cNvPr id="97" name="Shape 97"/>
          <p:cNvSpPr/>
          <p:nvPr>
            <p:ph type="pic" sz="quarter" idx="13"/>
          </p:nvPr>
        </p:nvSpPr>
        <p:spPr>
          <a:xfrm>
            <a:off x="12839700" y="2578100"/>
            <a:ext cx="6438900" cy="8572500"/>
          </a:xfrm>
          <a:prstGeom prst="rect">
            <a:avLst/>
          </a:prstGeom>
          <a:ln w="25400">
            <a:solidFill>
              <a:srgbClr val="FFFFFF"/>
            </a:solidFill>
          </a:ln>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98" name="Shape 98"/>
          <p:cNvSpPr/>
          <p:nvPr>
            <p:ph type="title"/>
          </p:nvPr>
        </p:nvSpPr>
        <p:spPr>
          <a:xfrm>
            <a:off x="1206500" y="2159000"/>
            <a:ext cx="11010900" cy="4648200"/>
          </a:xfrm>
          <a:prstGeom prst="rect">
            <a:avLst/>
          </a:prstGeom>
        </p:spPr>
        <p:txBody>
          <a:bodyPr anchor="b"/>
          <a:lstStyle>
            <a:lvl1pPr>
              <a:defRPr sz="9600"/>
            </a:lvl1pPr>
          </a:lstStyle>
          <a:p>
            <a:pPr/>
            <a:r>
              <a:t>Title Text</a:t>
            </a:r>
          </a:p>
        </p:txBody>
      </p:sp>
      <p:sp>
        <p:nvSpPr>
          <p:cNvPr id="99" name="Shape 99"/>
          <p:cNvSpPr/>
          <p:nvPr>
            <p:ph type="body" sz="quarter" idx="1"/>
          </p:nvPr>
        </p:nvSpPr>
        <p:spPr>
          <a:xfrm>
            <a:off x="1206500" y="6896100"/>
            <a:ext cx="11010900" cy="4648200"/>
          </a:xfrm>
          <a:prstGeom prst="rect">
            <a:avLst/>
          </a:prstGeom>
        </p:spPr>
        <p:txBody>
          <a:bodyPr anchor="t"/>
          <a:lstStyle>
            <a:lvl1pPr marL="0" indent="0" algn="ctr">
              <a:spcBef>
                <a:spcPts val="0"/>
              </a:spcBef>
              <a:buSzTx/>
              <a:buNone/>
              <a:defRPr sz="4200"/>
            </a:lvl1pPr>
            <a:lvl2pPr marL="0" indent="0" algn="ctr">
              <a:spcBef>
                <a:spcPts val="0"/>
              </a:spcBef>
              <a:buSzTx/>
              <a:buNone/>
              <a:defRPr sz="4200"/>
            </a:lvl2pPr>
            <a:lvl3pPr marL="0" indent="0" algn="ctr">
              <a:spcBef>
                <a:spcPts val="0"/>
              </a:spcBef>
              <a:buSzTx/>
              <a:buNone/>
              <a:defRPr sz="4200"/>
            </a:lvl3pPr>
            <a:lvl4pPr marL="0" indent="0" algn="ctr">
              <a:spcBef>
                <a:spcPts val="0"/>
              </a:spcBef>
              <a:buSzTx/>
              <a:buNone/>
              <a:defRPr sz="4200"/>
            </a:lvl4pPr>
            <a:lvl5pPr marL="0" indent="0" algn="ctr">
              <a:spcBef>
                <a:spcPts val="0"/>
              </a:spcBef>
              <a:buSzTx/>
              <a:buNone/>
              <a:defRPr sz="4200"/>
            </a:lvl5pPr>
          </a:lstStyle>
          <a:p>
            <a:pPr/>
            <a:r>
              <a:t>Body Level One</a:t>
            </a:r>
          </a:p>
          <a:p>
            <a:pPr lvl="1"/>
            <a:r>
              <a:t>Body Level Two</a:t>
            </a:r>
          </a:p>
          <a:p>
            <a:pPr lvl="2"/>
            <a:r>
              <a:t>Body Level Three</a:t>
            </a:r>
          </a:p>
          <a:p>
            <a:pPr lvl="3"/>
            <a:r>
              <a:t>Body Level Four</a:t>
            </a:r>
          </a:p>
          <a:p>
            <a:pPr lvl="4"/>
            <a:r>
              <a:t>Body Level Five</a:t>
            </a:r>
          </a:p>
        </p:txBody>
      </p:sp>
      <p:sp>
        <p:nvSpPr>
          <p:cNvPr id="100" name="Shape 10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107" name="Shape 107"/>
          <p:cNvSpPr/>
          <p:nvPr>
            <p:ph type="pic" sz="quarter" idx="13"/>
          </p:nvPr>
        </p:nvSpPr>
        <p:spPr>
          <a:xfrm>
            <a:off x="13284200" y="4076700"/>
            <a:ext cx="5778500" cy="7683500"/>
          </a:xfrm>
          <a:prstGeom prst="rect">
            <a:avLst/>
          </a:prstGeom>
          <a:ln w="25400">
            <a:solidFill>
              <a:srgbClr val="FFFFFF"/>
            </a:solidFill>
          </a:ln>
        </p:spPr>
        <p:txBody>
          <a:bodyPr lIns="91439" tIns="45719" rIns="91439" bIns="45719" anchor="t"/>
          <a:lstStyle/>
          <a:p>
            <a:pPr/>
          </a:p>
        </p:txBody>
      </p:sp>
      <p:sp>
        <p:nvSpPr>
          <p:cNvPr id="108" name="Shape 108"/>
          <p:cNvSpPr/>
          <p:nvPr>
            <p:ph type="title"/>
          </p:nvPr>
        </p:nvSpPr>
        <p:spPr>
          <a:prstGeom prst="rect">
            <a:avLst/>
          </a:prstGeom>
        </p:spPr>
        <p:txBody>
          <a:bodyPr/>
          <a:lstStyle/>
          <a:p>
            <a:pPr/>
            <a:r>
              <a:t>Title Text</a:t>
            </a:r>
          </a:p>
        </p:txBody>
      </p:sp>
      <p:sp>
        <p:nvSpPr>
          <p:cNvPr id="109" name="Shape 109"/>
          <p:cNvSpPr/>
          <p:nvPr>
            <p:ph type="body" sz="half" idx="1"/>
          </p:nvPr>
        </p:nvSpPr>
        <p:spPr>
          <a:xfrm>
            <a:off x="2387600" y="3886200"/>
            <a:ext cx="9448800" cy="8039100"/>
          </a:xfrm>
          <a:prstGeom prst="rect">
            <a:avLst/>
          </a:prstGeom>
        </p:spPr>
        <p:txBody>
          <a:bodyPr/>
          <a:lstStyle>
            <a:lvl1pPr marL="812120" indent="-494620">
              <a:spcBef>
                <a:spcPts val="5400"/>
              </a:spcBef>
              <a:defRPr sz="4200"/>
            </a:lvl1pPr>
            <a:lvl2pPr marL="1256620" indent="-494620">
              <a:spcBef>
                <a:spcPts val="5400"/>
              </a:spcBef>
              <a:defRPr sz="4200"/>
            </a:lvl2pPr>
            <a:lvl3pPr marL="1701120" indent="-494620">
              <a:spcBef>
                <a:spcPts val="5400"/>
              </a:spcBef>
              <a:defRPr sz="4200"/>
            </a:lvl3pPr>
            <a:lvl4pPr marL="2145620" indent="-494620">
              <a:spcBef>
                <a:spcPts val="5400"/>
              </a:spcBef>
              <a:defRPr sz="4200"/>
            </a:lvl4pPr>
            <a:lvl5pPr marL="2590120" indent="-494620">
              <a:spcBef>
                <a:spcPts val="5400"/>
              </a:spcBef>
              <a:defRPr sz="4200"/>
            </a:lvl5pPr>
          </a:lstStyle>
          <a:p>
            <a:pPr/>
            <a:r>
              <a:t>Body Level One</a:t>
            </a:r>
          </a:p>
          <a:p>
            <a:pPr lvl="1"/>
            <a:r>
              <a:t>Body Level Two</a:t>
            </a:r>
          </a:p>
          <a:p>
            <a:pPr lvl="2"/>
            <a:r>
              <a:t>Body Level Three</a:t>
            </a:r>
          </a:p>
          <a:p>
            <a:pPr lvl="3"/>
            <a:r>
              <a:t>Body Level Four</a:t>
            </a:r>
          </a:p>
          <a:p>
            <a:pPr lvl="4"/>
            <a:r>
              <a:t>Body Level Five</a:t>
            </a:r>
          </a:p>
        </p:txBody>
      </p:sp>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spTree>
      <p:nvGrpSpPr>
        <p:cNvPr id="1" name=""/>
        <p:cNvGrpSpPr/>
        <p:nvPr/>
      </p:nvGrpSpPr>
      <p:grpSpPr>
        <a:xfrm>
          <a:off x="0" y="0"/>
          <a:ext cx="0" cy="0"/>
          <a:chOff x="0" y="0"/>
          <a:chExt cx="0" cy="0"/>
        </a:xfrm>
      </p:grpSpPr>
      <p:sp>
        <p:nvSpPr>
          <p:cNvPr id="117" name="Shape 117"/>
          <p:cNvSpPr/>
          <p:nvPr>
            <p:ph type="title"/>
          </p:nvPr>
        </p:nvSpPr>
        <p:spPr>
          <a:prstGeom prst="rect">
            <a:avLst/>
          </a:prstGeom>
        </p:spPr>
        <p:txBody>
          <a:bodyPr/>
          <a:lstStyle/>
          <a:p>
            <a:pPr/>
            <a:r>
              <a:t>Title Text</a:t>
            </a:r>
          </a:p>
        </p:txBody>
      </p:sp>
      <p:sp>
        <p:nvSpPr>
          <p:cNvPr id="118" name="Shape 118"/>
          <p:cNvSpPr/>
          <p:nvPr>
            <p:ph type="body" sz="half" idx="1"/>
          </p:nvPr>
        </p:nvSpPr>
        <p:spPr>
          <a:xfrm>
            <a:off x="2387600" y="3886200"/>
            <a:ext cx="9448800" cy="8039100"/>
          </a:xfrm>
          <a:prstGeom prst="rect">
            <a:avLst/>
          </a:prstGeom>
        </p:spPr>
        <p:txBody>
          <a:bodyPr/>
          <a:lstStyle>
            <a:lvl1pPr marL="812120" indent="-494620">
              <a:spcBef>
                <a:spcPts val="5400"/>
              </a:spcBef>
              <a:defRPr sz="4200"/>
            </a:lvl1pPr>
            <a:lvl2pPr marL="1256620" indent="-494620">
              <a:spcBef>
                <a:spcPts val="5400"/>
              </a:spcBef>
              <a:defRPr sz="4200"/>
            </a:lvl2pPr>
            <a:lvl3pPr marL="1701120" indent="-494620">
              <a:spcBef>
                <a:spcPts val="5400"/>
              </a:spcBef>
              <a:defRPr sz="4200"/>
            </a:lvl3pPr>
            <a:lvl4pPr marL="2145620" indent="-494620">
              <a:spcBef>
                <a:spcPts val="5400"/>
              </a:spcBef>
              <a:defRPr sz="4200"/>
            </a:lvl4pPr>
            <a:lvl5pPr marL="2590120" indent="-494620">
              <a:spcBef>
                <a:spcPts val="5400"/>
              </a:spcBef>
              <a:defRPr sz="4200"/>
            </a:lvl5pPr>
          </a:lstStyle>
          <a:p>
            <a:pPr/>
            <a:r>
              <a:t>Body Level One</a:t>
            </a:r>
          </a:p>
          <a:p>
            <a:pPr lvl="1"/>
            <a:r>
              <a:t>Body Level Two</a:t>
            </a:r>
          </a:p>
          <a:p>
            <a:pPr lvl="2"/>
            <a:r>
              <a:t>Body Level Three</a:t>
            </a:r>
          </a:p>
          <a:p>
            <a:pPr lvl="3"/>
            <a:r>
              <a:t>Body Level Four</a:t>
            </a:r>
          </a:p>
          <a:p>
            <a:pPr lvl="4"/>
            <a:r>
              <a:t>Body Level Five</a:t>
            </a:r>
          </a:p>
        </p:txBody>
      </p:sp>
      <p:sp>
        <p:nvSpPr>
          <p:cNvPr id="119" name="Shape 11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spTree>
      <p:nvGrpSpPr>
        <p:cNvPr id="1" name=""/>
        <p:cNvGrpSpPr/>
        <p:nvPr/>
      </p:nvGrpSpPr>
      <p:grpSpPr>
        <a:xfrm>
          <a:off x="0" y="0"/>
          <a:ext cx="0" cy="0"/>
          <a:chOff x="0" y="0"/>
          <a:chExt cx="0" cy="0"/>
        </a:xfrm>
      </p:grpSpPr>
      <p:sp>
        <p:nvSpPr>
          <p:cNvPr id="126" name="Shape 126"/>
          <p:cNvSpPr/>
          <p:nvPr>
            <p:ph type="title"/>
          </p:nvPr>
        </p:nvSpPr>
        <p:spPr>
          <a:prstGeom prst="rect">
            <a:avLst/>
          </a:prstGeom>
        </p:spPr>
        <p:txBody>
          <a:bodyPr/>
          <a:lstStyle/>
          <a:p>
            <a:pPr/>
            <a:r>
              <a:t>Title Text</a:t>
            </a:r>
          </a:p>
        </p:txBody>
      </p:sp>
      <p:sp>
        <p:nvSpPr>
          <p:cNvPr id="127" name="Shape 127"/>
          <p:cNvSpPr/>
          <p:nvPr>
            <p:ph type="body" sz="quarter" idx="1"/>
          </p:nvPr>
        </p:nvSpPr>
        <p:spPr>
          <a:xfrm>
            <a:off x="14579600" y="3886200"/>
            <a:ext cx="7429500" cy="8039100"/>
          </a:xfrm>
          <a:prstGeom prst="rect">
            <a:avLst/>
          </a:prstGeom>
        </p:spPr>
        <p:txBody>
          <a:bodyPr/>
          <a:lstStyle>
            <a:lvl1pPr marL="812120" indent="-494620">
              <a:spcBef>
                <a:spcPts val="5400"/>
              </a:spcBef>
              <a:defRPr sz="4200"/>
            </a:lvl1pPr>
            <a:lvl2pPr marL="1256620" indent="-494620">
              <a:spcBef>
                <a:spcPts val="5400"/>
              </a:spcBef>
              <a:defRPr sz="4200"/>
            </a:lvl2pPr>
            <a:lvl3pPr marL="1701120" indent="-494620">
              <a:spcBef>
                <a:spcPts val="5400"/>
              </a:spcBef>
              <a:defRPr sz="4200"/>
            </a:lvl3pPr>
            <a:lvl4pPr marL="2145620" indent="-494620">
              <a:spcBef>
                <a:spcPts val="5400"/>
              </a:spcBef>
              <a:defRPr sz="4200"/>
            </a:lvl4pPr>
            <a:lvl5pPr marL="2590120" indent="-494620">
              <a:spcBef>
                <a:spcPts val="5400"/>
              </a:spcBef>
              <a:defRPr sz="4200"/>
            </a:lvl5pPr>
          </a:lstStyle>
          <a:p>
            <a:pPr/>
            <a:r>
              <a:t>Body Level One</a:t>
            </a:r>
          </a:p>
          <a:p>
            <a:pPr lvl="1"/>
            <a:r>
              <a:t>Body Level Two</a:t>
            </a:r>
          </a:p>
          <a:p>
            <a:pPr lvl="2"/>
            <a:r>
              <a:t>Body Level Three</a:t>
            </a:r>
          </a:p>
          <a:p>
            <a:pPr lvl="3"/>
            <a:r>
              <a:t>Body Level Four</a:t>
            </a:r>
          </a:p>
          <a:p>
            <a:pPr lvl="4"/>
            <a:r>
              <a:t>Body Level Five</a:t>
            </a:r>
          </a:p>
        </p:txBody>
      </p:sp>
      <p:sp>
        <p:nvSpPr>
          <p:cNvPr id="128" name="Shape 12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 name="Shape 135"/>
          <p:cNvSpPr/>
          <p:nvPr>
            <p:ph type="title"/>
          </p:nvPr>
        </p:nvSpPr>
        <p:spPr>
          <a:xfrm>
            <a:off x="2019300" y="203200"/>
            <a:ext cx="20314843" cy="2943226"/>
          </a:xfrm>
          <a:prstGeom prst="rect">
            <a:avLst/>
          </a:prstGeom>
        </p:spPr>
        <p:txBody>
          <a:bodyPr lIns="38100" tIns="38100" rIns="38100" bIns="38100"/>
          <a:lstStyle>
            <a:lvl1pPr defTabSz="655174">
              <a:defRPr sz="9000">
                <a:uFill>
                  <a:solidFill>
                    <a:srgbClr val="FFFFFF"/>
                  </a:solidFill>
                </a:uFill>
                <a:latin typeface="+mn-lt"/>
                <a:ea typeface="+mn-ea"/>
                <a:cs typeface="+mn-cs"/>
                <a:sym typeface="American Typewriter"/>
              </a:defRPr>
            </a:lvl1pPr>
          </a:lstStyle>
          <a:p>
            <a:pPr/>
            <a:r>
              <a:t>Title Text</a:t>
            </a:r>
          </a:p>
        </p:txBody>
      </p:sp>
      <p:sp>
        <p:nvSpPr>
          <p:cNvPr id="136" name="Shape 136"/>
          <p:cNvSpPr/>
          <p:nvPr>
            <p:ph type="body" idx="1"/>
          </p:nvPr>
        </p:nvSpPr>
        <p:spPr>
          <a:xfrm>
            <a:off x="2019300" y="1735931"/>
            <a:ext cx="20314843" cy="12242009"/>
          </a:xfrm>
          <a:prstGeom prst="rect">
            <a:avLst/>
          </a:prstGeom>
        </p:spPr>
        <p:txBody>
          <a:bodyPr lIns="38100" tIns="38100" rIns="38100" bIns="38100"/>
          <a:lstStyle>
            <a:lvl1pPr marL="495300" indent="-495300" defTabSz="655174">
              <a:spcBef>
                <a:spcPts val="4500"/>
              </a:spcBef>
              <a:buClr>
                <a:srgbClr val="000000"/>
              </a:buClr>
              <a:buSzTx/>
              <a:buFont typeface="Times New Roman"/>
              <a:buNone/>
              <a:defRPr sz="5200">
                <a:uFill>
                  <a:solidFill>
                    <a:srgbClr val="FFFFFF"/>
                  </a:solidFill>
                </a:uFill>
                <a:latin typeface="+mn-lt"/>
                <a:ea typeface="+mn-ea"/>
                <a:cs typeface="+mn-cs"/>
                <a:sym typeface="American Typewriter"/>
              </a:defRPr>
            </a:lvl1pPr>
            <a:lvl2pPr marL="1083556" indent="-410456" defTabSz="655174">
              <a:spcBef>
                <a:spcPts val="4500"/>
              </a:spcBef>
              <a:buClr>
                <a:srgbClr val="000000"/>
              </a:buClr>
              <a:buSzTx/>
              <a:buFont typeface="Times New Roman"/>
              <a:buNone/>
              <a:defRPr sz="5200">
                <a:uFill>
                  <a:solidFill>
                    <a:srgbClr val="FFFFFF"/>
                  </a:solidFill>
                </a:uFill>
                <a:latin typeface="+mn-lt"/>
                <a:ea typeface="+mn-ea"/>
                <a:cs typeface="+mn-cs"/>
                <a:sym typeface="American Typewriter"/>
              </a:defRPr>
            </a:lvl2pPr>
            <a:lvl3pPr marL="1663700" indent="-330200" defTabSz="655174">
              <a:spcBef>
                <a:spcPts val="4500"/>
              </a:spcBef>
              <a:buClr>
                <a:srgbClr val="000000"/>
              </a:buClr>
              <a:buSzTx/>
              <a:buFont typeface="Times New Roman"/>
              <a:buNone/>
              <a:defRPr sz="5200">
                <a:uFill>
                  <a:solidFill>
                    <a:srgbClr val="FFFFFF"/>
                  </a:solidFill>
                </a:uFill>
                <a:latin typeface="+mn-lt"/>
                <a:ea typeface="+mn-ea"/>
                <a:cs typeface="+mn-cs"/>
                <a:sym typeface="American Typewriter"/>
              </a:defRPr>
            </a:lvl3pPr>
            <a:lvl4pPr marL="2336800" indent="-330200" defTabSz="655174">
              <a:spcBef>
                <a:spcPts val="4500"/>
              </a:spcBef>
              <a:buClr>
                <a:srgbClr val="000000"/>
              </a:buClr>
              <a:buSzTx/>
              <a:buFont typeface="Times New Roman"/>
              <a:buNone/>
              <a:defRPr sz="5200">
                <a:uFill>
                  <a:solidFill>
                    <a:srgbClr val="FFFFFF"/>
                  </a:solidFill>
                </a:uFill>
                <a:latin typeface="+mn-lt"/>
                <a:ea typeface="+mn-ea"/>
                <a:cs typeface="+mn-cs"/>
                <a:sym typeface="American Typewriter"/>
              </a:defRPr>
            </a:lvl4pPr>
            <a:lvl5pPr marL="2997200" indent="-330200" defTabSz="655174">
              <a:spcBef>
                <a:spcPts val="4500"/>
              </a:spcBef>
              <a:buClr>
                <a:srgbClr val="000000"/>
              </a:buClr>
              <a:buSzTx/>
              <a:buFont typeface="Times New Roman"/>
              <a:buNone/>
              <a:defRPr sz="5200">
                <a:uFill>
                  <a:solidFill>
                    <a:srgbClr val="FFFFFF"/>
                  </a:solidFill>
                </a:uFill>
                <a:latin typeface="+mn-lt"/>
                <a:ea typeface="+mn-ea"/>
                <a:cs typeface="+mn-cs"/>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37" name="Shape 137"/>
          <p:cNvSpPr/>
          <p:nvPr>
            <p:ph type="sldNum" sz="quarter" idx="2"/>
          </p:nvPr>
        </p:nvSpPr>
        <p:spPr>
          <a:xfrm>
            <a:off x="12014760" y="13004800"/>
            <a:ext cx="354483" cy="330200"/>
          </a:xfrm>
          <a:prstGeom prst="rect">
            <a:avLst/>
          </a:prstGeom>
        </p:spPr>
        <p:txBody>
          <a:bodyPr/>
          <a:lstStyle>
            <a:lvl1pPr defTabSz="850900">
              <a:defRPr sz="1600">
                <a:uFill>
                  <a:solidFill>
                    <a:srgbClr val="FFFFFF"/>
                  </a:solidFill>
                </a:uFill>
                <a:latin typeface="+mn-lt"/>
                <a:ea typeface="+mn-ea"/>
                <a:cs typeface="+mn-cs"/>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4" name="Shape 144"/>
          <p:cNvSpPr/>
          <p:nvPr>
            <p:ph type="title"/>
          </p:nvPr>
        </p:nvSpPr>
        <p:spPr>
          <a:xfrm>
            <a:off x="2019300" y="0"/>
            <a:ext cx="20314843" cy="7515226"/>
          </a:xfrm>
          <a:prstGeom prst="rect">
            <a:avLst/>
          </a:prstGeom>
        </p:spPr>
        <p:txBody>
          <a:bodyPr lIns="38100" tIns="38100" rIns="38100" bIns="38100" anchor="b"/>
          <a:lstStyle>
            <a:lvl1pPr defTabSz="655174">
              <a:defRPr sz="10400">
                <a:uFill>
                  <a:solidFill>
                    <a:srgbClr val="FFFFFF"/>
                  </a:solidFill>
                </a:uFill>
                <a:latin typeface="+mn-lt"/>
                <a:ea typeface="+mn-ea"/>
                <a:cs typeface="+mn-cs"/>
                <a:sym typeface="American Typewriter"/>
              </a:defRPr>
            </a:lvl1pPr>
          </a:lstStyle>
          <a:p>
            <a:pPr/>
            <a:r>
              <a:t>Title Text</a:t>
            </a:r>
          </a:p>
        </p:txBody>
      </p:sp>
      <p:sp>
        <p:nvSpPr>
          <p:cNvPr id="145" name="Shape 145"/>
          <p:cNvSpPr/>
          <p:nvPr>
            <p:ph type="body" idx="1"/>
          </p:nvPr>
        </p:nvSpPr>
        <p:spPr>
          <a:xfrm>
            <a:off x="2019300" y="7556500"/>
            <a:ext cx="20314843" cy="7519989"/>
          </a:xfrm>
          <a:prstGeom prst="rect">
            <a:avLst/>
          </a:prstGeom>
        </p:spPr>
        <p:txBody>
          <a:bodyPr lIns="38100" tIns="38100" rIns="38100" bIns="38100" anchor="t"/>
          <a:lstStyle>
            <a:lvl1pPr marL="495300" indent="-495300" algn="ctr" defTabSz="655174">
              <a:spcBef>
                <a:spcPts val="0"/>
              </a:spcBef>
              <a:buClr>
                <a:srgbClr val="000000"/>
              </a:buClr>
              <a:buSzTx/>
              <a:buFont typeface="Times New Roman"/>
              <a:buNone/>
              <a:defRPr sz="5200">
                <a:solidFill>
                  <a:srgbClr val="909696"/>
                </a:solidFill>
                <a:uFill>
                  <a:solidFill>
                    <a:srgbClr val="909696"/>
                  </a:solidFill>
                </a:uFill>
                <a:latin typeface="+mn-lt"/>
                <a:ea typeface="+mn-ea"/>
                <a:cs typeface="+mn-cs"/>
                <a:sym typeface="American Typewriter"/>
              </a:defRPr>
            </a:lvl1pPr>
            <a:lvl2pPr marL="1083556" indent="-410456" algn="ctr" defTabSz="655174">
              <a:spcBef>
                <a:spcPts val="0"/>
              </a:spcBef>
              <a:buClr>
                <a:srgbClr val="000000"/>
              </a:buClr>
              <a:buSzTx/>
              <a:buFont typeface="Times New Roman"/>
              <a:buNone/>
              <a:defRPr sz="5200">
                <a:solidFill>
                  <a:srgbClr val="909696"/>
                </a:solidFill>
                <a:uFill>
                  <a:solidFill>
                    <a:srgbClr val="909696"/>
                  </a:solidFill>
                </a:uFill>
                <a:latin typeface="+mn-lt"/>
                <a:ea typeface="+mn-ea"/>
                <a:cs typeface="+mn-cs"/>
                <a:sym typeface="American Typewriter"/>
              </a:defRPr>
            </a:lvl2pPr>
            <a:lvl3pPr marL="1663700" indent="-330200" algn="ctr" defTabSz="655174">
              <a:spcBef>
                <a:spcPts val="0"/>
              </a:spcBef>
              <a:buClr>
                <a:srgbClr val="000000"/>
              </a:buClr>
              <a:buSzTx/>
              <a:buFont typeface="Times New Roman"/>
              <a:buNone/>
              <a:defRPr sz="5200">
                <a:solidFill>
                  <a:srgbClr val="909696"/>
                </a:solidFill>
                <a:uFill>
                  <a:solidFill>
                    <a:srgbClr val="909696"/>
                  </a:solidFill>
                </a:uFill>
                <a:latin typeface="+mn-lt"/>
                <a:ea typeface="+mn-ea"/>
                <a:cs typeface="+mn-cs"/>
                <a:sym typeface="American Typewriter"/>
              </a:defRPr>
            </a:lvl3pPr>
            <a:lvl4pPr marL="2336800" indent="-330200" algn="ctr" defTabSz="655174">
              <a:spcBef>
                <a:spcPts val="0"/>
              </a:spcBef>
              <a:buClr>
                <a:srgbClr val="000000"/>
              </a:buClr>
              <a:buSzTx/>
              <a:buFont typeface="Times New Roman"/>
              <a:buNone/>
              <a:defRPr sz="5200">
                <a:solidFill>
                  <a:srgbClr val="909696"/>
                </a:solidFill>
                <a:uFill>
                  <a:solidFill>
                    <a:srgbClr val="909696"/>
                  </a:solidFill>
                </a:uFill>
                <a:latin typeface="+mn-lt"/>
                <a:ea typeface="+mn-ea"/>
                <a:cs typeface="+mn-cs"/>
                <a:sym typeface="American Typewriter"/>
              </a:defRPr>
            </a:lvl4pPr>
            <a:lvl5pPr marL="2997200" indent="-330200" algn="ctr" defTabSz="655174">
              <a:spcBef>
                <a:spcPts val="0"/>
              </a:spcBef>
              <a:buClr>
                <a:srgbClr val="000000"/>
              </a:buClr>
              <a:buSzTx/>
              <a:buFont typeface="Times New Roman"/>
              <a:buNone/>
              <a:defRPr sz="5200">
                <a:solidFill>
                  <a:srgbClr val="909696"/>
                </a:solidFill>
                <a:uFill>
                  <a:solidFill>
                    <a:srgbClr val="909696"/>
                  </a:solidFill>
                </a:uFill>
                <a:latin typeface="+mn-lt"/>
                <a:ea typeface="+mn-ea"/>
                <a:cs typeface="+mn-cs"/>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46" name="Shape 146"/>
          <p:cNvSpPr/>
          <p:nvPr>
            <p:ph type="sldNum" sz="quarter" idx="2"/>
          </p:nvPr>
        </p:nvSpPr>
        <p:spPr>
          <a:xfrm>
            <a:off x="12014760" y="13004800"/>
            <a:ext cx="354483" cy="330200"/>
          </a:xfrm>
          <a:prstGeom prst="rect">
            <a:avLst/>
          </a:prstGeom>
        </p:spPr>
        <p:txBody>
          <a:bodyPr/>
          <a:lstStyle>
            <a:lvl1pPr defTabSz="850900">
              <a:defRPr sz="1600">
                <a:uFill>
                  <a:solidFill>
                    <a:srgbClr val="FFFFFF"/>
                  </a:solidFill>
                </a:uFill>
                <a:latin typeface="+mn-lt"/>
                <a:ea typeface="+mn-ea"/>
                <a:cs typeface="+mn-cs"/>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0000"/>
        </a:solidFill>
      </p:bgPr>
    </p:bg>
    <p:spTree>
      <p:nvGrpSpPr>
        <p:cNvPr id="1" name=""/>
        <p:cNvGrpSpPr/>
        <p:nvPr/>
      </p:nvGrpSpPr>
      <p:grpSpPr>
        <a:xfrm>
          <a:off x="0" y="0"/>
          <a:ext cx="0" cy="0"/>
          <a:chOff x="0" y="0"/>
          <a:chExt cx="0" cy="0"/>
        </a:xfrm>
      </p:grpSpPr>
      <p:sp>
        <p:nvSpPr>
          <p:cNvPr id="153" name="Shape 153"/>
          <p:cNvSpPr/>
          <p:nvPr>
            <p:ph type="title"/>
          </p:nvPr>
        </p:nvSpPr>
        <p:spPr>
          <a:xfrm>
            <a:off x="2374900" y="326231"/>
            <a:ext cx="19610061" cy="3495676"/>
          </a:xfrm>
          <a:prstGeom prst="rect">
            <a:avLst/>
          </a:prstGeom>
        </p:spPr>
        <p:txBody>
          <a:bodyPr lIns="38100" tIns="38100" rIns="38100" bIns="38100"/>
          <a:lstStyle>
            <a:lvl1pPr defTabSz="655174">
              <a:defRPr sz="10600">
                <a:uFill>
                  <a:solidFill>
                    <a:srgbClr val="FFFFFF"/>
                  </a:solidFill>
                </a:uFill>
              </a:defRPr>
            </a:lvl1pPr>
          </a:lstStyle>
          <a:p>
            <a:pPr/>
            <a:r>
              <a:t>Title Text</a:t>
            </a:r>
          </a:p>
        </p:txBody>
      </p:sp>
      <p:sp>
        <p:nvSpPr>
          <p:cNvPr id="154" name="Shape 154"/>
          <p:cNvSpPr/>
          <p:nvPr>
            <p:ph type="body" idx="1"/>
          </p:nvPr>
        </p:nvSpPr>
        <p:spPr>
          <a:xfrm>
            <a:off x="2374900" y="2469356"/>
            <a:ext cx="19610061" cy="10872789"/>
          </a:xfrm>
          <a:prstGeom prst="rect">
            <a:avLst/>
          </a:prstGeom>
        </p:spPr>
        <p:txBody>
          <a:bodyPr lIns="38100" tIns="38100" rIns="38100" bIns="38100"/>
          <a:lstStyle>
            <a:lvl1pPr marL="495300" indent="-495300" defTabSz="655174">
              <a:spcBef>
                <a:spcPts val="3200"/>
              </a:spcBef>
              <a:buClr>
                <a:srgbClr val="000000"/>
              </a:buClr>
              <a:buSzTx/>
              <a:buFont typeface="Times New Roman"/>
              <a:buNone/>
              <a:defRPr sz="5200">
                <a:uFill>
                  <a:solidFill>
                    <a:srgbClr val="FFFFFF"/>
                  </a:solidFill>
                </a:uFill>
              </a:defRPr>
            </a:lvl1pPr>
            <a:lvl2pPr marL="1083556" indent="-410456" defTabSz="655174">
              <a:spcBef>
                <a:spcPts val="3200"/>
              </a:spcBef>
              <a:buClr>
                <a:srgbClr val="000000"/>
              </a:buClr>
              <a:buSzTx/>
              <a:buFont typeface="Times New Roman"/>
              <a:buNone/>
              <a:defRPr sz="5200">
                <a:uFill>
                  <a:solidFill>
                    <a:srgbClr val="FFFFFF"/>
                  </a:solidFill>
                </a:uFill>
              </a:defRPr>
            </a:lvl2pPr>
            <a:lvl3pPr marL="1663700" indent="-330200" defTabSz="655174">
              <a:spcBef>
                <a:spcPts val="3200"/>
              </a:spcBef>
              <a:buClr>
                <a:srgbClr val="000000"/>
              </a:buClr>
              <a:buSzTx/>
              <a:buFont typeface="Times New Roman"/>
              <a:buNone/>
              <a:defRPr sz="5200">
                <a:uFill>
                  <a:solidFill>
                    <a:srgbClr val="FFFFFF"/>
                  </a:solidFill>
                </a:uFill>
              </a:defRPr>
            </a:lvl3pPr>
            <a:lvl4pPr marL="2336800" indent="-330200" defTabSz="655174">
              <a:spcBef>
                <a:spcPts val="3200"/>
              </a:spcBef>
              <a:buClr>
                <a:srgbClr val="000000"/>
              </a:buClr>
              <a:buSzTx/>
              <a:buFont typeface="Times New Roman"/>
              <a:buNone/>
              <a:defRPr sz="5200">
                <a:uFill>
                  <a:solidFill>
                    <a:srgbClr val="FFFFFF"/>
                  </a:solidFill>
                </a:uFill>
              </a:defRPr>
            </a:lvl4pPr>
            <a:lvl5pPr marL="2997200" indent="-330200" defTabSz="655174">
              <a:spcBef>
                <a:spcPts val="3200"/>
              </a:spcBef>
              <a:buClr>
                <a:srgbClr val="000000"/>
              </a:buClr>
              <a:buSzTx/>
              <a:buFont typeface="Times New Roman"/>
              <a:buNone/>
              <a:defRPr sz="5200">
                <a:uFill>
                  <a:solidFill>
                    <a:srgbClr val="FFFFFF"/>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155" name="Shape 155"/>
          <p:cNvSpPr/>
          <p:nvPr>
            <p:ph type="sldNum" sz="quarter" idx="2"/>
          </p:nvPr>
        </p:nvSpPr>
        <p:spPr>
          <a:xfrm>
            <a:off x="12014760" y="13004800"/>
            <a:ext cx="354483" cy="330200"/>
          </a:xfrm>
          <a:prstGeom prst="rect">
            <a:avLst/>
          </a:prstGeom>
        </p:spPr>
        <p:txBody>
          <a:bodyPr/>
          <a:lstStyle>
            <a:lvl1pPr defTabSz="850900">
              <a:defRPr sz="1600">
                <a:uFill>
                  <a:solidFill>
                    <a:srgbClr val="FFFFFF"/>
                  </a:solidFill>
                </a:uFill>
                <a:latin typeface="+mn-lt"/>
                <a:ea typeface="+mn-ea"/>
                <a:cs typeface="+mn-cs"/>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2" name="Shape 162"/>
          <p:cNvSpPr/>
          <p:nvPr>
            <p:ph type="title"/>
          </p:nvPr>
        </p:nvSpPr>
        <p:spPr>
          <a:xfrm>
            <a:off x="2381250" y="304800"/>
            <a:ext cx="19621500" cy="3562350"/>
          </a:xfrm>
          <a:prstGeom prst="rect">
            <a:avLst/>
          </a:prstGeom>
        </p:spPr>
        <p:txBody>
          <a:bodyPr lIns="57150" tIns="57150" rIns="57150" bIns="57150"/>
          <a:lstStyle>
            <a:lvl1pPr defTabSz="431800">
              <a:defRPr sz="9600">
                <a:latin typeface="Chalkboard"/>
                <a:ea typeface="Chalkboard"/>
                <a:cs typeface="Chalkboard"/>
                <a:sym typeface="Chalkboard"/>
              </a:defRPr>
            </a:lvl1pPr>
          </a:lstStyle>
          <a:p>
            <a:pPr/>
            <a:r>
              <a:t>Title Text</a:t>
            </a:r>
          </a:p>
        </p:txBody>
      </p:sp>
      <p:sp>
        <p:nvSpPr>
          <p:cNvPr id="163" name="Shape 163"/>
          <p:cNvSpPr/>
          <p:nvPr>
            <p:ph type="body" idx="1"/>
          </p:nvPr>
        </p:nvSpPr>
        <p:spPr>
          <a:xfrm>
            <a:off x="2381250" y="4133850"/>
            <a:ext cx="19621500" cy="8077200"/>
          </a:xfrm>
          <a:prstGeom prst="rect">
            <a:avLst/>
          </a:prstGeom>
        </p:spPr>
        <p:txBody>
          <a:bodyPr lIns="57150" tIns="57150" rIns="57150" bIns="57150"/>
          <a:lstStyle>
            <a:lvl1pPr marL="855752" indent="-500152" defTabSz="431800">
              <a:spcBef>
                <a:spcPts val="2800"/>
              </a:spcBef>
              <a:buSzPct val="43000"/>
              <a:buBlip>
                <a:blip r:embed="rId3"/>
              </a:buBlip>
              <a:defRPr sz="4400">
                <a:latin typeface="Chalkboard"/>
                <a:ea typeface="Chalkboard"/>
                <a:cs typeface="Chalkboard"/>
                <a:sym typeface="Chalkboard"/>
              </a:defRPr>
            </a:lvl1pPr>
            <a:lvl2pPr marL="1287552" indent="-500152" defTabSz="431800">
              <a:spcBef>
                <a:spcPts val="2800"/>
              </a:spcBef>
              <a:buSzPct val="43000"/>
              <a:buBlip>
                <a:blip r:embed="rId3"/>
              </a:buBlip>
              <a:defRPr sz="4400">
                <a:latin typeface="Chalkboard"/>
                <a:ea typeface="Chalkboard"/>
                <a:cs typeface="Chalkboard"/>
                <a:sym typeface="Chalkboard"/>
              </a:defRPr>
            </a:lvl2pPr>
            <a:lvl3pPr marL="1706652" indent="-500152" defTabSz="431800">
              <a:spcBef>
                <a:spcPts val="2800"/>
              </a:spcBef>
              <a:buSzPct val="43000"/>
              <a:buBlip>
                <a:blip r:embed="rId3"/>
              </a:buBlip>
              <a:defRPr sz="4400">
                <a:latin typeface="Chalkboard"/>
                <a:ea typeface="Chalkboard"/>
                <a:cs typeface="Chalkboard"/>
                <a:sym typeface="Chalkboard"/>
              </a:defRPr>
            </a:lvl3pPr>
            <a:lvl4pPr marL="2151152" indent="-500152" defTabSz="431800">
              <a:spcBef>
                <a:spcPts val="2800"/>
              </a:spcBef>
              <a:buSzPct val="43000"/>
              <a:buBlip>
                <a:blip r:embed="rId3"/>
              </a:buBlip>
              <a:defRPr sz="4400">
                <a:latin typeface="Chalkboard"/>
                <a:ea typeface="Chalkboard"/>
                <a:cs typeface="Chalkboard"/>
                <a:sym typeface="Chalkboard"/>
              </a:defRPr>
            </a:lvl4pPr>
            <a:lvl5pPr marL="2608352" indent="-500152" defTabSz="431800">
              <a:spcBef>
                <a:spcPts val="2800"/>
              </a:spcBef>
              <a:buSzPct val="43000"/>
              <a:buBlip>
                <a:blip r:embed="rId3"/>
              </a:buBlip>
              <a:defRPr sz="4400">
                <a:latin typeface="Chalkboard"/>
                <a:ea typeface="Chalkboard"/>
                <a:cs typeface="Chalkboard"/>
                <a:sym typeface="Chalkboard"/>
              </a:defRPr>
            </a:lvl5pPr>
          </a:lstStyle>
          <a:p>
            <a:pPr/>
            <a:r>
              <a:t>Body Level One</a:t>
            </a:r>
          </a:p>
          <a:p>
            <a:pPr lvl="1"/>
            <a:r>
              <a:t>Body Level Two</a:t>
            </a:r>
          </a:p>
          <a:p>
            <a:pPr lvl="2"/>
            <a:r>
              <a:t>Body Level Three</a:t>
            </a:r>
          </a:p>
          <a:p>
            <a:pPr lvl="3"/>
            <a:r>
              <a:t>Body Level Four</a:t>
            </a:r>
          </a:p>
          <a:p>
            <a:pPr lvl="4"/>
            <a:r>
              <a:t>Body Level Five</a:t>
            </a:r>
          </a:p>
        </p:txBody>
      </p:sp>
      <p:sp>
        <p:nvSpPr>
          <p:cNvPr id="164" name="Shape 164"/>
          <p:cNvSpPr/>
          <p:nvPr>
            <p:ph type="sldNum" sz="quarter" idx="2"/>
          </p:nvPr>
        </p:nvSpPr>
        <p:spPr>
          <a:xfrm>
            <a:off x="12012961" y="13125450"/>
            <a:ext cx="365845" cy="441132"/>
          </a:xfrm>
          <a:prstGeom prst="rect">
            <a:avLst/>
          </a:prstGeom>
        </p:spPr>
        <p:txBody>
          <a:bodyPr lIns="57150" tIns="57150" rIns="57150" bIns="57150"/>
          <a:lstStyle>
            <a:lvl1pPr defTabSz="431800">
              <a:defRPr sz="2000">
                <a:latin typeface="Chalkboard"/>
                <a:ea typeface="Chalkboard"/>
                <a:cs typeface="Chalkboard"/>
                <a:sym typeface="Chalkboar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0000"/>
        </a:solidFill>
      </p:bgPr>
    </p:bg>
    <p:spTree>
      <p:nvGrpSpPr>
        <p:cNvPr id="1" name=""/>
        <p:cNvGrpSpPr/>
        <p:nvPr/>
      </p:nvGrpSpPr>
      <p:grpSpPr>
        <a:xfrm>
          <a:off x="0" y="0"/>
          <a:ext cx="0" cy="0"/>
          <a:chOff x="0" y="0"/>
          <a:chExt cx="0" cy="0"/>
        </a:xfrm>
      </p:grpSpPr>
      <p:sp>
        <p:nvSpPr>
          <p:cNvPr id="171" name="Shape 171"/>
          <p:cNvSpPr/>
          <p:nvPr>
            <p:ph type="title"/>
          </p:nvPr>
        </p:nvSpPr>
        <p:spPr>
          <a:xfrm>
            <a:off x="1217279" y="169937"/>
            <a:ext cx="21932901" cy="3038720"/>
          </a:xfrm>
          <a:prstGeom prst="rect">
            <a:avLst/>
          </a:prstGeom>
        </p:spPr>
        <p:txBody>
          <a:bodyPr lIns="0" tIns="0" rIns="0" bIns="0"/>
          <a:lstStyle>
            <a:lvl1pPr defTabSz="815125">
              <a:lnSpc>
                <a:spcPct val="93000"/>
              </a:lnSpc>
              <a:buClr>
                <a:srgbClr val="FFFFFF"/>
              </a:buClr>
              <a:buFont typeface="Arial"/>
              <a:defRPr sz="7800">
                <a:uFill>
                  <a:solidFill>
                    <a:srgbClr val="FFFFFF"/>
                  </a:solidFill>
                </a:uFill>
                <a:latin typeface="Arial"/>
                <a:ea typeface="Arial"/>
                <a:cs typeface="Arial"/>
                <a:sym typeface="Arial"/>
              </a:defRPr>
            </a:lvl1pPr>
          </a:lstStyle>
          <a:p>
            <a:pPr/>
            <a:r>
              <a:t>Title Text</a:t>
            </a:r>
          </a:p>
        </p:txBody>
      </p:sp>
      <p:sp>
        <p:nvSpPr>
          <p:cNvPr id="172" name="Shape 172"/>
          <p:cNvSpPr/>
          <p:nvPr>
            <p:ph type="body" idx="1"/>
          </p:nvPr>
        </p:nvSpPr>
        <p:spPr>
          <a:xfrm>
            <a:off x="1217279" y="3208656"/>
            <a:ext cx="21932901" cy="10502901"/>
          </a:xfrm>
          <a:prstGeom prst="rect">
            <a:avLst/>
          </a:prstGeom>
        </p:spPr>
        <p:txBody>
          <a:bodyPr lIns="0" tIns="0" rIns="0" bIns="0" anchor="t"/>
          <a:lstStyle>
            <a:lvl1pPr marL="622300" indent="-622300" defTabSz="815125">
              <a:lnSpc>
                <a:spcPct val="93000"/>
              </a:lnSpc>
              <a:spcBef>
                <a:spcPts val="2500"/>
              </a:spcBef>
              <a:buClr>
                <a:srgbClr val="000000"/>
              </a:buClr>
              <a:buSzTx/>
              <a:buFont typeface="Times New Roman"/>
              <a:buNone/>
              <a:defRPr sz="5800">
                <a:uFill>
                  <a:solidFill>
                    <a:srgbClr val="FFFFFF"/>
                  </a:solidFill>
                </a:uFill>
                <a:latin typeface="Arial"/>
                <a:ea typeface="Arial"/>
                <a:cs typeface="Arial"/>
                <a:sym typeface="Arial"/>
              </a:defRPr>
            </a:lvl1pPr>
            <a:lvl2pPr marL="1347981" indent="-522481" defTabSz="815125">
              <a:lnSpc>
                <a:spcPct val="93000"/>
              </a:lnSpc>
              <a:spcBef>
                <a:spcPts val="2000"/>
              </a:spcBef>
              <a:buClr>
                <a:srgbClr val="000000"/>
              </a:buClr>
              <a:buSzTx/>
              <a:buFont typeface="Times New Roman"/>
              <a:buNone/>
              <a:defRPr sz="5000">
                <a:uFill>
                  <a:solidFill>
                    <a:srgbClr val="FFFFFF"/>
                  </a:solidFill>
                </a:uFill>
                <a:latin typeface="Arial"/>
                <a:ea typeface="Arial"/>
                <a:cs typeface="Arial"/>
                <a:sym typeface="Arial"/>
              </a:defRPr>
            </a:lvl2pPr>
            <a:lvl3pPr marL="2070100" indent="-406400" defTabSz="815125">
              <a:lnSpc>
                <a:spcPct val="93000"/>
              </a:lnSpc>
              <a:spcBef>
                <a:spcPts val="1500"/>
              </a:spcBef>
              <a:buClr>
                <a:srgbClr val="000000"/>
              </a:buClr>
              <a:buSzTx/>
              <a:buFont typeface="Times New Roman"/>
              <a:buNone/>
              <a:defRPr sz="4200">
                <a:uFill>
                  <a:solidFill>
                    <a:srgbClr val="FFFFFF"/>
                  </a:solidFill>
                </a:uFill>
                <a:latin typeface="Arial"/>
                <a:ea typeface="Arial"/>
                <a:cs typeface="Arial"/>
                <a:sym typeface="Arial"/>
              </a:defRPr>
            </a:lvl3pPr>
            <a:lvl4pPr marL="2908300" indent="-419100" defTabSz="815125">
              <a:lnSpc>
                <a:spcPct val="93000"/>
              </a:lnSpc>
              <a:spcBef>
                <a:spcPts val="1000"/>
              </a:spcBef>
              <a:buClr>
                <a:srgbClr val="000000"/>
              </a:buClr>
              <a:buSzTx/>
              <a:buFont typeface="Times New Roman"/>
              <a:buNone/>
              <a:defRPr sz="3600">
                <a:uFill>
                  <a:solidFill>
                    <a:srgbClr val="FFFFFF"/>
                  </a:solidFill>
                </a:uFill>
                <a:latin typeface="Arial"/>
                <a:ea typeface="Arial"/>
                <a:cs typeface="Arial"/>
                <a:sym typeface="Arial"/>
              </a:defRPr>
            </a:lvl4pPr>
            <a:lvl5pPr marL="3733800" indent="-419100" defTabSz="815125">
              <a:lnSpc>
                <a:spcPct val="93000"/>
              </a:lnSpc>
              <a:spcBef>
                <a:spcPts val="500"/>
              </a:spcBef>
              <a:buClr>
                <a:srgbClr val="000000"/>
              </a:buClr>
              <a:buSzTx/>
              <a:buFont typeface="Times New Roman"/>
              <a:buNone/>
              <a:defRPr sz="3600">
                <a:uFill>
                  <a:solidFill>
                    <a:srgbClr val="FFFFFF"/>
                  </a:solidFill>
                </a:u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73" name="Shape 173"/>
          <p:cNvSpPr/>
          <p:nvPr>
            <p:ph type="sldNum" sz="quarter" idx="2"/>
          </p:nvPr>
        </p:nvSpPr>
        <p:spPr>
          <a:xfrm>
            <a:off x="19886765" y="12494752"/>
            <a:ext cx="865189" cy="939801"/>
          </a:xfrm>
          <a:prstGeom prst="rect">
            <a:avLst/>
          </a:prstGeom>
        </p:spPr>
        <p:txBody>
          <a:bodyPr lIns="0" tIns="0" rIns="0" bIns="0"/>
          <a:lstStyle>
            <a:lvl1pPr defTabSz="1054100">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solidFill>
                  <a:srgbClr val="000000"/>
                </a:solidFill>
                <a:uFill>
                  <a:solidFill>
                    <a:srgbClr val="000000"/>
                  </a:solidFill>
                </a:uFill>
                <a:latin typeface="Trebuchet MS"/>
                <a:ea typeface="Trebuchet MS"/>
                <a:cs typeface="Trebuchet MS"/>
                <a:sym typeface="Trebuchet M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0" name="Shape 20"/>
          <p:cNvSpPr/>
          <p:nvPr>
            <p:ph type="title"/>
          </p:nvPr>
        </p:nvSpPr>
        <p:spPr>
          <a:prstGeom prst="rect">
            <a:avLst/>
          </a:prstGeom>
        </p:spPr>
        <p:txBody>
          <a:bodyPr/>
          <a:lstStyle/>
          <a:p>
            <a:pPr/>
            <a:r>
              <a:t>Title Text</a:t>
            </a:r>
          </a:p>
        </p:txBody>
      </p:sp>
      <p:sp>
        <p:nvSpPr>
          <p:cNvPr id="21" name="Shape 21"/>
          <p:cNvSpPr/>
          <p:nvPr>
            <p:ph type="body" idx="1"/>
          </p:nvPr>
        </p:nvSpPr>
        <p:spPr>
          <a:xfrm>
            <a:off x="2387600" y="3886200"/>
            <a:ext cx="19621500" cy="8039100"/>
          </a:xfrm>
          <a:prstGeom prst="rect">
            <a:avLst/>
          </a:prstGeom>
        </p:spPr>
        <p:txBody>
          <a:bodyPr/>
          <a:lstStyle>
            <a:lvl1pPr>
              <a:spcBef>
                <a:spcPts val="3500"/>
              </a:spcBef>
            </a:lvl1pPr>
            <a:lvl2pPr>
              <a:spcBef>
                <a:spcPts val="3500"/>
              </a:spcBef>
            </a:lvl2pPr>
            <a:lvl3pPr>
              <a:spcBef>
                <a:spcPts val="3500"/>
              </a:spcBef>
            </a:lvl3pPr>
            <a:lvl4pPr>
              <a:spcBef>
                <a:spcPts val="3500"/>
              </a:spcBef>
            </a:lvl4pPr>
            <a:lvl5pPr>
              <a:spcBef>
                <a:spcPts val="3500"/>
              </a:spcBef>
            </a:lvl5pPr>
          </a:lstStyle>
          <a:p>
            <a:pPr/>
            <a:r>
              <a:t>Body Level One</a:t>
            </a:r>
          </a:p>
          <a:p>
            <a:pPr lvl="1"/>
            <a:r>
              <a:t>Body Level Two</a:t>
            </a:r>
          </a:p>
          <a:p>
            <a:pPr lvl="2"/>
            <a:r>
              <a:t>Body Level Three</a:t>
            </a:r>
          </a:p>
          <a:p>
            <a:pPr lvl="3"/>
            <a:r>
              <a:t>Body Level Four</a:t>
            </a:r>
          </a:p>
          <a:p>
            <a:pPr lvl="4"/>
            <a:r>
              <a:t>Body Level Five</a:t>
            </a:r>
          </a:p>
        </p:txBody>
      </p:sp>
      <p:sp>
        <p:nvSpPr>
          <p:cNvPr id="22" name="Shape 2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0" name="Shape 180"/>
          <p:cNvSpPr/>
          <p:nvPr>
            <p:ph type="title"/>
          </p:nvPr>
        </p:nvSpPr>
        <p:spPr>
          <a:prstGeom prst="rect">
            <a:avLst/>
          </a:prstGeom>
        </p:spPr>
        <p:txBody>
          <a:bodyPr/>
          <a:lstStyle/>
          <a:p>
            <a:pPr/>
            <a:r>
              <a:t>Title Text</a:t>
            </a:r>
          </a:p>
        </p:txBody>
      </p:sp>
      <p:sp>
        <p:nvSpPr>
          <p:cNvPr id="181" name="Shape 181"/>
          <p:cNvSpPr/>
          <p:nvPr>
            <p:ph type="body" idx="1"/>
          </p:nvPr>
        </p:nvSpPr>
        <p:spPr>
          <a:xfrm>
            <a:off x="2387600" y="3886200"/>
            <a:ext cx="19621500" cy="8039100"/>
          </a:xfrm>
          <a:prstGeom prst="rect">
            <a:avLst/>
          </a:prstGeom>
        </p:spPr>
        <p:txBody>
          <a:bodyPr/>
          <a:lstStyle>
            <a:lvl1pPr>
              <a:spcBef>
                <a:spcPts val="3500"/>
              </a:spcBef>
            </a:lvl1pPr>
            <a:lvl2pPr>
              <a:spcBef>
                <a:spcPts val="3500"/>
              </a:spcBef>
            </a:lvl2pPr>
            <a:lvl3pPr>
              <a:spcBef>
                <a:spcPts val="3500"/>
              </a:spcBef>
            </a:lvl3pPr>
            <a:lvl4pPr>
              <a:spcBef>
                <a:spcPts val="3500"/>
              </a:spcBef>
            </a:lvl4pPr>
            <a:lvl5pPr>
              <a:spcBef>
                <a:spcPts val="3500"/>
              </a:spcBef>
            </a:lvl5pPr>
          </a:lstStyle>
          <a:p>
            <a:pPr/>
            <a:r>
              <a:t>Body Level One</a:t>
            </a:r>
          </a:p>
          <a:p>
            <a:pPr lvl="1"/>
            <a:r>
              <a:t>Body Level Two</a:t>
            </a:r>
          </a:p>
          <a:p>
            <a:pPr lvl="2"/>
            <a:r>
              <a:t>Body Level Three</a:t>
            </a:r>
          </a:p>
          <a:p>
            <a:pPr lvl="3"/>
            <a:r>
              <a:t>Body Level Four</a:t>
            </a:r>
          </a:p>
          <a:p>
            <a:pPr lvl="4"/>
            <a:r>
              <a:t>Body Level Five</a:t>
            </a:r>
          </a:p>
        </p:txBody>
      </p:sp>
      <p:sp>
        <p:nvSpPr>
          <p:cNvPr id="182" name="Shape 18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189" name="Shape 189"/>
          <p:cNvSpPr/>
          <p:nvPr>
            <p:ph type="title"/>
          </p:nvPr>
        </p:nvSpPr>
        <p:spPr>
          <a:xfrm>
            <a:off x="4833937" y="2303859"/>
            <a:ext cx="14716126" cy="4643438"/>
          </a:xfrm>
          <a:prstGeom prst="rect">
            <a:avLst/>
          </a:prstGeom>
        </p:spPr>
        <p:txBody>
          <a:bodyPr lIns="71437" tIns="71437" rIns="71437" bIns="71437" anchor="b">
            <a:normAutofit fontScale="100000" lnSpcReduction="0"/>
          </a:bodyPr>
          <a:lstStyle>
            <a:lvl1pPr defTabSz="584200">
              <a:defRPr sz="11200">
                <a:solidFill>
                  <a:srgbClr val="000000"/>
                </a:solidFill>
                <a:latin typeface="Helvetica Light"/>
                <a:ea typeface="Helvetica Light"/>
                <a:cs typeface="Helvetica Light"/>
                <a:sym typeface="Helvetica Light"/>
              </a:defRPr>
            </a:lvl1pPr>
          </a:lstStyle>
          <a:p>
            <a:pPr/>
            <a:r>
              <a:t>Title Text</a:t>
            </a:r>
          </a:p>
        </p:txBody>
      </p:sp>
      <p:sp>
        <p:nvSpPr>
          <p:cNvPr id="190" name="Shape 190"/>
          <p:cNvSpPr/>
          <p:nvPr>
            <p:ph type="body" sz="quarter" idx="1"/>
          </p:nvPr>
        </p:nvSpPr>
        <p:spPr>
          <a:xfrm>
            <a:off x="4833937" y="7072312"/>
            <a:ext cx="14716126" cy="1589485"/>
          </a:xfrm>
          <a:prstGeom prst="rect">
            <a:avLst/>
          </a:prstGeom>
        </p:spPr>
        <p:txBody>
          <a:bodyPr lIns="71437" tIns="71437" rIns="71437" bIns="71437" anchor="t">
            <a:normAutofit fontScale="100000" lnSpcReduction="0"/>
          </a:bodyPr>
          <a:lstStyle>
            <a:lvl1pPr marL="0" indent="0" algn="ctr" defTabSz="584200">
              <a:spcBef>
                <a:spcPts val="0"/>
              </a:spcBef>
              <a:buSzTx/>
              <a:buNone/>
              <a:defRPr sz="4400">
                <a:solidFill>
                  <a:srgbClr val="000000"/>
                </a:solidFill>
                <a:latin typeface="Helvetica Light"/>
                <a:ea typeface="Helvetica Light"/>
                <a:cs typeface="Helvetica Light"/>
                <a:sym typeface="Helvetica Light"/>
              </a:defRPr>
            </a:lvl1pPr>
            <a:lvl2pPr marL="0" indent="228600" algn="ctr" defTabSz="584200">
              <a:spcBef>
                <a:spcPts val="0"/>
              </a:spcBef>
              <a:buSzTx/>
              <a:buNone/>
              <a:defRPr sz="4400">
                <a:solidFill>
                  <a:srgbClr val="000000"/>
                </a:solidFill>
                <a:latin typeface="Helvetica Light"/>
                <a:ea typeface="Helvetica Light"/>
                <a:cs typeface="Helvetica Light"/>
                <a:sym typeface="Helvetica Light"/>
              </a:defRPr>
            </a:lvl2pPr>
            <a:lvl3pPr marL="0" indent="457200" algn="ctr" defTabSz="584200">
              <a:spcBef>
                <a:spcPts val="0"/>
              </a:spcBef>
              <a:buSzTx/>
              <a:buNone/>
              <a:defRPr sz="4400">
                <a:solidFill>
                  <a:srgbClr val="000000"/>
                </a:solidFill>
                <a:latin typeface="Helvetica Light"/>
                <a:ea typeface="Helvetica Light"/>
                <a:cs typeface="Helvetica Light"/>
                <a:sym typeface="Helvetica Light"/>
              </a:defRPr>
            </a:lvl3pPr>
            <a:lvl4pPr marL="0" indent="685800" algn="ctr" defTabSz="584200">
              <a:spcBef>
                <a:spcPts val="0"/>
              </a:spcBef>
              <a:buSzTx/>
              <a:buNone/>
              <a:defRPr sz="4400">
                <a:solidFill>
                  <a:srgbClr val="000000"/>
                </a:solidFill>
                <a:latin typeface="Helvetica Light"/>
                <a:ea typeface="Helvetica Light"/>
                <a:cs typeface="Helvetica Light"/>
                <a:sym typeface="Helvetica Light"/>
              </a:defRPr>
            </a:lvl4pPr>
            <a:lvl5pPr marL="0" indent="914400" algn="ctr" defTabSz="584200">
              <a:spcBef>
                <a:spcPts val="0"/>
              </a:spcBef>
              <a:buSzTx/>
              <a:buNone/>
              <a:defRPr sz="4400">
                <a:solidFill>
                  <a:srgbClr val="000000"/>
                </a:solidFill>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91" name="Shape 191"/>
          <p:cNvSpPr/>
          <p:nvPr>
            <p:ph type="sldNum" sz="quarter" idx="2"/>
          </p:nvPr>
        </p:nvSpPr>
        <p:spPr>
          <a:xfrm>
            <a:off x="11935814" y="13010554"/>
            <a:ext cx="494513" cy="511176"/>
          </a:xfrm>
          <a:prstGeom prst="rect">
            <a:avLst/>
          </a:prstGeom>
        </p:spPr>
        <p:txBody>
          <a:bodyPr lIns="71437" tIns="71437" rIns="71437" bIns="71437"/>
          <a:lstStyle>
            <a:lvl1pPr defTabSz="584200">
              <a:defRPr>
                <a:solidFill>
                  <a:srgbClr val="000000"/>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198" name="Shape 198"/>
          <p:cNvSpPr/>
          <p:nvPr>
            <p:ph type="title"/>
          </p:nvPr>
        </p:nvSpPr>
        <p:spPr>
          <a:xfrm>
            <a:off x="2387600" y="2298700"/>
            <a:ext cx="19621500" cy="4648200"/>
          </a:xfrm>
          <a:prstGeom prst="rect">
            <a:avLst/>
          </a:prstGeom>
        </p:spPr>
        <p:txBody>
          <a:bodyPr anchor="b"/>
          <a:lstStyle>
            <a:lvl1pPr>
              <a:defRPr sz="11800">
                <a:solidFill>
                  <a:srgbClr val="000000"/>
                </a:solidFill>
              </a:defRPr>
            </a:lvl1pPr>
          </a:lstStyle>
          <a:p>
            <a:pPr/>
            <a:r>
              <a:t>Title Text</a:t>
            </a:r>
          </a:p>
        </p:txBody>
      </p:sp>
      <p:sp>
        <p:nvSpPr>
          <p:cNvPr id="199" name="Shape 199"/>
          <p:cNvSpPr/>
          <p:nvPr>
            <p:ph type="body" sz="quarter" idx="1"/>
          </p:nvPr>
        </p:nvSpPr>
        <p:spPr>
          <a:xfrm>
            <a:off x="2387600" y="7073900"/>
            <a:ext cx="19621500" cy="1587500"/>
          </a:xfrm>
          <a:prstGeom prst="rect">
            <a:avLst/>
          </a:prstGeom>
        </p:spPr>
        <p:txBody>
          <a:bodyPr anchor="t"/>
          <a:lstStyle>
            <a:lvl1pPr marL="0" indent="0" algn="ctr">
              <a:spcBef>
                <a:spcPts val="0"/>
              </a:spcBef>
              <a:buSzTx/>
              <a:buNone/>
              <a:defRPr sz="5000">
                <a:solidFill>
                  <a:srgbClr val="000000"/>
                </a:solidFill>
              </a:defRPr>
            </a:lvl1pPr>
            <a:lvl2pPr marL="0" indent="0" algn="ctr">
              <a:spcBef>
                <a:spcPts val="0"/>
              </a:spcBef>
              <a:buSzTx/>
              <a:buNone/>
              <a:defRPr sz="5000">
                <a:solidFill>
                  <a:srgbClr val="000000"/>
                </a:solidFill>
              </a:defRPr>
            </a:lvl2pPr>
            <a:lvl3pPr marL="0" indent="0" algn="ctr">
              <a:spcBef>
                <a:spcPts val="0"/>
              </a:spcBef>
              <a:buSzTx/>
              <a:buNone/>
              <a:defRPr sz="5000">
                <a:solidFill>
                  <a:srgbClr val="000000"/>
                </a:solidFill>
              </a:defRPr>
            </a:lvl3pPr>
            <a:lvl4pPr marL="0" indent="0" algn="ctr">
              <a:spcBef>
                <a:spcPts val="0"/>
              </a:spcBef>
              <a:buSzTx/>
              <a:buNone/>
              <a:defRPr sz="5000">
                <a:solidFill>
                  <a:srgbClr val="000000"/>
                </a:solidFill>
              </a:defRPr>
            </a:lvl4pPr>
            <a:lvl5pPr marL="0" indent="0" algn="ctr">
              <a:spcBef>
                <a:spcPts val="0"/>
              </a:spcBef>
              <a:buSzTx/>
              <a:buNone/>
              <a:defRPr sz="5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200" name="Shape 200"/>
          <p:cNvSpPr/>
          <p:nvPr>
            <p:ph type="sldNum" sz="quarter" idx="2"/>
          </p:nvPr>
        </p:nvSpPr>
        <p:spPr>
          <a:xfrm>
            <a:off x="11976100" y="13081000"/>
            <a:ext cx="419100" cy="457200"/>
          </a:xfrm>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207" name="Shape 207"/>
          <p:cNvSpPr/>
          <p:nvPr>
            <p:ph type="title"/>
          </p:nvPr>
        </p:nvSpPr>
        <p:spPr>
          <a:xfrm>
            <a:off x="1778000" y="2298700"/>
            <a:ext cx="20828000" cy="4648200"/>
          </a:xfrm>
          <a:prstGeom prst="rect">
            <a:avLst/>
          </a:prstGeom>
        </p:spPr>
        <p:txBody>
          <a:bodyPr anchor="b">
            <a:normAutofit fontScale="100000" lnSpcReduction="0"/>
          </a:bodyPr>
          <a:lstStyle>
            <a:lvl1pPr>
              <a:defRPr sz="11200">
                <a:solidFill>
                  <a:srgbClr val="000000"/>
                </a:solidFill>
                <a:latin typeface="Helvetica Light"/>
                <a:ea typeface="Helvetica Light"/>
                <a:cs typeface="Helvetica Light"/>
                <a:sym typeface="Helvetica Light"/>
              </a:defRPr>
            </a:lvl1pPr>
          </a:lstStyle>
          <a:p>
            <a:pPr/>
            <a:r>
              <a:t>Title Text</a:t>
            </a:r>
          </a:p>
        </p:txBody>
      </p:sp>
      <p:sp>
        <p:nvSpPr>
          <p:cNvPr id="208" name="Shape 208"/>
          <p:cNvSpPr/>
          <p:nvPr>
            <p:ph type="body" sz="quarter" idx="1"/>
          </p:nvPr>
        </p:nvSpPr>
        <p:spPr>
          <a:xfrm>
            <a:off x="1778000" y="7073900"/>
            <a:ext cx="20828000" cy="1587500"/>
          </a:xfrm>
          <a:prstGeom prst="rect">
            <a:avLst/>
          </a:prstGeom>
        </p:spPr>
        <p:txBody>
          <a:bodyPr anchor="t">
            <a:normAutofit fontScale="100000" lnSpcReduction="0"/>
          </a:bodyPr>
          <a:lstStyle>
            <a:lvl1pPr marL="0" indent="0" algn="ctr">
              <a:spcBef>
                <a:spcPts val="0"/>
              </a:spcBef>
              <a:buSzTx/>
              <a:buNone/>
              <a:defRPr sz="4400">
                <a:solidFill>
                  <a:srgbClr val="000000"/>
                </a:solidFill>
                <a:latin typeface="Helvetica Light"/>
                <a:ea typeface="Helvetica Light"/>
                <a:cs typeface="Helvetica Light"/>
                <a:sym typeface="Helvetica Light"/>
              </a:defRPr>
            </a:lvl1pPr>
            <a:lvl2pPr marL="0" indent="228600" algn="ctr">
              <a:spcBef>
                <a:spcPts val="0"/>
              </a:spcBef>
              <a:buSzTx/>
              <a:buNone/>
              <a:defRPr sz="4400">
                <a:solidFill>
                  <a:srgbClr val="000000"/>
                </a:solidFill>
                <a:latin typeface="Helvetica Light"/>
                <a:ea typeface="Helvetica Light"/>
                <a:cs typeface="Helvetica Light"/>
                <a:sym typeface="Helvetica Light"/>
              </a:defRPr>
            </a:lvl2pPr>
            <a:lvl3pPr marL="0" indent="457200" algn="ctr">
              <a:spcBef>
                <a:spcPts val="0"/>
              </a:spcBef>
              <a:buSzTx/>
              <a:buNone/>
              <a:defRPr sz="4400">
                <a:solidFill>
                  <a:srgbClr val="000000"/>
                </a:solidFill>
                <a:latin typeface="Helvetica Light"/>
                <a:ea typeface="Helvetica Light"/>
                <a:cs typeface="Helvetica Light"/>
                <a:sym typeface="Helvetica Light"/>
              </a:defRPr>
            </a:lvl3pPr>
            <a:lvl4pPr marL="0" indent="685800" algn="ctr">
              <a:spcBef>
                <a:spcPts val="0"/>
              </a:spcBef>
              <a:buSzTx/>
              <a:buNone/>
              <a:defRPr sz="4400">
                <a:solidFill>
                  <a:srgbClr val="000000"/>
                </a:solidFill>
                <a:latin typeface="Helvetica Light"/>
                <a:ea typeface="Helvetica Light"/>
                <a:cs typeface="Helvetica Light"/>
                <a:sym typeface="Helvetica Light"/>
              </a:defRPr>
            </a:lvl4pPr>
            <a:lvl5pPr marL="0" indent="914400" algn="ctr">
              <a:spcBef>
                <a:spcPts val="0"/>
              </a:spcBef>
              <a:buSzTx/>
              <a:buNone/>
              <a:defRPr sz="4400">
                <a:solidFill>
                  <a:srgbClr val="000000"/>
                </a:solidFill>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209" name="Shape 209"/>
          <p:cNvSpPr/>
          <p:nvPr>
            <p:ph type="sldNum" sz="quarter" idx="2"/>
          </p:nvPr>
        </p:nvSpPr>
        <p:spPr>
          <a:xfrm>
            <a:off x="11959031" y="13081000"/>
            <a:ext cx="453238" cy="469900"/>
          </a:xfrm>
          <a:prstGeom prst="rect">
            <a:avLst/>
          </a:prstGeom>
        </p:spPr>
        <p:txBody>
          <a:bodyPr/>
          <a:lstStyle>
            <a:lvl1pPr>
              <a:defRPr>
                <a:solidFill>
                  <a:srgbClr val="000000"/>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000000"/>
        </a:solidFill>
      </p:bgPr>
    </p:bg>
    <p:spTree>
      <p:nvGrpSpPr>
        <p:cNvPr id="1" name=""/>
        <p:cNvGrpSpPr/>
        <p:nvPr/>
      </p:nvGrpSpPr>
      <p:grpSpPr>
        <a:xfrm>
          <a:off x="0" y="0"/>
          <a:ext cx="0" cy="0"/>
          <a:chOff x="0" y="0"/>
          <a:chExt cx="0" cy="0"/>
        </a:xfrm>
      </p:grpSpPr>
      <p:sp>
        <p:nvSpPr>
          <p:cNvPr id="216" name="Shape 216"/>
          <p:cNvSpPr/>
          <p:nvPr>
            <p:ph type="sldNum" sz="quarter" idx="2"/>
          </p:nvPr>
        </p:nvSpPr>
        <p:spPr>
          <a:xfrm>
            <a:off x="16154400" y="12496800"/>
            <a:ext cx="3806825" cy="581967"/>
          </a:xfrm>
          <a:prstGeom prst="rect">
            <a:avLst/>
          </a:prstGeom>
        </p:spPr>
        <p:txBody>
          <a:bodyPr wrap="square" lIns="93599" tIns="93599" rIns="93599" bIns="93599"/>
          <a:lstStyle>
            <a:lvl1pPr algn="r" defTabSz="457200">
              <a:tabLst>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a:ea typeface="Arial"/>
                <a:cs typeface="Arial"/>
                <a:sym typeface="Arial"/>
              </a:defRPr>
            </a:lvl1pPr>
          </a:lstStyle>
          <a:p>
            <a:pPr/>
            <a:fld id="{86CB4B4D-7CA3-9044-876B-883B54F8677D}" type="slidenum"/>
          </a:p>
        </p:txBody>
      </p:sp>
      <p:sp>
        <p:nvSpPr>
          <p:cNvPr id="217" name="Shape 217"/>
          <p:cNvSpPr/>
          <p:nvPr>
            <p:ph type="title"/>
          </p:nvPr>
        </p:nvSpPr>
        <p:spPr>
          <a:xfrm>
            <a:off x="4419600" y="758825"/>
            <a:ext cx="15541625" cy="3203575"/>
          </a:xfrm>
          <a:prstGeom prst="rect">
            <a:avLst/>
          </a:prstGeom>
        </p:spPr>
        <p:txBody>
          <a:bodyPr lIns="93599" tIns="93599" rIns="93599" bIns="93599"/>
          <a:lstStyle>
            <a:lvl1pPr defTabSz="457200">
              <a:lnSpc>
                <a:spcPct val="93000"/>
              </a:lnSpc>
              <a:defRPr sz="8800">
                <a:solidFill>
                  <a:srgbClr val="000000"/>
                </a:solidFill>
                <a:latin typeface="Arial"/>
                <a:ea typeface="Arial"/>
                <a:cs typeface="Arial"/>
                <a:sym typeface="Arial"/>
              </a:defRPr>
            </a:lvl1pPr>
          </a:lstStyle>
          <a:p>
            <a:pPr/>
            <a:r>
              <a:t>Title Text</a:t>
            </a:r>
          </a:p>
        </p:txBody>
      </p:sp>
      <p:sp>
        <p:nvSpPr>
          <p:cNvPr id="218" name="Shape 218"/>
          <p:cNvSpPr/>
          <p:nvPr>
            <p:ph type="body" idx="1"/>
          </p:nvPr>
        </p:nvSpPr>
        <p:spPr>
          <a:xfrm>
            <a:off x="4419600" y="3962400"/>
            <a:ext cx="15541625" cy="9753600"/>
          </a:xfrm>
          <a:prstGeom prst="rect">
            <a:avLst/>
          </a:prstGeom>
        </p:spPr>
        <p:txBody>
          <a:bodyPr lIns="93599" tIns="93599" rIns="93599" bIns="93599" anchor="t"/>
          <a:lstStyle>
            <a:lvl1pPr marL="682625" indent="-682625" defTabSz="457200">
              <a:lnSpc>
                <a:spcPct val="93000"/>
              </a:lnSpc>
              <a:spcBef>
                <a:spcPts val="800"/>
              </a:spcBef>
              <a:buClr>
                <a:srgbClr val="000000"/>
              </a:buClr>
              <a:buSzPct val="100000"/>
              <a:buFont typeface="Arial"/>
              <a:buChar char="»"/>
              <a:defRPr sz="6400">
                <a:solidFill>
                  <a:srgbClr val="000000"/>
                </a:solidFill>
                <a:latin typeface="Arial"/>
                <a:ea typeface="Arial"/>
                <a:cs typeface="Arial"/>
                <a:sym typeface="Arial"/>
              </a:defRPr>
            </a:lvl1pPr>
            <a:lvl2pPr marL="1106714" indent="-649514" defTabSz="457200">
              <a:lnSpc>
                <a:spcPct val="93000"/>
              </a:lnSpc>
              <a:spcBef>
                <a:spcPts val="800"/>
              </a:spcBef>
              <a:buClr>
                <a:srgbClr val="000000"/>
              </a:buClr>
              <a:buSzPct val="100000"/>
              <a:buFont typeface="Arial"/>
              <a:buChar char="–"/>
              <a:defRPr sz="6400">
                <a:solidFill>
                  <a:srgbClr val="000000"/>
                </a:solidFill>
                <a:latin typeface="Arial"/>
                <a:ea typeface="Arial"/>
                <a:cs typeface="Arial"/>
                <a:sym typeface="Arial"/>
              </a:defRPr>
            </a:lvl2pPr>
            <a:lvl3pPr marL="1524000" indent="-609600" defTabSz="457200">
              <a:lnSpc>
                <a:spcPct val="93000"/>
              </a:lnSpc>
              <a:spcBef>
                <a:spcPts val="800"/>
              </a:spcBef>
              <a:buClr>
                <a:srgbClr val="000000"/>
              </a:buClr>
              <a:buSzPct val="100000"/>
              <a:buFont typeface="Arial"/>
              <a:defRPr sz="6400">
                <a:solidFill>
                  <a:srgbClr val="000000"/>
                </a:solidFill>
                <a:latin typeface="Arial"/>
                <a:ea typeface="Arial"/>
                <a:cs typeface="Arial"/>
                <a:sym typeface="Arial"/>
              </a:defRPr>
            </a:lvl3pPr>
            <a:lvl4pPr marL="2103120" indent="-731520" defTabSz="457200">
              <a:lnSpc>
                <a:spcPct val="93000"/>
              </a:lnSpc>
              <a:spcBef>
                <a:spcPts val="800"/>
              </a:spcBef>
              <a:buClr>
                <a:srgbClr val="000000"/>
              </a:buClr>
              <a:buSzPct val="100000"/>
              <a:buFont typeface="Arial"/>
              <a:buChar char="–"/>
              <a:defRPr sz="6400">
                <a:solidFill>
                  <a:srgbClr val="000000"/>
                </a:solidFill>
                <a:latin typeface="Arial"/>
                <a:ea typeface="Arial"/>
                <a:cs typeface="Arial"/>
                <a:sym typeface="Arial"/>
              </a:defRPr>
            </a:lvl4pPr>
            <a:lvl5pPr marL="2560320" indent="-731520" defTabSz="457200">
              <a:lnSpc>
                <a:spcPct val="93000"/>
              </a:lnSpc>
              <a:spcBef>
                <a:spcPts val="800"/>
              </a:spcBef>
              <a:buClr>
                <a:srgbClr val="000000"/>
              </a:buClr>
              <a:buSzPct val="100000"/>
              <a:buFont typeface="Arial"/>
              <a:buChar char="»"/>
              <a:defRPr sz="64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2 Column">
    <p:spTree>
      <p:nvGrpSpPr>
        <p:cNvPr id="1" name=""/>
        <p:cNvGrpSpPr/>
        <p:nvPr/>
      </p:nvGrpSpPr>
      <p:grpSpPr>
        <a:xfrm>
          <a:off x="0" y="0"/>
          <a:ext cx="0" cy="0"/>
          <a:chOff x="0" y="0"/>
          <a:chExt cx="0" cy="0"/>
        </a:xfrm>
      </p:grpSpPr>
      <p:sp>
        <p:nvSpPr>
          <p:cNvPr id="29" name="Shape 29"/>
          <p:cNvSpPr/>
          <p:nvPr>
            <p:ph type="title"/>
          </p:nvPr>
        </p:nvSpPr>
        <p:spPr>
          <a:prstGeom prst="rect">
            <a:avLst/>
          </a:prstGeom>
        </p:spPr>
        <p:txBody>
          <a:bodyPr/>
          <a:lstStyle/>
          <a:p>
            <a:pPr/>
            <a:r>
              <a:t>Title Text</a:t>
            </a:r>
          </a:p>
        </p:txBody>
      </p:sp>
      <p:sp>
        <p:nvSpPr>
          <p:cNvPr id="30" name="Shape 30"/>
          <p:cNvSpPr/>
          <p:nvPr>
            <p:ph type="body" idx="1"/>
          </p:nvPr>
        </p:nvSpPr>
        <p:spPr>
          <a:xfrm>
            <a:off x="2387600" y="3886200"/>
            <a:ext cx="19621500" cy="8039100"/>
          </a:xfrm>
          <a:prstGeom prst="rect">
            <a:avLst/>
          </a:prstGeom>
        </p:spPr>
        <p:txBody>
          <a:bodyPr numCol="2" spcCol="981075" anchor="t"/>
          <a:lstStyle>
            <a:lvl1pPr marL="812120" indent="-494620">
              <a:spcBef>
                <a:spcPts val="5400"/>
              </a:spcBef>
              <a:defRPr sz="4200"/>
            </a:lvl1pPr>
            <a:lvl2pPr marL="1256620" indent="-494620">
              <a:spcBef>
                <a:spcPts val="5400"/>
              </a:spcBef>
              <a:defRPr sz="4200"/>
            </a:lvl2pPr>
            <a:lvl3pPr marL="1701120" indent="-494620">
              <a:spcBef>
                <a:spcPts val="5400"/>
              </a:spcBef>
              <a:defRPr sz="4200"/>
            </a:lvl3pPr>
            <a:lvl4pPr marL="2145620" indent="-494620">
              <a:spcBef>
                <a:spcPts val="5400"/>
              </a:spcBef>
              <a:defRPr sz="4200"/>
            </a:lvl4pPr>
            <a:lvl5pPr marL="2590120" indent="-494620">
              <a:spcBef>
                <a:spcPts val="5400"/>
              </a:spcBef>
              <a:defRPr sz="4200"/>
            </a:lvl5pPr>
          </a:lstStyle>
          <a:p>
            <a:pPr/>
            <a:r>
              <a:t>Body Level One</a:t>
            </a:r>
          </a:p>
          <a:p>
            <a:pPr lvl="1"/>
            <a:r>
              <a:t>Body Level Two</a:t>
            </a:r>
          </a:p>
          <a:p>
            <a:pPr lvl="2"/>
            <a:r>
              <a:t>Body Level Three</a:t>
            </a:r>
          </a:p>
          <a:p>
            <a:pPr lvl="3"/>
            <a:r>
              <a:t>Body Level Four</a:t>
            </a:r>
          </a:p>
          <a:p>
            <a:pPr lvl="4"/>
            <a:r>
              <a:t>Body Level Five</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38" name="Shape 38"/>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9" name="Shape 3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46" name="Shape 4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53" name="Shape 53"/>
          <p:cNvSpPr/>
          <p:nvPr>
            <p:ph type="title"/>
          </p:nvPr>
        </p:nvSpPr>
        <p:spPr>
          <a:prstGeom prst="rect">
            <a:avLst/>
          </a:prstGeom>
        </p:spPr>
        <p:txBody>
          <a:bodyPr/>
          <a:lstStyle/>
          <a:p>
            <a:pPr/>
            <a:r>
              <a:t>Title Text</a:t>
            </a:r>
          </a:p>
        </p:txBody>
      </p:sp>
      <p:sp>
        <p:nvSpPr>
          <p:cNvPr id="54" name="Shape 5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61" name="Shape 61"/>
          <p:cNvSpPr/>
          <p:nvPr>
            <p:ph type="title"/>
          </p:nvPr>
        </p:nvSpPr>
        <p:spPr>
          <a:xfrm>
            <a:off x="2387600" y="4178300"/>
            <a:ext cx="19621500" cy="5359400"/>
          </a:xfrm>
          <a:prstGeom prst="rect">
            <a:avLst/>
          </a:prstGeom>
        </p:spPr>
        <p:txBody>
          <a:bodyPr/>
          <a:lstStyle/>
          <a:p>
            <a:pPr/>
            <a:r>
              <a:t>Title Text</a:t>
            </a:r>
          </a:p>
        </p:txBody>
      </p:sp>
      <p:sp>
        <p:nvSpPr>
          <p:cNvPr id="62" name="Shape 6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69" name="Shape 69"/>
          <p:cNvSpPr/>
          <p:nvPr>
            <p:ph type="pic" sz="quarter" idx="13"/>
          </p:nvPr>
        </p:nvSpPr>
        <p:spPr>
          <a:xfrm>
            <a:off x="7912100" y="3124200"/>
            <a:ext cx="8597900" cy="6448425"/>
          </a:xfrm>
          <a:prstGeom prst="rect">
            <a:avLst/>
          </a:prstGeom>
          <a:ln w="25400">
            <a:solidFill>
              <a:srgbClr val="FFFFFF"/>
            </a:solidFill>
          </a:ln>
        </p:spPr>
        <p:txBody>
          <a:bodyPr lIns="91439" tIns="45719" rIns="91439" bIns="45719" anchor="t"/>
          <a:lstStyle/>
          <a:p>
            <a:pPr/>
          </a:p>
        </p:txBody>
      </p:sp>
      <p:sp>
        <p:nvSpPr>
          <p:cNvPr id="70" name="Shape 70"/>
          <p:cNvSpPr/>
          <p:nvPr>
            <p:ph type="title"/>
          </p:nvPr>
        </p:nvSpPr>
        <p:spPr>
          <a:xfrm>
            <a:off x="2387600" y="10363200"/>
            <a:ext cx="19621500" cy="2400300"/>
          </a:xfrm>
          <a:prstGeom prst="rect">
            <a:avLst/>
          </a:prstGeom>
        </p:spPr>
        <p:txBody>
          <a:bodyPr/>
          <a:lstStyle/>
          <a:p>
            <a:pPr/>
            <a:r>
              <a:t>Title Text</a:t>
            </a:r>
          </a:p>
        </p:txBody>
      </p:sp>
      <p:sp>
        <p:nvSpPr>
          <p:cNvPr id="71" name="Shape 7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Reflection">
    <p:spTree>
      <p:nvGrpSpPr>
        <p:cNvPr id="1" name=""/>
        <p:cNvGrpSpPr/>
        <p:nvPr/>
      </p:nvGrpSpPr>
      <p:grpSpPr>
        <a:xfrm>
          <a:off x="0" y="0"/>
          <a:ext cx="0" cy="0"/>
          <a:chOff x="0" y="0"/>
          <a:chExt cx="0" cy="0"/>
        </a:xfrm>
      </p:grpSpPr>
      <p:sp>
        <p:nvSpPr>
          <p:cNvPr id="78" name="Shape 78"/>
          <p:cNvSpPr/>
          <p:nvPr>
            <p:ph type="pic" sz="quarter" idx="13"/>
          </p:nvPr>
        </p:nvSpPr>
        <p:spPr>
          <a:xfrm>
            <a:off x="7912100" y="3124200"/>
            <a:ext cx="8597900" cy="6448425"/>
          </a:xfrm>
          <a:prstGeom prst="rect">
            <a:avLst/>
          </a:prstGeom>
          <a:ln w="25400">
            <a:solidFill>
              <a:srgbClr val="FFFFFF"/>
            </a:solidFill>
          </a:ln>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79" name="Shape 79"/>
          <p:cNvSpPr/>
          <p:nvPr>
            <p:ph type="title"/>
          </p:nvPr>
        </p:nvSpPr>
        <p:spPr>
          <a:xfrm>
            <a:off x="2387600" y="10363200"/>
            <a:ext cx="19621500" cy="2400300"/>
          </a:xfrm>
          <a:prstGeom prst="rect">
            <a:avLst/>
          </a:prstGeom>
        </p:spPr>
        <p:txBody>
          <a:bodyPr/>
          <a:lstStyle/>
          <a:p>
            <a:pPr/>
            <a:r>
              <a:t>Title Text</a:t>
            </a:r>
          </a:p>
        </p:txBody>
      </p:sp>
      <p:sp>
        <p:nvSpPr>
          <p:cNvPr id="80" name="Shape 8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body" idx="1"/>
          </p:nvPr>
        </p:nvSpPr>
        <p:spPr>
          <a:xfrm>
            <a:off x="2387600" y="1790700"/>
            <a:ext cx="19621500" cy="10160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Body Level One</a:t>
            </a:r>
          </a:p>
          <a:p>
            <a:pPr lvl="1"/>
            <a:r>
              <a:t>Body Level Two</a:t>
            </a:r>
          </a:p>
          <a:p>
            <a:pPr lvl="2"/>
            <a:r>
              <a:t>Body Level Three</a:t>
            </a:r>
          </a:p>
          <a:p>
            <a:pPr lvl="3"/>
            <a:r>
              <a:t>Body Level Four</a:t>
            </a:r>
          </a:p>
          <a:p>
            <a:pPr lvl="4"/>
            <a:r>
              <a:t>Body Level Five</a:t>
            </a:r>
          </a:p>
        </p:txBody>
      </p:sp>
      <p:sp>
        <p:nvSpPr>
          <p:cNvPr id="3" name="Shape 3"/>
          <p:cNvSpPr/>
          <p:nvPr>
            <p:ph type="title"/>
          </p:nvPr>
        </p:nvSpPr>
        <p:spPr>
          <a:xfrm>
            <a:off x="2387600" y="368300"/>
            <a:ext cx="19621500" cy="342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Title Text</a:t>
            </a:r>
          </a:p>
        </p:txBody>
      </p:sp>
      <p:sp>
        <p:nvSpPr>
          <p:cNvPr id="4" name="Shape 4"/>
          <p:cNvSpPr/>
          <p:nvPr>
            <p:ph type="sldNum" sz="quarter" idx="2"/>
          </p:nvPr>
        </p:nvSpPr>
        <p:spPr>
          <a:xfrm>
            <a:off x="11988800" y="13093700"/>
            <a:ext cx="419100" cy="457200"/>
          </a:xfrm>
          <a:prstGeom prst="rect">
            <a:avLst/>
          </a:prstGeom>
          <a:ln w="12700">
            <a:miter lim="400000"/>
          </a:ln>
        </p:spPr>
        <p:txBody>
          <a:bodyPr wrap="none" lIns="50800" tIns="50800" rIns="50800" bIns="50800">
            <a:spAutoFit/>
          </a:bodyPr>
          <a:lstStyle>
            <a:lvl1pPr algn="ctr" defTabSz="825500">
              <a:defRPr sz="2400">
                <a:solidFill>
                  <a:srgbClr val="FFFFFF"/>
                </a:solidFill>
                <a:latin typeface="+mj-lt"/>
                <a:ea typeface="+mj-ea"/>
                <a:cs typeface="+mj-cs"/>
                <a:sym typeface="Gill Sans"/>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400" u="none">
          <a:ln>
            <a:noFill/>
          </a:ln>
          <a:solidFill>
            <a:srgbClr val="FFFFFF"/>
          </a:solidFill>
          <a:uFillTx/>
          <a:latin typeface="+mj-lt"/>
          <a:ea typeface="+mj-ea"/>
          <a:cs typeface="+mj-cs"/>
          <a:sym typeface="Gill Sans"/>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400" u="none">
          <a:ln>
            <a:noFill/>
          </a:ln>
          <a:solidFill>
            <a:srgbClr val="FFFFFF"/>
          </a:solidFill>
          <a:uFillTx/>
          <a:latin typeface="+mj-lt"/>
          <a:ea typeface="+mj-ea"/>
          <a:cs typeface="+mj-cs"/>
          <a:sym typeface="Gill Sans"/>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400" u="none">
          <a:ln>
            <a:noFill/>
          </a:ln>
          <a:solidFill>
            <a:srgbClr val="FFFFFF"/>
          </a:solidFill>
          <a:uFillTx/>
          <a:latin typeface="+mj-lt"/>
          <a:ea typeface="+mj-ea"/>
          <a:cs typeface="+mj-cs"/>
          <a:sym typeface="Gill Sans"/>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400" u="none">
          <a:ln>
            <a:noFill/>
          </a:ln>
          <a:solidFill>
            <a:srgbClr val="FFFFFF"/>
          </a:solidFill>
          <a:uFillTx/>
          <a:latin typeface="+mj-lt"/>
          <a:ea typeface="+mj-ea"/>
          <a:cs typeface="+mj-cs"/>
          <a:sym typeface="Gill Sans"/>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400" u="none">
          <a:ln>
            <a:noFill/>
          </a:ln>
          <a:solidFill>
            <a:srgbClr val="FFFFFF"/>
          </a:solidFill>
          <a:uFillTx/>
          <a:latin typeface="+mj-lt"/>
          <a:ea typeface="+mj-ea"/>
          <a:cs typeface="+mj-cs"/>
          <a:sym typeface="Gill Sans"/>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400" u="none">
          <a:ln>
            <a:noFill/>
          </a:ln>
          <a:solidFill>
            <a:srgbClr val="FFFFFF"/>
          </a:solidFill>
          <a:uFillTx/>
          <a:latin typeface="+mj-lt"/>
          <a:ea typeface="+mj-ea"/>
          <a:cs typeface="+mj-cs"/>
          <a:sym typeface="Gill Sans"/>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400" u="none">
          <a:ln>
            <a:noFill/>
          </a:ln>
          <a:solidFill>
            <a:srgbClr val="FFFFFF"/>
          </a:solidFill>
          <a:uFillTx/>
          <a:latin typeface="+mj-lt"/>
          <a:ea typeface="+mj-ea"/>
          <a:cs typeface="+mj-cs"/>
          <a:sym typeface="Gill Sans"/>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400" u="none">
          <a:ln>
            <a:noFill/>
          </a:ln>
          <a:solidFill>
            <a:srgbClr val="FFFFFF"/>
          </a:solidFill>
          <a:uFillTx/>
          <a:latin typeface="+mj-lt"/>
          <a:ea typeface="+mj-ea"/>
          <a:cs typeface="+mj-cs"/>
          <a:sym typeface="Gill Sans"/>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400" u="none">
          <a:ln>
            <a:noFill/>
          </a:ln>
          <a:solidFill>
            <a:srgbClr val="FFFFFF"/>
          </a:solidFill>
          <a:uFillTx/>
          <a:latin typeface="+mj-lt"/>
          <a:ea typeface="+mj-ea"/>
          <a:cs typeface="+mj-cs"/>
          <a:sym typeface="Gill Sans"/>
        </a:defRPr>
      </a:lvl9pPr>
    </p:titleStyle>
    <p:bodyStyle>
      <a:lvl1pPr marL="889000" marR="0" indent="-571500" algn="l" defTabSz="825500" rtl="0" latinLnBrk="0">
        <a:lnSpc>
          <a:spcPct val="100000"/>
        </a:lnSpc>
        <a:spcBef>
          <a:spcPts val="6800"/>
        </a:spcBef>
        <a:spcAft>
          <a:spcPts val="0"/>
        </a:spcAft>
        <a:buClrTx/>
        <a:buSzPct val="171000"/>
        <a:buFontTx/>
        <a:buChar char="•"/>
        <a:tabLst/>
        <a:defRPr b="0" baseline="0" cap="none" i="0" spc="0" strike="noStrike" sz="5400" u="none">
          <a:ln>
            <a:noFill/>
          </a:ln>
          <a:solidFill>
            <a:srgbClr val="FFFFFF"/>
          </a:solidFill>
          <a:uFillTx/>
          <a:latin typeface="+mj-lt"/>
          <a:ea typeface="+mj-ea"/>
          <a:cs typeface="+mj-cs"/>
          <a:sym typeface="Gill Sans"/>
        </a:defRPr>
      </a:lvl1pPr>
      <a:lvl2pPr marL="1333500" marR="0" indent="-571500" algn="l" defTabSz="825500" rtl="0" latinLnBrk="0">
        <a:lnSpc>
          <a:spcPct val="100000"/>
        </a:lnSpc>
        <a:spcBef>
          <a:spcPts val="6800"/>
        </a:spcBef>
        <a:spcAft>
          <a:spcPts val="0"/>
        </a:spcAft>
        <a:buClrTx/>
        <a:buSzPct val="171000"/>
        <a:buFontTx/>
        <a:buChar char="•"/>
        <a:tabLst/>
        <a:defRPr b="0" baseline="0" cap="none" i="0" spc="0" strike="noStrike" sz="5400" u="none">
          <a:ln>
            <a:noFill/>
          </a:ln>
          <a:solidFill>
            <a:srgbClr val="FFFFFF"/>
          </a:solidFill>
          <a:uFillTx/>
          <a:latin typeface="+mj-lt"/>
          <a:ea typeface="+mj-ea"/>
          <a:cs typeface="+mj-cs"/>
          <a:sym typeface="Gill Sans"/>
        </a:defRPr>
      </a:lvl2pPr>
      <a:lvl3pPr marL="1778000" marR="0" indent="-571500" algn="l" defTabSz="825500" rtl="0" latinLnBrk="0">
        <a:lnSpc>
          <a:spcPct val="100000"/>
        </a:lnSpc>
        <a:spcBef>
          <a:spcPts val="6800"/>
        </a:spcBef>
        <a:spcAft>
          <a:spcPts val="0"/>
        </a:spcAft>
        <a:buClrTx/>
        <a:buSzPct val="171000"/>
        <a:buFontTx/>
        <a:buChar char="•"/>
        <a:tabLst/>
        <a:defRPr b="0" baseline="0" cap="none" i="0" spc="0" strike="noStrike" sz="5400" u="none">
          <a:ln>
            <a:noFill/>
          </a:ln>
          <a:solidFill>
            <a:srgbClr val="FFFFFF"/>
          </a:solidFill>
          <a:uFillTx/>
          <a:latin typeface="+mj-lt"/>
          <a:ea typeface="+mj-ea"/>
          <a:cs typeface="+mj-cs"/>
          <a:sym typeface="Gill Sans"/>
        </a:defRPr>
      </a:lvl3pPr>
      <a:lvl4pPr marL="2222500" marR="0" indent="-571500" algn="l" defTabSz="825500" rtl="0" latinLnBrk="0">
        <a:lnSpc>
          <a:spcPct val="100000"/>
        </a:lnSpc>
        <a:spcBef>
          <a:spcPts val="6800"/>
        </a:spcBef>
        <a:spcAft>
          <a:spcPts val="0"/>
        </a:spcAft>
        <a:buClrTx/>
        <a:buSzPct val="171000"/>
        <a:buFontTx/>
        <a:buChar char="•"/>
        <a:tabLst/>
        <a:defRPr b="0" baseline="0" cap="none" i="0" spc="0" strike="noStrike" sz="5400" u="none">
          <a:ln>
            <a:noFill/>
          </a:ln>
          <a:solidFill>
            <a:srgbClr val="FFFFFF"/>
          </a:solidFill>
          <a:uFillTx/>
          <a:latin typeface="+mj-lt"/>
          <a:ea typeface="+mj-ea"/>
          <a:cs typeface="+mj-cs"/>
          <a:sym typeface="Gill Sans"/>
        </a:defRPr>
      </a:lvl4pPr>
      <a:lvl5pPr marL="2667000" marR="0" indent="-571500" algn="l" defTabSz="825500" rtl="0" latinLnBrk="0">
        <a:lnSpc>
          <a:spcPct val="100000"/>
        </a:lnSpc>
        <a:spcBef>
          <a:spcPts val="6800"/>
        </a:spcBef>
        <a:spcAft>
          <a:spcPts val="0"/>
        </a:spcAft>
        <a:buClrTx/>
        <a:buSzPct val="171000"/>
        <a:buFontTx/>
        <a:buChar char="•"/>
        <a:tabLst/>
        <a:defRPr b="0" baseline="0" cap="none" i="0" spc="0" strike="noStrike" sz="5400" u="none">
          <a:ln>
            <a:noFill/>
          </a:ln>
          <a:solidFill>
            <a:srgbClr val="FFFFFF"/>
          </a:solidFill>
          <a:uFillTx/>
          <a:latin typeface="+mj-lt"/>
          <a:ea typeface="+mj-ea"/>
          <a:cs typeface="+mj-cs"/>
          <a:sym typeface="Gill Sans"/>
        </a:defRPr>
      </a:lvl5pPr>
      <a:lvl6pPr marL="3022600" marR="0" indent="-571500" algn="l" defTabSz="825500" rtl="0" latinLnBrk="0">
        <a:lnSpc>
          <a:spcPct val="100000"/>
        </a:lnSpc>
        <a:spcBef>
          <a:spcPts val="6800"/>
        </a:spcBef>
        <a:spcAft>
          <a:spcPts val="0"/>
        </a:spcAft>
        <a:buClrTx/>
        <a:buSzPct val="171000"/>
        <a:buFontTx/>
        <a:buChar char="•"/>
        <a:tabLst/>
        <a:defRPr b="0" baseline="0" cap="none" i="0" spc="0" strike="noStrike" sz="5400" u="none">
          <a:ln>
            <a:noFill/>
          </a:ln>
          <a:solidFill>
            <a:srgbClr val="FFFFFF"/>
          </a:solidFill>
          <a:uFillTx/>
          <a:latin typeface="+mj-lt"/>
          <a:ea typeface="+mj-ea"/>
          <a:cs typeface="+mj-cs"/>
          <a:sym typeface="Gill Sans"/>
        </a:defRPr>
      </a:lvl6pPr>
      <a:lvl7pPr marL="3378200" marR="0" indent="-571500" algn="l" defTabSz="825500" rtl="0" latinLnBrk="0">
        <a:lnSpc>
          <a:spcPct val="100000"/>
        </a:lnSpc>
        <a:spcBef>
          <a:spcPts val="6800"/>
        </a:spcBef>
        <a:spcAft>
          <a:spcPts val="0"/>
        </a:spcAft>
        <a:buClrTx/>
        <a:buSzPct val="171000"/>
        <a:buFontTx/>
        <a:buChar char="•"/>
        <a:tabLst/>
        <a:defRPr b="0" baseline="0" cap="none" i="0" spc="0" strike="noStrike" sz="5400" u="none">
          <a:ln>
            <a:noFill/>
          </a:ln>
          <a:solidFill>
            <a:srgbClr val="FFFFFF"/>
          </a:solidFill>
          <a:uFillTx/>
          <a:latin typeface="+mj-lt"/>
          <a:ea typeface="+mj-ea"/>
          <a:cs typeface="+mj-cs"/>
          <a:sym typeface="Gill Sans"/>
        </a:defRPr>
      </a:lvl7pPr>
      <a:lvl8pPr marL="3733800" marR="0" indent="-571500" algn="l" defTabSz="825500" rtl="0" latinLnBrk="0">
        <a:lnSpc>
          <a:spcPct val="100000"/>
        </a:lnSpc>
        <a:spcBef>
          <a:spcPts val="6800"/>
        </a:spcBef>
        <a:spcAft>
          <a:spcPts val="0"/>
        </a:spcAft>
        <a:buClrTx/>
        <a:buSzPct val="171000"/>
        <a:buFontTx/>
        <a:buChar char="•"/>
        <a:tabLst/>
        <a:defRPr b="0" baseline="0" cap="none" i="0" spc="0" strike="noStrike" sz="5400" u="none">
          <a:ln>
            <a:noFill/>
          </a:ln>
          <a:solidFill>
            <a:srgbClr val="FFFFFF"/>
          </a:solidFill>
          <a:uFillTx/>
          <a:latin typeface="+mj-lt"/>
          <a:ea typeface="+mj-ea"/>
          <a:cs typeface="+mj-cs"/>
          <a:sym typeface="Gill Sans"/>
        </a:defRPr>
      </a:lvl8pPr>
      <a:lvl9pPr marL="4089400" marR="0" indent="-571500" algn="l" defTabSz="825500" rtl="0" latinLnBrk="0">
        <a:lnSpc>
          <a:spcPct val="100000"/>
        </a:lnSpc>
        <a:spcBef>
          <a:spcPts val="6800"/>
        </a:spcBef>
        <a:spcAft>
          <a:spcPts val="0"/>
        </a:spcAft>
        <a:buClrTx/>
        <a:buSzPct val="171000"/>
        <a:buFontTx/>
        <a:buChar char="•"/>
        <a:tabLst/>
        <a:defRPr b="0" baseline="0" cap="none" i="0" spc="0" strike="noStrike" sz="5400" u="none">
          <a:ln>
            <a:noFill/>
          </a:ln>
          <a:solidFill>
            <a:srgbClr val="FFFFFF"/>
          </a:solidFill>
          <a:uFillTx/>
          <a:latin typeface="+mj-lt"/>
          <a:ea typeface="+mj-ea"/>
          <a:cs typeface="+mj-cs"/>
          <a:sym typeface="Gill Sans"/>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tif"/><Relationship Id="rId3" Type="http://schemas.openxmlformats.org/officeDocument/2006/relationships/image" Target="../media/image5.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8.jpeg"/><Relationship Id="rId3" Type="http://schemas.openxmlformats.org/officeDocument/2006/relationships/image" Target="../media/image2.tif"/><Relationship Id="rId4" Type="http://schemas.openxmlformats.org/officeDocument/2006/relationships/image" Target="../media/image5.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tif"/><Relationship Id="rId3" Type="http://schemas.openxmlformats.org/officeDocument/2006/relationships/image" Target="../media/image1.gif"/><Relationship Id="rId4" Type="http://schemas.openxmlformats.org/officeDocument/2006/relationships/image" Target="../media/image5.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0.jpeg"/><Relationship Id="rId4" Type="http://schemas.openxmlformats.org/officeDocument/2006/relationships/image" Target="../media/image5.jpeg"/><Relationship Id="rId5" Type="http://schemas.openxmlformats.org/officeDocument/2006/relationships/image" Target="../media/image11.jpeg"/><Relationship Id="rId6" Type="http://schemas.openxmlformats.org/officeDocument/2006/relationships/image" Target="../media/image12.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6.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5.png"/><Relationship Id="rId4" Type="http://schemas.openxmlformats.org/officeDocument/2006/relationships/image" Target="../media/image13.jpeg"/><Relationship Id="rId5" Type="http://schemas.openxmlformats.org/officeDocument/2006/relationships/image" Target="../media/image5.jpeg"/><Relationship Id="rId6" Type="http://schemas.openxmlformats.org/officeDocument/2006/relationships/image" Target="../media/image8.tif"/></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5.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6.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7.jpeg"/><Relationship Id="rId4" Type="http://schemas.openxmlformats.org/officeDocument/2006/relationships/image" Target="../media/image4.png"/><Relationship Id="rId5" Type="http://schemas.openxmlformats.org/officeDocument/2006/relationships/image" Target="../media/image5.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jpeg"/><Relationship Id="rId3" Type="http://schemas.openxmlformats.org/officeDocument/2006/relationships/image" Target="../media/image5.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5.jpe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8.png"/><Relationship Id="rId4" Type="http://schemas.openxmlformats.org/officeDocument/2006/relationships/image" Target="../media/image5.jpe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13.jpeg"/><Relationship Id="rId4" Type="http://schemas.openxmlformats.org/officeDocument/2006/relationships/image" Target="../media/image16.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9.tif"/><Relationship Id="rId3" Type="http://schemas.openxmlformats.org/officeDocument/2006/relationships/image" Target="../media/image5.jpeg"/><Relationship Id="rId4" Type="http://schemas.openxmlformats.org/officeDocument/2006/relationships/image" Target="../media/image2.gif"/></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3.png"/><Relationship Id="rId3" Type="http://schemas.openxmlformats.org/officeDocument/2006/relationships/image" Target="../media/image5.jpe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7.jpeg"/><Relationship Id="rId3" Type="http://schemas.openxmlformats.org/officeDocument/2006/relationships/image" Target="../media/image5.jpe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8.jpeg"/><Relationship Id="rId5" Type="http://schemas.openxmlformats.org/officeDocument/2006/relationships/image" Target="../media/image5.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9.jpeg"/><Relationship Id="rId5" Type="http://schemas.openxmlformats.org/officeDocument/2006/relationships/image" Target="../media/image18.jpeg"/><Relationship Id="rId6" Type="http://schemas.openxmlformats.org/officeDocument/2006/relationships/image" Target="../media/image20.jpeg"/><Relationship Id="rId7" Type="http://schemas.openxmlformats.org/officeDocument/2006/relationships/image" Target="../media/image17.jpeg"/><Relationship Id="rId8" Type="http://schemas.openxmlformats.org/officeDocument/2006/relationships/image" Target="../media/image5.jpe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6.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jpeg"/><Relationship Id="rId3" Type="http://schemas.openxmlformats.org/officeDocument/2006/relationships/image" Target="../media/image5.jpe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10.tif"/><Relationship Id="rId4" Type="http://schemas.openxmlformats.org/officeDocument/2006/relationships/hyperlink" Target="https://www.theguardian.com/environment/2017/feb/12/humans-causing-climate-to-change-170-times-faster-than-natural-forces?CMP=share_btn_tw" TargetMode="External"/><Relationship Id="rId5" Type="http://schemas.openxmlformats.org/officeDocument/2006/relationships/image" Target="../media/image11.tif"/></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5.jpeg"/><Relationship Id="rId3" Type="http://schemas.openxmlformats.org/officeDocument/2006/relationships/image" Target="../media/image21.jpe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12.tif"/><Relationship Id="rId4" Type="http://schemas.openxmlformats.org/officeDocument/2006/relationships/image" Target="../media/image13.tif"/><Relationship Id="rId5" Type="http://schemas.openxmlformats.org/officeDocument/2006/relationships/image" Target="../media/image14.tif"/></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2.jpeg"/><Relationship Id="rId3" Type="http://schemas.openxmlformats.org/officeDocument/2006/relationships/image" Target="../media/image23.jpe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Relationship Id="rId3" Type="http://schemas.openxmlformats.org/officeDocument/2006/relationships/image" Target="../media/image5.jpe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6.tif"/><Relationship Id="rId8" Type="http://schemas.openxmlformats.org/officeDocument/2006/relationships/hyperlink" Target="https://www.youtube.com/watch?v=gPq9YAg9mfc&amp;feature=youtu.be" TargetMode="External"/><Relationship Id="rId9" Type="http://schemas.openxmlformats.org/officeDocument/2006/relationships/image" Target="../media/image24.jpeg"/><Relationship Id="rId10" Type="http://schemas.openxmlformats.org/officeDocument/2006/relationships/image" Target="../media/image25.jpeg"/><Relationship Id="rId11" Type="http://schemas.openxmlformats.org/officeDocument/2006/relationships/image" Target="../media/image26.jpe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 Id="rId3" Type="http://schemas.openxmlformats.org/officeDocument/2006/relationships/image" Target="../media/image19.png"/><Relationship Id="rId4" Type="http://schemas.openxmlformats.org/officeDocument/2006/relationships/image" Target="../media/image5.jpeg"/><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30.jpe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jpe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7.tif"/><Relationship Id="rId3" Type="http://schemas.openxmlformats.org/officeDocument/2006/relationships/image" Target="../media/image18.tif"/><Relationship Id="rId4" Type="http://schemas.openxmlformats.org/officeDocument/2006/relationships/image" Target="../media/image5.jpeg"/><Relationship Id="rId5" Type="http://schemas.openxmlformats.org/officeDocument/2006/relationships/image" Target="../media/image19.tif"/><Relationship Id="rId6" Type="http://schemas.openxmlformats.org/officeDocument/2006/relationships/image" Target="../media/image20.tif"/><Relationship Id="rId7" Type="http://schemas.openxmlformats.org/officeDocument/2006/relationships/image" Target="../media/image21.tif"/></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0.png"/><Relationship Id="rId3" Type="http://schemas.openxmlformats.org/officeDocument/2006/relationships/image" Target="../media/image22.tif"/><Relationship Id="rId4" Type="http://schemas.openxmlformats.org/officeDocument/2006/relationships/image" Target="../media/image23.tif"/><Relationship Id="rId5" Type="http://schemas.openxmlformats.org/officeDocument/2006/relationships/image" Target="../media/image5.jpe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32.jpeg"/><Relationship Id="rId10" Type="http://schemas.openxmlformats.org/officeDocument/2006/relationships/image" Target="../media/image24.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tif"/></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24.tif"/></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25.tif"/></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6.jpe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3.jpeg"/><Relationship Id="rId3" Type="http://schemas.openxmlformats.org/officeDocument/2006/relationships/image" Target="../media/image16.jpeg"/><Relationship Id="rId4" Type="http://schemas.openxmlformats.org/officeDocument/2006/relationships/image" Target="../media/image33.jpeg"/><Relationship Id="rId5" Type="http://schemas.openxmlformats.org/officeDocument/2006/relationships/image" Target="../media/image5.jpe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 Id="rId3" Type="http://schemas.openxmlformats.org/officeDocument/2006/relationships/image" Target="../media/image25.png"/><Relationship Id="rId4" Type="http://schemas.openxmlformats.org/officeDocument/2006/relationships/image" Target="../media/image5.jpe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Relationship Id="rId3" Type="http://schemas.openxmlformats.org/officeDocument/2006/relationships/image" Target="../media/image5.jpeg"/><Relationship Id="rId4" Type="http://schemas.openxmlformats.org/officeDocument/2006/relationships/image" Target="../media/image27.tif"/><Relationship Id="rId5" Type="http://schemas.openxmlformats.org/officeDocument/2006/relationships/image" Target="../media/image26.png"/><Relationship Id="rId6" Type="http://schemas.openxmlformats.org/officeDocument/2006/relationships/image" Target="../media/image28.tif"/><Relationship Id="rId7" Type="http://schemas.openxmlformats.org/officeDocument/2006/relationships/image" Target="../media/image35.jpeg"/><Relationship Id="rId8" Type="http://schemas.openxmlformats.org/officeDocument/2006/relationships/image" Target="../media/image36.jpeg"/><Relationship Id="rId9" Type="http://schemas.openxmlformats.org/officeDocument/2006/relationships/image" Target="../media/image37.jpeg"/><Relationship Id="rId10" Type="http://schemas.openxmlformats.org/officeDocument/2006/relationships/image" Target="../media/image29.tif"/></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30.tif"/><Relationship Id="rId4" Type="http://schemas.openxmlformats.org/officeDocument/2006/relationships/image" Target="../media/image27.png"/><Relationship Id="rId5" Type="http://schemas.openxmlformats.org/officeDocument/2006/relationships/image" Target="../media/image28.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1.tif"/><Relationship Id="rId3" Type="http://schemas.openxmlformats.org/officeDocument/2006/relationships/image" Target="../media/image5.jpeg"/><Relationship Id="rId4" Type="http://schemas.openxmlformats.org/officeDocument/2006/relationships/image" Target="../media/image32.tif"/><Relationship Id="rId5" Type="http://schemas.openxmlformats.org/officeDocument/2006/relationships/image" Target="../media/image33.tif"/><Relationship Id="rId6" Type="http://schemas.openxmlformats.org/officeDocument/2006/relationships/image" Target="../media/image34.tif"/><Relationship Id="rId7" Type="http://schemas.openxmlformats.org/officeDocument/2006/relationships/image" Target="../media/image35.tif"/></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36.tif"/></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png"/><Relationship Id="rId3" Type="http://schemas.openxmlformats.org/officeDocument/2006/relationships/image" Target="../media/image2.tif"/></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8.jpeg"/><Relationship Id="rId3" Type="http://schemas.openxmlformats.org/officeDocument/2006/relationships/image" Target="../media/image37.tif"/><Relationship Id="rId4" Type="http://schemas.openxmlformats.org/officeDocument/2006/relationships/image" Target="../media/image5.jpe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9.jpeg"/><Relationship Id="rId3" Type="http://schemas.openxmlformats.org/officeDocument/2006/relationships/image" Target="../media/image5.jpeg"/><Relationship Id="rId4" Type="http://schemas.openxmlformats.org/officeDocument/2006/relationships/image" Target="../media/image37.tif"/></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0.jpeg"/><Relationship Id="rId3" Type="http://schemas.openxmlformats.org/officeDocument/2006/relationships/image" Target="../media/image5.jpeg"/><Relationship Id="rId4" Type="http://schemas.openxmlformats.org/officeDocument/2006/relationships/image" Target="../media/image37.tif"/></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4.jpeg"/><Relationship Id="rId3" Type="http://schemas.openxmlformats.org/officeDocument/2006/relationships/image" Target="../media/image23.tif"/><Relationship Id="rId4" Type="http://schemas.openxmlformats.org/officeDocument/2006/relationships/image" Target="../media/image5.jpe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38.tif"/></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25.jpeg"/><Relationship Id="rId6" Type="http://schemas.openxmlformats.org/officeDocument/2006/relationships/image" Target="../media/image24.jpeg"/><Relationship Id="rId7" Type="http://schemas.openxmlformats.org/officeDocument/2006/relationships/image" Target="../media/image5.jpeg"/><Relationship Id="rId8" Type="http://schemas.openxmlformats.org/officeDocument/2006/relationships/image" Target="../media/image41.jpeg"/><Relationship Id="rId9" Type="http://schemas.openxmlformats.org/officeDocument/2006/relationships/image" Target="../media/image39.tif"/><Relationship Id="rId10" Type="http://schemas.openxmlformats.org/officeDocument/2006/relationships/image" Target="../media/image40.tif"/><Relationship Id="rId11" Type="http://schemas.openxmlformats.org/officeDocument/2006/relationships/image" Target="../media/image41.tif"/><Relationship Id="rId12" Type="http://schemas.openxmlformats.org/officeDocument/2006/relationships/image" Target="../media/image42.tif"/><Relationship Id="rId13" Type="http://schemas.openxmlformats.org/officeDocument/2006/relationships/image" Target="../media/image43.tif"/><Relationship Id="rId14" Type="http://schemas.openxmlformats.org/officeDocument/2006/relationships/image" Target="../media/image44.tif"/></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42.jpe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 Id="rId3" Type="http://schemas.openxmlformats.org/officeDocument/2006/relationships/image" Target="../media/image5.jpe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5.tif"/><Relationship Id="rId3" Type="http://schemas.openxmlformats.org/officeDocument/2006/relationships/image" Target="../media/image5.jpeg"/><Relationship Id="rId4" Type="http://schemas.openxmlformats.org/officeDocument/2006/relationships/image" Target="../media/image46.tif"/><Relationship Id="rId5" Type="http://schemas.openxmlformats.org/officeDocument/2006/relationships/image" Target="../media/image47.tif"/><Relationship Id="rId6" Type="http://schemas.openxmlformats.org/officeDocument/2006/relationships/image" Target="../media/image48.tif"/></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 Id="rId3" Type="http://schemas.openxmlformats.org/officeDocument/2006/relationships/image" Target="../media/image43.jpeg"/><Relationship Id="rId4" Type="http://schemas.openxmlformats.org/officeDocument/2006/relationships/image" Target="../media/image44.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png"/><Relationship Id="rId3" Type="http://schemas.openxmlformats.org/officeDocument/2006/relationships/image" Target="../media/image2.tif"/></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6.jpe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png"/><Relationship Id="rId3" Type="http://schemas.openxmlformats.org/officeDocument/2006/relationships/image" Target="../media/image2.tif"/><Relationship Id="rId4" Type="http://schemas.openxmlformats.org/officeDocument/2006/relationships/image" Target="../media/image45.jpe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44.jpe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23.tif"/></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46.tif"/></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49.tif"/></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50.tif"/></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32.png"/><Relationship Id="rId4" Type="http://schemas.openxmlformats.org/officeDocument/2006/relationships/image" Target="../media/image44.jpeg"/></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tif"/><Relationship Id="rId3" Type="http://schemas.openxmlformats.org/officeDocument/2006/relationships/image" Target="../media/image5.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6.jpeg"/></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png"/><Relationship Id="rId3" Type="http://schemas.openxmlformats.org/officeDocument/2006/relationships/image" Target="../media/image2.tif"/></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5.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5.jpeg"/><Relationship Id="rId5" Type="http://schemas.openxmlformats.org/officeDocument/2006/relationships/image" Target="../media/image5.tif"/><Relationship Id="rId6" Type="http://schemas.openxmlformats.org/officeDocument/2006/relationships/image" Target="../media/image6.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227" name="20141227_17061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298" name="molena1.tiff"/>
          <p:cNvPicPr>
            <a:picLocks noChangeAspect="1"/>
          </p:cNvPicPr>
          <p:nvPr/>
        </p:nvPicPr>
        <p:blipFill>
          <a:blip r:embed="rId2">
            <a:extLst/>
          </a:blip>
          <a:stretch>
            <a:fillRect/>
          </a:stretch>
        </p:blipFill>
        <p:spPr>
          <a:xfrm>
            <a:off x="359365" y="190500"/>
            <a:ext cx="17698890" cy="7998536"/>
          </a:xfrm>
          <a:prstGeom prst="rect">
            <a:avLst/>
          </a:prstGeom>
          <a:ln w="12700">
            <a:miter lim="400000"/>
          </a:ln>
        </p:spPr>
      </p:pic>
      <p:sp>
        <p:nvSpPr>
          <p:cNvPr id="299" name="Shape 299"/>
          <p:cNvSpPr/>
          <p:nvPr/>
        </p:nvSpPr>
        <p:spPr>
          <a:xfrm>
            <a:off x="335011" y="8508999"/>
            <a:ext cx="23713977" cy="46736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000"/>
            </a:lvl1pPr>
          </a:lstStyle>
          <a:p>
            <a:pPr/>
            <a:r>
              <a:t>“It is largely the courageous, enterprising, and ingenious American whose brains are changing the world. Yet even the dull foreigner, who burrows in the earth by the faint gleam of his miner's lamp, not only supports his family and helps to feed the consuming furnaces of modern industry, but by his toil in the dirt and darkness adds to the carbon dioxide in the earth's atmosphere so that men in generations to come shall enjoy milder breezes and live under sunnier skies.”</a:t>
            </a:r>
          </a:p>
        </p:txBody>
      </p:sp>
      <p:sp>
        <p:nvSpPr>
          <p:cNvPr id="300" name="Shape 300"/>
          <p:cNvSpPr/>
          <p:nvPr/>
        </p:nvSpPr>
        <p:spPr>
          <a:xfrm>
            <a:off x="18166519" y="7061199"/>
            <a:ext cx="4472335"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500"/>
            </a:pPr>
            <a:r>
              <a:rPr i="1"/>
              <a:t>Popular Mechanics</a:t>
            </a:r>
            <a:r>
              <a:t>, March 1912, 393-342</a:t>
            </a:r>
          </a:p>
        </p:txBody>
      </p:sp>
      <p:sp>
        <p:nvSpPr>
          <p:cNvPr id="301" name="Shape 301"/>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302"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sp>
        <p:nvSpPr>
          <p:cNvPr id="303" name="Shape 303"/>
          <p:cNvSpPr/>
          <p:nvPr/>
        </p:nvSpPr>
        <p:spPr>
          <a:xfrm>
            <a:off x="158700" y="68312"/>
            <a:ext cx="1265397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Baseline: Past Climate and Global Change</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grpSp>
        <p:nvGrpSpPr>
          <p:cNvPr id="312" name="Group 312"/>
          <p:cNvGrpSpPr/>
          <p:nvPr/>
        </p:nvGrpSpPr>
        <p:grpSpPr>
          <a:xfrm>
            <a:off x="10655300" y="2123926"/>
            <a:ext cx="13614400" cy="11576348"/>
            <a:chOff x="0" y="0"/>
            <a:chExt cx="13614400" cy="11576347"/>
          </a:xfrm>
        </p:grpSpPr>
        <p:pic>
          <p:nvPicPr>
            <p:cNvPr id="305" name="figure2.jpg"/>
            <p:cNvPicPr>
              <a:picLocks noChangeAspect="1"/>
            </p:cNvPicPr>
            <p:nvPr/>
          </p:nvPicPr>
          <p:blipFill>
            <a:blip r:embed="rId2">
              <a:extLst/>
            </a:blip>
            <a:stretch>
              <a:fillRect/>
            </a:stretch>
          </p:blipFill>
          <p:spPr>
            <a:xfrm>
              <a:off x="419100" y="0"/>
              <a:ext cx="12280900" cy="11228252"/>
            </a:xfrm>
            <a:prstGeom prst="rect">
              <a:avLst/>
            </a:prstGeom>
            <a:ln w="12700" cap="flat">
              <a:noFill/>
              <a:miter lim="400000"/>
            </a:ln>
            <a:effectLst/>
          </p:spPr>
        </p:pic>
        <p:sp>
          <p:nvSpPr>
            <p:cNvPr id="306" name="Shape 306"/>
            <p:cNvSpPr/>
            <p:nvPr/>
          </p:nvSpPr>
          <p:spPr>
            <a:xfrm>
              <a:off x="368300" y="1574800"/>
              <a:ext cx="2441377" cy="1924348"/>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307" name="Shape 307"/>
            <p:cNvSpPr/>
            <p:nvPr/>
          </p:nvSpPr>
          <p:spPr>
            <a:xfrm>
              <a:off x="0" y="9652000"/>
              <a:ext cx="2441377" cy="1924348"/>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308" name="Shape 308"/>
            <p:cNvSpPr/>
            <p:nvPr/>
          </p:nvSpPr>
          <p:spPr>
            <a:xfrm>
              <a:off x="8890000" y="9652000"/>
              <a:ext cx="2667000" cy="1924348"/>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309" name="Shape 309"/>
            <p:cNvSpPr/>
            <p:nvPr/>
          </p:nvSpPr>
          <p:spPr>
            <a:xfrm>
              <a:off x="10947400" y="5486400"/>
              <a:ext cx="2667000" cy="1924348"/>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310" name="Shape 310"/>
            <p:cNvSpPr/>
            <p:nvPr/>
          </p:nvSpPr>
          <p:spPr>
            <a:xfrm>
              <a:off x="10033000" y="3200400"/>
              <a:ext cx="2667000" cy="1924348"/>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311" name="Shape 311"/>
            <p:cNvSpPr/>
            <p:nvPr/>
          </p:nvSpPr>
          <p:spPr>
            <a:xfrm>
              <a:off x="2032000" y="1190277"/>
              <a:ext cx="1334592" cy="1683247"/>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pic>
        <p:nvPicPr>
          <p:cNvPr id="313" name="sapceship.tiff"/>
          <p:cNvPicPr>
            <a:picLocks noChangeAspect="1"/>
          </p:cNvPicPr>
          <p:nvPr/>
        </p:nvPicPr>
        <p:blipFill>
          <a:blip r:embed="rId3">
            <a:extLst/>
          </a:blip>
          <a:stretch>
            <a:fillRect/>
          </a:stretch>
        </p:blipFill>
        <p:spPr>
          <a:xfrm>
            <a:off x="24850129" y="8283773"/>
            <a:ext cx="4394201" cy="2870201"/>
          </a:xfrm>
          <a:prstGeom prst="rect">
            <a:avLst/>
          </a:prstGeom>
          <a:ln w="12700">
            <a:miter lim="400000"/>
          </a:ln>
        </p:spPr>
      </p:pic>
      <p:sp>
        <p:nvSpPr>
          <p:cNvPr id="314" name="Shape 314"/>
          <p:cNvSpPr/>
          <p:nvPr/>
        </p:nvSpPr>
        <p:spPr>
          <a:xfrm>
            <a:off x="19815770" y="11569582"/>
            <a:ext cx="3709591" cy="181633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3000">
                <a:solidFill>
                  <a:srgbClr val="010101"/>
                </a:solidFill>
                <a:latin typeface="Arial"/>
                <a:ea typeface="Arial"/>
                <a:cs typeface="Arial"/>
                <a:sym typeface="Arial"/>
              </a:defRPr>
            </a:pPr>
            <a:r>
              <a:t>Some heat is absorbed by Greenhouse gases (CO</a:t>
            </a:r>
            <a:r>
              <a:rPr baseline="-5999"/>
              <a:t>2</a:t>
            </a:r>
            <a:r>
              <a:t>, CH</a:t>
            </a:r>
            <a:r>
              <a:rPr baseline="-5999"/>
              <a:t>4</a:t>
            </a:r>
            <a:r>
              <a:t>, H</a:t>
            </a:r>
            <a:r>
              <a:rPr baseline="-5999"/>
              <a:t>2</a:t>
            </a:r>
            <a:r>
              <a:t>O, ...)</a:t>
            </a:r>
          </a:p>
        </p:txBody>
      </p:sp>
      <p:sp>
        <p:nvSpPr>
          <p:cNvPr id="315" name="Shape 315"/>
          <p:cNvSpPr/>
          <p:nvPr/>
        </p:nvSpPr>
        <p:spPr>
          <a:xfrm>
            <a:off x="21653500" y="7908807"/>
            <a:ext cx="2208511" cy="138453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3000">
                <a:solidFill>
                  <a:srgbClr val="010101"/>
                </a:solidFill>
                <a:latin typeface="Arial"/>
                <a:ea typeface="Arial"/>
                <a:cs typeface="Arial"/>
                <a:sym typeface="Arial"/>
              </a:defRPr>
            </a:lvl1pPr>
          </a:lstStyle>
          <a:p>
            <a:pPr/>
            <a:r>
              <a:t>Some heat is released into space</a:t>
            </a:r>
          </a:p>
        </p:txBody>
      </p:sp>
      <p:sp>
        <p:nvSpPr>
          <p:cNvPr id="316" name="Shape 316"/>
          <p:cNvSpPr/>
          <p:nvPr/>
        </p:nvSpPr>
        <p:spPr>
          <a:xfrm>
            <a:off x="20723076" y="5340232"/>
            <a:ext cx="3002558" cy="138453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3000">
                <a:solidFill>
                  <a:srgbClr val="010101"/>
                </a:solidFill>
                <a:latin typeface="Arial"/>
                <a:ea typeface="Arial"/>
                <a:cs typeface="Arial"/>
                <a:sym typeface="Arial"/>
              </a:defRPr>
            </a:lvl1pPr>
          </a:lstStyle>
          <a:p>
            <a:pPr/>
            <a:r>
              <a:t>Some sunlight is bounced back into space</a:t>
            </a:r>
          </a:p>
        </p:txBody>
      </p:sp>
      <p:sp>
        <p:nvSpPr>
          <p:cNvPr id="317" name="Shape 317"/>
          <p:cNvSpPr/>
          <p:nvPr/>
        </p:nvSpPr>
        <p:spPr>
          <a:xfrm>
            <a:off x="9905603" y="3894087"/>
            <a:ext cx="3530998" cy="181633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3000">
                <a:solidFill>
                  <a:srgbClr val="010101"/>
                </a:solidFill>
                <a:latin typeface="Arial"/>
                <a:ea typeface="Arial"/>
                <a:cs typeface="Arial"/>
                <a:sym typeface="Arial"/>
              </a:defRPr>
            </a:lvl1pPr>
          </a:lstStyle>
          <a:p>
            <a:pPr/>
            <a:r>
              <a:t>With increasing Greenhouse gases, more heat is stored in atmosphere</a:t>
            </a:r>
          </a:p>
        </p:txBody>
      </p:sp>
      <p:sp>
        <p:nvSpPr>
          <p:cNvPr id="318" name="Shape 318"/>
          <p:cNvSpPr/>
          <p:nvPr/>
        </p:nvSpPr>
        <p:spPr>
          <a:xfrm>
            <a:off x="9521180" y="12248052"/>
            <a:ext cx="4299844" cy="13845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3000">
                <a:solidFill>
                  <a:srgbClr val="010101"/>
                </a:solidFill>
                <a:latin typeface="Arial"/>
                <a:ea typeface="Arial"/>
                <a:cs typeface="Arial"/>
                <a:sym typeface="Arial"/>
              </a:defRPr>
            </a:lvl1pPr>
          </a:lstStyle>
          <a:p>
            <a:pPr/>
            <a:r>
              <a:t>Less heat is released to space and stored in ocean and hydrosphere</a:t>
            </a:r>
          </a:p>
        </p:txBody>
      </p:sp>
      <p:sp>
        <p:nvSpPr>
          <p:cNvPr id="319" name="Shape 319"/>
          <p:cNvSpPr/>
          <p:nvPr/>
        </p:nvSpPr>
        <p:spPr>
          <a:xfrm>
            <a:off x="15278100" y="7035682"/>
            <a:ext cx="4299843" cy="13845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b="1" sz="3000">
                <a:solidFill>
                  <a:srgbClr val="FFFFFF"/>
                </a:solidFill>
                <a:latin typeface="Arial"/>
                <a:ea typeface="Arial"/>
                <a:cs typeface="Arial"/>
                <a:sym typeface="Arial"/>
              </a:defRPr>
            </a:lvl1pPr>
          </a:lstStyle>
          <a:p>
            <a:pPr/>
            <a:r>
              <a:t>Some solar energy is used by plants and stored in fossils fuels</a:t>
            </a:r>
          </a:p>
        </p:txBody>
      </p:sp>
      <p:sp>
        <p:nvSpPr>
          <p:cNvPr id="320" name="Shape 320"/>
          <p:cNvSpPr/>
          <p:nvPr/>
        </p:nvSpPr>
        <p:spPr>
          <a:xfrm>
            <a:off x="234900" y="3097334"/>
            <a:ext cx="16054438"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lvl1pPr>
          </a:lstStyle>
          <a:p>
            <a:pPr/>
            <a:r>
              <a:t>Earth’s Energy Imbalance:  EI = Solar irradiance - Released Energy</a:t>
            </a:r>
          </a:p>
        </p:txBody>
      </p:sp>
      <p:sp>
        <p:nvSpPr>
          <p:cNvPr id="321" name="Shape 321"/>
          <p:cNvSpPr/>
          <p:nvPr/>
        </p:nvSpPr>
        <p:spPr>
          <a:xfrm>
            <a:off x="285700" y="4389623"/>
            <a:ext cx="8392171"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pPr>
            <a:r>
              <a:t>EI &gt; 0: Global Warming</a:t>
            </a:r>
          </a:p>
          <a:p>
            <a:pPr>
              <a:defRPr sz="4000"/>
            </a:pPr>
            <a:r>
              <a:t>EI &lt; 0: Global Cooling</a:t>
            </a:r>
          </a:p>
        </p:txBody>
      </p:sp>
      <p:sp>
        <p:nvSpPr>
          <p:cNvPr id="322" name="Shape 322"/>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323" name="Mari_Logo1.jpg"/>
          <p:cNvPicPr>
            <a:picLocks noChangeAspect="1"/>
          </p:cNvPicPr>
          <p:nvPr/>
        </p:nvPicPr>
        <p:blipFill>
          <a:blip r:embed="rId4">
            <a:extLst/>
          </a:blip>
          <a:stretch>
            <a:fillRect/>
          </a:stretch>
        </p:blipFill>
        <p:spPr>
          <a:xfrm>
            <a:off x="23455572" y="91975"/>
            <a:ext cx="933017" cy="765474"/>
          </a:xfrm>
          <a:prstGeom prst="rect">
            <a:avLst/>
          </a:prstGeom>
          <a:ln w="12700">
            <a:miter lim="400000"/>
          </a:ln>
        </p:spPr>
      </p:pic>
      <p:sp>
        <p:nvSpPr>
          <p:cNvPr id="324" name="Shape 324"/>
          <p:cNvSpPr/>
          <p:nvPr/>
        </p:nvSpPr>
        <p:spPr>
          <a:xfrm>
            <a:off x="336500" y="5958926"/>
            <a:ext cx="10492830"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pPr>
            <a:r>
              <a:t>What can change?</a:t>
            </a:r>
          </a:p>
          <a:p>
            <a:pPr marL="740833" indent="-423333">
              <a:buSzPct val="171000"/>
              <a:buChar char="•"/>
              <a:defRPr sz="4000"/>
            </a:pPr>
            <a:r>
              <a:t>Solar irradiance can change</a:t>
            </a:r>
          </a:p>
          <a:p>
            <a:pPr>
              <a:defRPr sz="4000"/>
            </a:pPr>
            <a:r>
              <a:t>     Currently: 1366±1 W/m</a:t>
            </a:r>
            <a:r>
              <a:rPr baseline="31999"/>
              <a:t>2 </a:t>
            </a:r>
            <a:r>
              <a:t>(~240 W/m</a:t>
            </a:r>
            <a:r>
              <a:rPr baseline="31999"/>
              <a:t>2</a:t>
            </a:r>
            <a:r>
              <a:t>)</a:t>
            </a:r>
          </a:p>
          <a:p>
            <a:pPr marL="740833" indent="-423333">
              <a:buSzPct val="171000"/>
              <a:buChar char="•"/>
              <a:defRPr sz="4000"/>
            </a:pPr>
            <a:r>
              <a:t>Reflected radiation can change (albedo)</a:t>
            </a:r>
          </a:p>
          <a:p>
            <a:pPr marL="740833" indent="-423333">
              <a:buSzPct val="171000"/>
              <a:buChar char="•"/>
              <a:defRPr sz="4000"/>
            </a:pPr>
            <a:r>
              <a:t>Absorbed energy can change</a:t>
            </a:r>
          </a:p>
        </p:txBody>
      </p:sp>
      <p:sp>
        <p:nvSpPr>
          <p:cNvPr id="325" name="Shape 325"/>
          <p:cNvSpPr/>
          <p:nvPr/>
        </p:nvSpPr>
        <p:spPr>
          <a:xfrm>
            <a:off x="159643" y="1346200"/>
            <a:ext cx="23657732" cy="147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pPr>
            <a:r>
              <a:rPr sz="5000"/>
              <a:t>Earth's energy imbalance</a:t>
            </a:r>
            <a:r>
              <a:t> is the difference between the amount of solar energy absorbed by Earth and the amount of energy the planet radiates to space as heat. </a:t>
            </a:r>
          </a:p>
        </p:txBody>
      </p:sp>
      <p:sp>
        <p:nvSpPr>
          <p:cNvPr id="326" name="Shape 326"/>
          <p:cNvSpPr/>
          <p:nvPr/>
        </p:nvSpPr>
        <p:spPr>
          <a:xfrm>
            <a:off x="336500" y="9218935"/>
            <a:ext cx="10492830"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740833" indent="-423333">
              <a:buSzPct val="171000"/>
              <a:buChar char="•"/>
              <a:defRPr sz="4000"/>
            </a:pPr>
            <a:r>
              <a:t>Longterm EI: 0.0000001-0.0000003 W/m</a:t>
            </a:r>
            <a:r>
              <a:rPr baseline="31999"/>
              <a:t>2</a:t>
            </a:r>
          </a:p>
          <a:p>
            <a:pPr marL="740833" indent="-423333">
              <a:buSzPct val="171000"/>
              <a:buChar char="•"/>
              <a:defRPr sz="4000"/>
            </a:pPr>
            <a:r>
              <a:t>10,000 years EI:  ±0.01 W/m</a:t>
            </a:r>
            <a:r>
              <a:rPr baseline="31999"/>
              <a:t>2</a:t>
            </a:r>
          </a:p>
        </p:txBody>
      </p:sp>
      <p:sp>
        <p:nvSpPr>
          <p:cNvPr id="327" name="Shape 327"/>
          <p:cNvSpPr/>
          <p:nvPr/>
        </p:nvSpPr>
        <p:spPr>
          <a:xfrm>
            <a:off x="158700" y="68312"/>
            <a:ext cx="1265397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Baseline: Past Climate and Global Change</a:t>
            </a:r>
          </a:p>
        </p:txBody>
      </p:sp>
      <p:sp>
        <p:nvSpPr>
          <p:cNvPr id="328" name="Shape 328"/>
          <p:cNvSpPr/>
          <p:nvPr/>
        </p:nvSpPr>
        <p:spPr>
          <a:xfrm>
            <a:off x="336500" y="10500028"/>
            <a:ext cx="10492830"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740833" indent="-423333">
              <a:buSzPct val="171000"/>
              <a:buChar char="•"/>
              <a:defRPr sz="4000"/>
            </a:pPr>
            <a:r>
              <a:t>Current EI: ~0.6 W/m</a:t>
            </a:r>
            <a:r>
              <a:rPr baseline="31999"/>
              <a:t>2</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316"/>
                                        </p:tgtEl>
                                        <p:attrNameLst>
                                          <p:attrName>style.visibility</p:attrName>
                                        </p:attrNameLst>
                                      </p:cBhvr>
                                      <p:to>
                                        <p:strVal val="visible"/>
                                      </p:to>
                                    </p:set>
                                    <p:animEffect filter="dissolve" transition="in">
                                      <p:cBhvr>
                                        <p:cTn id="7" dur="1000"/>
                                        <p:tgtEl>
                                          <p:spTgt spid="316"/>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315"/>
                                        </p:tgtEl>
                                        <p:attrNameLst>
                                          <p:attrName>style.visibility</p:attrName>
                                        </p:attrNameLst>
                                      </p:cBhvr>
                                      <p:to>
                                        <p:strVal val="visible"/>
                                      </p:to>
                                    </p:set>
                                    <p:animEffect filter="dissolve" transition="in">
                                      <p:cBhvr>
                                        <p:cTn id="11" dur="1000"/>
                                        <p:tgtEl>
                                          <p:spTgt spid="315"/>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314"/>
                                        </p:tgtEl>
                                        <p:attrNameLst>
                                          <p:attrName>style.visibility</p:attrName>
                                        </p:attrNameLst>
                                      </p:cBhvr>
                                      <p:to>
                                        <p:strVal val="visible"/>
                                      </p:to>
                                    </p:set>
                                    <p:animEffect filter="dissolve" transition="in">
                                      <p:cBhvr>
                                        <p:cTn id="15" dur="1000"/>
                                        <p:tgtEl>
                                          <p:spTgt spid="314"/>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4" fill="hold">
                                  <p:stCondLst>
                                    <p:cond delay="0"/>
                                  </p:stCondLst>
                                  <p:iterate type="el" backwards="0">
                                    <p:tmAbs val="0"/>
                                  </p:iterate>
                                  <p:childTnLst>
                                    <p:set>
                                      <p:cBhvr>
                                        <p:cTn id="19" fill="hold"/>
                                        <p:tgtEl>
                                          <p:spTgt spid="320"/>
                                        </p:tgtEl>
                                        <p:attrNameLst>
                                          <p:attrName>style.visibility</p:attrName>
                                        </p:attrNameLst>
                                      </p:cBhvr>
                                      <p:to>
                                        <p:strVal val="visible"/>
                                      </p:to>
                                    </p:set>
                                    <p:animEffect filter="dissolve" transition="in">
                                      <p:cBhvr>
                                        <p:cTn id="20" dur="1000"/>
                                        <p:tgtEl>
                                          <p:spTgt spid="320"/>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5" fill="hold">
                                  <p:stCondLst>
                                    <p:cond delay="0"/>
                                  </p:stCondLst>
                                  <p:iterate type="el" backwards="0">
                                    <p:tmAbs val="0"/>
                                  </p:iterate>
                                  <p:childTnLst>
                                    <p:set>
                                      <p:cBhvr>
                                        <p:cTn id="24" fill="hold"/>
                                        <p:tgtEl>
                                          <p:spTgt spid="321"/>
                                        </p:tgtEl>
                                        <p:attrNameLst>
                                          <p:attrName>style.visibility</p:attrName>
                                        </p:attrNameLst>
                                      </p:cBhvr>
                                      <p:to>
                                        <p:strVal val="visible"/>
                                      </p:to>
                                    </p:set>
                                    <p:animEffect filter="dissolve" transition="in">
                                      <p:cBhvr>
                                        <p:cTn id="25" dur="1000"/>
                                        <p:tgtEl>
                                          <p:spTgt spid="321"/>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9" grpId="6" fill="hold">
                                  <p:stCondLst>
                                    <p:cond delay="0"/>
                                  </p:stCondLst>
                                  <p:iterate type="el" backwards="0">
                                    <p:tmAbs val="0"/>
                                  </p:iterate>
                                  <p:childTnLst>
                                    <p:set>
                                      <p:cBhvr>
                                        <p:cTn id="29" fill="hold"/>
                                        <p:tgtEl>
                                          <p:spTgt spid="324"/>
                                        </p:tgtEl>
                                        <p:attrNameLst>
                                          <p:attrName>style.visibility</p:attrName>
                                        </p:attrNameLst>
                                      </p:cBhvr>
                                      <p:to>
                                        <p:strVal val="visible"/>
                                      </p:to>
                                    </p:set>
                                    <p:animEffect filter="dissolve" transition="in">
                                      <p:cBhvr>
                                        <p:cTn id="30" dur="1000"/>
                                        <p:tgtEl>
                                          <p:spTgt spid="324"/>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9" grpId="7" fill="hold">
                                  <p:stCondLst>
                                    <p:cond delay="0"/>
                                  </p:stCondLst>
                                  <p:iterate type="el" backwards="0">
                                    <p:tmAbs val="0"/>
                                  </p:iterate>
                                  <p:childTnLst>
                                    <p:set>
                                      <p:cBhvr>
                                        <p:cTn id="34" fill="hold"/>
                                        <p:tgtEl>
                                          <p:spTgt spid="326"/>
                                        </p:tgtEl>
                                        <p:attrNameLst>
                                          <p:attrName>style.visibility</p:attrName>
                                        </p:attrNameLst>
                                      </p:cBhvr>
                                      <p:to>
                                        <p:strVal val="visible"/>
                                      </p:to>
                                    </p:set>
                                    <p:animEffect filter="dissolve" transition="in">
                                      <p:cBhvr>
                                        <p:cTn id="35" dur="1000"/>
                                        <p:tgtEl>
                                          <p:spTgt spid="326"/>
                                        </p:tgtEl>
                                      </p:cBhvr>
                                    </p:animEffect>
                                  </p:childTnLst>
                                </p:cTn>
                              </p:par>
                            </p:childTnLst>
                          </p:cTn>
                        </p:par>
                        <p:par>
                          <p:cTn id="36" fill="hold">
                            <p:stCondLst>
                              <p:cond delay="1000"/>
                            </p:stCondLst>
                            <p:childTnLst>
                              <p:par>
                                <p:cTn id="37" presetClass="entr" nodeType="afterEffect" presetID="9" grpId="8" fill="hold">
                                  <p:stCondLst>
                                    <p:cond delay="0"/>
                                  </p:stCondLst>
                                  <p:iterate type="el" backwards="0">
                                    <p:tmAbs val="0"/>
                                  </p:iterate>
                                  <p:childTnLst>
                                    <p:set>
                                      <p:cBhvr>
                                        <p:cTn id="38" fill="hold"/>
                                        <p:tgtEl>
                                          <p:spTgt spid="319"/>
                                        </p:tgtEl>
                                        <p:attrNameLst>
                                          <p:attrName>style.visibility</p:attrName>
                                        </p:attrNameLst>
                                      </p:cBhvr>
                                      <p:to>
                                        <p:strVal val="visible"/>
                                      </p:to>
                                    </p:set>
                                    <p:animEffect filter="dissolve" transition="in">
                                      <p:cBhvr>
                                        <p:cTn id="39" dur="1000"/>
                                        <p:tgtEl>
                                          <p:spTgt spid="319"/>
                                        </p:tgtEl>
                                      </p:cBhvr>
                                    </p:animEffect>
                                  </p:childTnLst>
                                </p:cTn>
                              </p:par>
                            </p:childTnLst>
                          </p:cTn>
                        </p:par>
                      </p:childTnLst>
                    </p:cTn>
                  </p:par>
                  <p:par>
                    <p:cTn id="40" fill="hold">
                      <p:stCondLst>
                        <p:cond delay="indefinite"/>
                      </p:stCondLst>
                      <p:childTnLst>
                        <p:par>
                          <p:cTn id="41" fill="hold">
                            <p:stCondLst>
                              <p:cond delay="0"/>
                            </p:stCondLst>
                            <p:childTnLst>
                              <p:par>
                                <p:cTn id="42" presetClass="entr" nodeType="clickEffect" presetID="9" grpId="9" fill="hold">
                                  <p:stCondLst>
                                    <p:cond delay="0"/>
                                  </p:stCondLst>
                                  <p:iterate type="el" backwards="0">
                                    <p:tmAbs val="0"/>
                                  </p:iterate>
                                  <p:childTnLst>
                                    <p:set>
                                      <p:cBhvr>
                                        <p:cTn id="43" fill="hold"/>
                                        <p:tgtEl>
                                          <p:spTgt spid="317"/>
                                        </p:tgtEl>
                                        <p:attrNameLst>
                                          <p:attrName>style.visibility</p:attrName>
                                        </p:attrNameLst>
                                      </p:cBhvr>
                                      <p:to>
                                        <p:strVal val="visible"/>
                                      </p:to>
                                    </p:set>
                                    <p:animEffect filter="dissolve" transition="in">
                                      <p:cBhvr>
                                        <p:cTn id="44" dur="1000"/>
                                        <p:tgtEl>
                                          <p:spTgt spid="317"/>
                                        </p:tgtEl>
                                      </p:cBhvr>
                                    </p:animEffect>
                                  </p:childTnLst>
                                </p:cTn>
                              </p:par>
                            </p:childTnLst>
                          </p:cTn>
                        </p:par>
                        <p:par>
                          <p:cTn id="45" fill="hold">
                            <p:stCondLst>
                              <p:cond delay="1000"/>
                            </p:stCondLst>
                            <p:childTnLst>
                              <p:par>
                                <p:cTn id="46" presetClass="entr" nodeType="afterEffect" presetID="9" grpId="10" fill="hold">
                                  <p:stCondLst>
                                    <p:cond delay="0"/>
                                  </p:stCondLst>
                                  <p:iterate type="el" backwards="0">
                                    <p:tmAbs val="0"/>
                                  </p:iterate>
                                  <p:childTnLst>
                                    <p:set>
                                      <p:cBhvr>
                                        <p:cTn id="47" fill="hold"/>
                                        <p:tgtEl>
                                          <p:spTgt spid="318"/>
                                        </p:tgtEl>
                                        <p:attrNameLst>
                                          <p:attrName>style.visibility</p:attrName>
                                        </p:attrNameLst>
                                      </p:cBhvr>
                                      <p:to>
                                        <p:strVal val="visible"/>
                                      </p:to>
                                    </p:set>
                                    <p:animEffect filter="dissolve" transition="in">
                                      <p:cBhvr>
                                        <p:cTn id="48" dur="1000"/>
                                        <p:tgtEl>
                                          <p:spTgt spid="318"/>
                                        </p:tgtEl>
                                      </p:cBhvr>
                                    </p:animEffect>
                                  </p:childTnLst>
                                </p:cTn>
                              </p:par>
                            </p:childTnLst>
                          </p:cTn>
                        </p:par>
                      </p:childTnLst>
                    </p:cTn>
                  </p:par>
                  <p:par>
                    <p:cTn id="49" fill="hold">
                      <p:stCondLst>
                        <p:cond delay="indefinite"/>
                      </p:stCondLst>
                      <p:childTnLst>
                        <p:par>
                          <p:cTn id="50" fill="hold">
                            <p:stCondLst>
                              <p:cond delay="0"/>
                            </p:stCondLst>
                            <p:childTnLst>
                              <p:par>
                                <p:cTn id="51" presetClass="entr" nodeType="clickEffect" presetID="9" grpId="11" fill="hold">
                                  <p:stCondLst>
                                    <p:cond delay="0"/>
                                  </p:stCondLst>
                                  <p:iterate type="el" backwards="0">
                                    <p:tmAbs val="0"/>
                                  </p:iterate>
                                  <p:childTnLst>
                                    <p:set>
                                      <p:cBhvr>
                                        <p:cTn id="52" fill="hold"/>
                                        <p:tgtEl>
                                          <p:spTgt spid="328"/>
                                        </p:tgtEl>
                                        <p:attrNameLst>
                                          <p:attrName>style.visibility</p:attrName>
                                        </p:attrNameLst>
                                      </p:cBhvr>
                                      <p:to>
                                        <p:strVal val="visible"/>
                                      </p:to>
                                    </p:set>
                                    <p:animEffect filter="dissolve" transition="in">
                                      <p:cBhvr>
                                        <p:cTn id="53" dur="1000"/>
                                        <p:tgtEl>
                                          <p:spTgt spid="3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6" grpId="1"/>
      <p:bldP build="whole" bldLvl="1" animBg="1" rev="0" advAuto="0" spid="319" grpId="8"/>
      <p:bldP build="whole" bldLvl="1" animBg="1" rev="0" advAuto="0" spid="314" grpId="3"/>
      <p:bldP build="whole" bldLvl="1" animBg="1" rev="0" advAuto="0" spid="324" grpId="6"/>
      <p:bldP build="whole" bldLvl="1" animBg="1" rev="0" advAuto="0" spid="315" grpId="2"/>
      <p:bldP build="whole" bldLvl="1" animBg="1" rev="0" advAuto="0" spid="321" grpId="5"/>
      <p:bldP build="whole" bldLvl="1" animBg="1" rev="0" advAuto="0" spid="326" grpId="7"/>
      <p:bldP build="whole" bldLvl="1" animBg="1" rev="0" advAuto="0" spid="317" grpId="9"/>
      <p:bldP build="whole" bldLvl="1" animBg="1" rev="0" advAuto="0" spid="318" grpId="10"/>
      <p:bldP build="whole" bldLvl="1" animBg="1" rev="0" advAuto="0" spid="328" grpId="11"/>
      <p:bldP build="whole" bldLvl="1" animBg="1" rev="0" advAuto="0" spid="320" grpId="4"/>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330" name="sapceship.tiff"/>
          <p:cNvPicPr>
            <a:picLocks noChangeAspect="1"/>
          </p:cNvPicPr>
          <p:nvPr/>
        </p:nvPicPr>
        <p:blipFill>
          <a:blip r:embed="rId2">
            <a:extLst/>
          </a:blip>
          <a:stretch>
            <a:fillRect/>
          </a:stretch>
        </p:blipFill>
        <p:spPr>
          <a:xfrm>
            <a:off x="24850129" y="8283773"/>
            <a:ext cx="4394201" cy="2870201"/>
          </a:xfrm>
          <a:prstGeom prst="rect">
            <a:avLst/>
          </a:prstGeom>
          <a:ln w="12700">
            <a:miter lim="400000"/>
          </a:ln>
        </p:spPr>
      </p:pic>
      <p:pic>
        <p:nvPicPr>
          <p:cNvPr id="331" name="fig2.gif"/>
          <p:cNvPicPr>
            <a:picLocks noChangeAspect="1"/>
          </p:cNvPicPr>
          <p:nvPr/>
        </p:nvPicPr>
        <p:blipFill>
          <a:blip r:embed="rId3">
            <a:extLst/>
          </a:blip>
          <a:stretch>
            <a:fillRect/>
          </a:stretch>
        </p:blipFill>
        <p:spPr>
          <a:xfrm>
            <a:off x="2569473" y="1011039"/>
            <a:ext cx="19651454" cy="9721751"/>
          </a:xfrm>
          <a:prstGeom prst="rect">
            <a:avLst/>
          </a:prstGeom>
          <a:ln w="12700">
            <a:miter lim="400000"/>
          </a:ln>
        </p:spPr>
      </p:pic>
      <p:sp>
        <p:nvSpPr>
          <p:cNvPr id="332" name="Shape 332"/>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333" name="Mari_Logo1.jpg"/>
          <p:cNvPicPr>
            <a:picLocks noChangeAspect="1"/>
          </p:cNvPicPr>
          <p:nvPr/>
        </p:nvPicPr>
        <p:blipFill>
          <a:blip r:embed="rId4">
            <a:extLst/>
          </a:blip>
          <a:stretch>
            <a:fillRect/>
          </a:stretch>
        </p:blipFill>
        <p:spPr>
          <a:xfrm>
            <a:off x="23455572" y="91975"/>
            <a:ext cx="933017" cy="765474"/>
          </a:xfrm>
          <a:prstGeom prst="rect">
            <a:avLst/>
          </a:prstGeom>
          <a:ln w="12700">
            <a:miter lim="400000"/>
          </a:ln>
        </p:spPr>
      </p:pic>
      <p:sp>
        <p:nvSpPr>
          <p:cNvPr id="334" name="Shape 334"/>
          <p:cNvSpPr/>
          <p:nvPr/>
        </p:nvSpPr>
        <p:spPr>
          <a:xfrm>
            <a:off x="2365397" y="11127085"/>
            <a:ext cx="20440949"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solidFill>
                  <a:srgbClr val="494949"/>
                </a:solidFill>
              </a:defRPr>
            </a:pPr>
            <a:r>
              <a:t>Solar irradiance in the era of accurate satellite data. Left scale is the energy passing through an area perpendicular to Sun-Earth line. Averaged over Earth's surface the absorbed solar energy is ~240 W/m</a:t>
            </a:r>
            <a:r>
              <a:rPr baseline="31999"/>
              <a:t>2</a:t>
            </a:r>
            <a:r>
              <a:t>, so the amplitude of solar variability is a forcing of ~0.25 W/m</a:t>
            </a:r>
            <a:r>
              <a:rPr baseline="31999"/>
              <a:t>2</a:t>
            </a:r>
            <a:r>
              <a:t>. (Credit: NASA/GISS)</a:t>
            </a:r>
          </a:p>
        </p:txBody>
      </p:sp>
      <p:sp>
        <p:nvSpPr>
          <p:cNvPr id="335" name="Shape 335"/>
          <p:cNvSpPr/>
          <p:nvPr/>
        </p:nvSpPr>
        <p:spPr>
          <a:xfrm>
            <a:off x="158700" y="68312"/>
            <a:ext cx="1265397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Baseline: Past Climate and Global Change</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fill="hold">
                                  <p:stCondLst>
                                    <p:cond delay="0"/>
                                  </p:stCondLst>
                                  <p:childTnLst>
                                    <p:animMotion path="M 0.000000 0.000000 L -0.389429 -0.260431" origin="layout" pathEditMode="relative">
                                      <p:cBhvr>
                                        <p:cTn id="6" dur="8750" fill="hold"/>
                                        <p:tgtEl>
                                          <p:spTgt spid="330"/>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337" name="American_Desert.jpg"/>
          <p:cNvPicPr>
            <a:picLocks noChangeAspect="1"/>
          </p:cNvPicPr>
          <p:nvPr/>
        </p:nvPicPr>
        <p:blipFill>
          <a:blip r:embed="rId2">
            <a:extLst/>
          </a:blip>
          <a:stretch>
            <a:fillRect/>
          </a:stretch>
        </p:blipFill>
        <p:spPr>
          <a:xfrm>
            <a:off x="-11330" y="6899969"/>
            <a:ext cx="12113060" cy="6816031"/>
          </a:xfrm>
          <a:prstGeom prst="rect">
            <a:avLst/>
          </a:prstGeom>
          <a:ln w="12700">
            <a:miter lim="400000"/>
          </a:ln>
        </p:spPr>
      </p:pic>
      <p:pic>
        <p:nvPicPr>
          <p:cNvPr id="338" name="Port-Stephens-Scenic.jpg"/>
          <p:cNvPicPr>
            <a:picLocks noChangeAspect="1"/>
          </p:cNvPicPr>
          <p:nvPr/>
        </p:nvPicPr>
        <p:blipFill>
          <a:blip r:embed="rId3">
            <a:extLst/>
          </a:blip>
          <a:stretch>
            <a:fillRect/>
          </a:stretch>
        </p:blipFill>
        <p:spPr>
          <a:xfrm>
            <a:off x="12032853" y="6912304"/>
            <a:ext cx="12370197" cy="8240050"/>
          </a:xfrm>
          <a:prstGeom prst="rect">
            <a:avLst/>
          </a:prstGeom>
          <a:ln w="12700">
            <a:miter lim="400000"/>
          </a:ln>
        </p:spPr>
      </p:pic>
      <p:sp>
        <p:nvSpPr>
          <p:cNvPr id="339" name="Shape 339"/>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340" name="Mari_Logo1.jpg"/>
          <p:cNvPicPr>
            <a:picLocks noChangeAspect="1"/>
          </p:cNvPicPr>
          <p:nvPr/>
        </p:nvPicPr>
        <p:blipFill>
          <a:blip r:embed="rId4">
            <a:extLst/>
          </a:blip>
          <a:stretch>
            <a:fillRect/>
          </a:stretch>
        </p:blipFill>
        <p:spPr>
          <a:xfrm>
            <a:off x="23455572" y="91975"/>
            <a:ext cx="933017" cy="765474"/>
          </a:xfrm>
          <a:prstGeom prst="rect">
            <a:avLst/>
          </a:prstGeom>
          <a:ln w="12700">
            <a:miter lim="400000"/>
          </a:ln>
        </p:spPr>
      </p:pic>
      <p:sp>
        <p:nvSpPr>
          <p:cNvPr id="341" name="Shape 341"/>
          <p:cNvSpPr/>
          <p:nvPr/>
        </p:nvSpPr>
        <p:spPr>
          <a:xfrm>
            <a:off x="158700" y="68312"/>
            <a:ext cx="1265397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Baseline: Past Climate and Global Change</a:t>
            </a:r>
          </a:p>
        </p:txBody>
      </p:sp>
      <p:pic>
        <p:nvPicPr>
          <p:cNvPr id="342" name="hobby-greenhouse.jpg"/>
          <p:cNvPicPr>
            <a:picLocks noChangeAspect="1"/>
          </p:cNvPicPr>
          <p:nvPr/>
        </p:nvPicPr>
        <p:blipFill>
          <a:blip r:embed="rId5">
            <a:extLst/>
          </a:blip>
          <a:stretch>
            <a:fillRect/>
          </a:stretch>
        </p:blipFill>
        <p:spPr>
          <a:xfrm>
            <a:off x="1267023" y="2113706"/>
            <a:ext cx="8286354" cy="6214766"/>
          </a:xfrm>
          <a:prstGeom prst="rect">
            <a:avLst/>
          </a:prstGeom>
          <a:ln w="12700">
            <a:miter lim="400000"/>
          </a:ln>
        </p:spPr>
      </p:pic>
      <p:sp>
        <p:nvSpPr>
          <p:cNvPr id="343" name="Shape 343"/>
          <p:cNvSpPr/>
          <p:nvPr/>
        </p:nvSpPr>
        <p:spPr>
          <a:xfrm>
            <a:off x="4187793" y="1386133"/>
            <a:ext cx="2444814" cy="6221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atin typeface="Helvetica Neue Light"/>
                <a:ea typeface="Helvetica Neue Light"/>
                <a:cs typeface="Helvetica Neue Light"/>
                <a:sym typeface="Helvetica Neue Light"/>
              </a:defRPr>
            </a:lvl1pPr>
          </a:lstStyle>
          <a:p>
            <a:pPr/>
            <a:r>
              <a:t>Greenhouse</a:t>
            </a:r>
          </a:p>
        </p:txBody>
      </p:sp>
      <p:grpSp>
        <p:nvGrpSpPr>
          <p:cNvPr id="346" name="Group 346"/>
          <p:cNvGrpSpPr/>
          <p:nvPr/>
        </p:nvGrpSpPr>
        <p:grpSpPr>
          <a:xfrm>
            <a:off x="15048577" y="1386133"/>
            <a:ext cx="8155118" cy="6879534"/>
            <a:chOff x="0" y="0"/>
            <a:chExt cx="8155116" cy="6879532"/>
          </a:xfrm>
        </p:grpSpPr>
        <p:pic>
          <p:nvPicPr>
            <p:cNvPr id="344" name="White-and-blue-seem-like-a-perfect-combination-for-the-indoor-pool.jpg"/>
            <p:cNvPicPr>
              <a:picLocks noChangeAspect="1"/>
            </p:cNvPicPr>
            <p:nvPr/>
          </p:nvPicPr>
          <p:blipFill>
            <a:blip r:embed="rId6">
              <a:extLst/>
            </a:blip>
            <a:stretch>
              <a:fillRect/>
            </a:stretch>
          </p:blipFill>
          <p:spPr>
            <a:xfrm>
              <a:off x="0" y="790378"/>
              <a:ext cx="8155117" cy="6089155"/>
            </a:xfrm>
            <a:prstGeom prst="rect">
              <a:avLst/>
            </a:prstGeom>
            <a:ln w="12700" cap="flat">
              <a:noFill/>
              <a:miter lim="400000"/>
            </a:ln>
            <a:effectLst/>
          </p:spPr>
        </p:pic>
        <p:sp>
          <p:nvSpPr>
            <p:cNvPr id="345" name="Shape 345"/>
            <p:cNvSpPr/>
            <p:nvPr/>
          </p:nvSpPr>
          <p:spPr>
            <a:xfrm>
              <a:off x="3007616" y="-1"/>
              <a:ext cx="2139887" cy="6221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500">
                  <a:latin typeface="Helvetica Neue Light"/>
                  <a:ea typeface="Helvetica Neue Light"/>
                  <a:cs typeface="Helvetica Neue Light"/>
                  <a:sym typeface="Helvetica Neue Light"/>
                </a:defRPr>
              </a:lvl1pPr>
            </a:lstStyle>
            <a:p>
              <a:pPr/>
              <a:r>
                <a:t>Poolhouse</a:t>
              </a:r>
            </a:p>
          </p:txBody>
        </p:sp>
      </p:grpSp>
      <p:sp>
        <p:nvSpPr>
          <p:cNvPr id="347" name="Shape 347"/>
          <p:cNvSpPr/>
          <p:nvPr/>
        </p:nvSpPr>
        <p:spPr>
          <a:xfrm>
            <a:off x="9243218" y="8119169"/>
            <a:ext cx="10475318" cy="3446582"/>
          </a:xfrm>
          <a:prstGeom prst="wedgeEllipseCallout">
            <a:avLst>
              <a:gd name="adj1" fmla="val 47703"/>
              <a:gd name="adj2" fmla="val -107485"/>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a:defRPr sz="3500">
                <a:solidFill>
                  <a:srgbClr val="242729"/>
                </a:solidFill>
                <a:latin typeface="Helvetica Neue Light"/>
                <a:ea typeface="Helvetica Neue Light"/>
                <a:cs typeface="Helvetica Neue Light"/>
                <a:sym typeface="Helvetica Neue Light"/>
              </a:defRPr>
            </a:lvl1pPr>
          </a:lstStyle>
          <a:p>
            <a:pPr/>
            <a:r>
              <a:t>Volumetric heat capacity of water compared to air: About 3300 time higher</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37"/>
                                        </p:tgtEl>
                                        <p:attrNameLst>
                                          <p:attrName>style.visibility</p:attrName>
                                        </p:attrNameLst>
                                      </p:cBhvr>
                                      <p:to>
                                        <p:strVal val="visible"/>
                                      </p:to>
                                    </p:set>
                                    <p:animEffect filter="dissolve" transition="in">
                                      <p:cBhvr>
                                        <p:cTn id="7" dur="1000"/>
                                        <p:tgtEl>
                                          <p:spTgt spid="33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338"/>
                                        </p:tgtEl>
                                        <p:attrNameLst>
                                          <p:attrName>style.visibility</p:attrName>
                                        </p:attrNameLst>
                                      </p:cBhvr>
                                      <p:to>
                                        <p:strVal val="visible"/>
                                      </p:to>
                                    </p:set>
                                    <p:animEffect filter="dissolve" transition="in">
                                      <p:cBhvr>
                                        <p:cTn id="12" dur="1000"/>
                                        <p:tgtEl>
                                          <p:spTgt spid="338"/>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346"/>
                                        </p:tgtEl>
                                        <p:attrNameLst>
                                          <p:attrName>style.visibility</p:attrName>
                                        </p:attrNameLst>
                                      </p:cBhvr>
                                      <p:to>
                                        <p:strVal val="visible"/>
                                      </p:to>
                                    </p:set>
                                    <p:animEffect filter="dissolve" transition="in">
                                      <p:cBhvr>
                                        <p:cTn id="17" dur="1000"/>
                                        <p:tgtEl>
                                          <p:spTgt spid="346"/>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16" presetID="23" grpId="4" fill="hold">
                                  <p:stCondLst>
                                    <p:cond delay="0"/>
                                  </p:stCondLst>
                                  <p:iterate type="el" backwards="0">
                                    <p:tmAbs val="0"/>
                                  </p:iterate>
                                  <p:childTnLst>
                                    <p:set>
                                      <p:cBhvr>
                                        <p:cTn id="21" fill="hold"/>
                                        <p:tgtEl>
                                          <p:spTgt spid="347"/>
                                        </p:tgtEl>
                                        <p:attrNameLst>
                                          <p:attrName>style.visibility</p:attrName>
                                        </p:attrNameLst>
                                      </p:cBhvr>
                                      <p:to>
                                        <p:strVal val="visible"/>
                                      </p:to>
                                    </p:set>
                                    <p:anim calcmode="lin" valueType="num">
                                      <p:cBhvr>
                                        <p:cTn id="22" dur="750" fill="hold"/>
                                        <p:tgtEl>
                                          <p:spTgt spid="347"/>
                                        </p:tgtEl>
                                        <p:attrNameLst>
                                          <p:attrName>ppt_w</p:attrName>
                                        </p:attrNameLst>
                                      </p:cBhvr>
                                      <p:tavLst>
                                        <p:tav tm="0">
                                          <p:val>
                                            <p:fltVal val="0"/>
                                          </p:val>
                                        </p:tav>
                                        <p:tav tm="100000">
                                          <p:val>
                                            <p:strVal val="#ppt_w"/>
                                          </p:val>
                                        </p:tav>
                                      </p:tavLst>
                                    </p:anim>
                                    <p:anim calcmode="lin" valueType="num">
                                      <p:cBhvr>
                                        <p:cTn id="23" dur="750" fill="hold"/>
                                        <p:tgtEl>
                                          <p:spTgt spid="3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7" grpId="4"/>
      <p:bldP build="whole" bldLvl="1" animBg="1" rev="0" advAuto="0" spid="338" grpId="2"/>
      <p:bldP build="whole" bldLvl="1" animBg="1" rev="0" advAuto="0" spid="346" grpId="3"/>
      <p:bldP build="whole" bldLvl="1" animBg="1" rev="0" advAuto="0" spid="337"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349" name="Shape 349"/>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350"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351" name="Shape 351"/>
          <p:cNvSpPr/>
          <p:nvPr/>
        </p:nvSpPr>
        <p:spPr>
          <a:xfrm>
            <a:off x="158700" y="68312"/>
            <a:ext cx="1265397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Baseline: Past Climate and Global Change</a:t>
            </a:r>
          </a:p>
        </p:txBody>
      </p:sp>
      <p:pic>
        <p:nvPicPr>
          <p:cNvPr id="352" name="Relative_Humidity.png"/>
          <p:cNvPicPr>
            <a:picLocks noChangeAspect="1"/>
          </p:cNvPicPr>
          <p:nvPr/>
        </p:nvPicPr>
        <p:blipFill>
          <a:blip r:embed="rId3">
            <a:extLst/>
          </a:blip>
          <a:stretch>
            <a:fillRect/>
          </a:stretch>
        </p:blipFill>
        <p:spPr>
          <a:xfrm>
            <a:off x="475527" y="1428849"/>
            <a:ext cx="12020322" cy="11563549"/>
          </a:xfrm>
          <a:prstGeom prst="rect">
            <a:avLst/>
          </a:prstGeom>
          <a:ln w="12700">
            <a:miter lim="400000"/>
          </a:ln>
        </p:spPr>
      </p:pic>
      <p:sp>
        <p:nvSpPr>
          <p:cNvPr id="353" name="Shape 353"/>
          <p:cNvSpPr/>
          <p:nvPr/>
        </p:nvSpPr>
        <p:spPr>
          <a:xfrm>
            <a:off x="12675589" y="5009651"/>
            <a:ext cx="11082444" cy="27557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500">
                <a:solidFill>
                  <a:srgbClr val="242729"/>
                </a:solidFill>
                <a:latin typeface="Helvetica Neue Light"/>
                <a:ea typeface="Helvetica Neue Light"/>
                <a:cs typeface="Helvetica Neue Light"/>
                <a:sym typeface="Helvetica Neue Light"/>
              </a:defRPr>
            </a:pPr>
            <a:r>
              <a:t>Density:</a:t>
            </a:r>
          </a:p>
          <a:p>
            <a:pPr>
              <a:defRPr sz="3500">
                <a:solidFill>
                  <a:srgbClr val="242729"/>
                </a:solidFill>
                <a:latin typeface="Helvetica Neue Light"/>
                <a:ea typeface="Helvetica Neue Light"/>
                <a:cs typeface="Helvetica Neue Light"/>
                <a:sym typeface="Helvetica Neue Light"/>
              </a:defRPr>
            </a:pPr>
            <a:r>
              <a:t>Water: 1000 kg/m</a:t>
            </a:r>
            <a:r>
              <a:rPr baseline="31999"/>
              <a:t>3</a:t>
            </a:r>
            <a:r>
              <a:t> </a:t>
            </a:r>
          </a:p>
          <a:p>
            <a:pPr>
              <a:defRPr sz="3500">
                <a:solidFill>
                  <a:srgbClr val="242729"/>
                </a:solidFill>
                <a:latin typeface="Helvetica Neue Light"/>
                <a:ea typeface="Helvetica Neue Light"/>
                <a:cs typeface="Helvetica Neue Light"/>
                <a:sym typeface="Helvetica Neue Light"/>
              </a:defRPr>
            </a:pPr>
            <a:r>
              <a:t>Air:            1.275 kg/m</a:t>
            </a:r>
            <a:r>
              <a:rPr baseline="31999"/>
              <a:t>3</a:t>
            </a:r>
            <a:r>
              <a:t> </a:t>
            </a:r>
          </a:p>
          <a:p>
            <a:pPr>
              <a:defRPr sz="3500">
                <a:solidFill>
                  <a:srgbClr val="242729"/>
                </a:solidFill>
                <a:latin typeface="Helvetica Neue Light"/>
                <a:ea typeface="Helvetica Neue Light"/>
                <a:cs typeface="Helvetica Neue Light"/>
                <a:sym typeface="Helvetica Neue Light"/>
              </a:defRPr>
            </a:pPr>
          </a:p>
          <a:p>
            <a:pPr>
              <a:defRPr sz="3500">
                <a:solidFill>
                  <a:srgbClr val="242729"/>
                </a:solidFill>
                <a:latin typeface="Helvetica Neue Light"/>
                <a:ea typeface="Helvetica Neue Light"/>
                <a:cs typeface="Helvetica Neue Light"/>
                <a:sym typeface="Helvetica Neue Light"/>
              </a:defRPr>
            </a:pPr>
            <a:r>
              <a:t>Water is about 785 times denser than air.</a:t>
            </a:r>
          </a:p>
        </p:txBody>
      </p:sp>
      <p:sp>
        <p:nvSpPr>
          <p:cNvPr id="354" name="Shape 354"/>
          <p:cNvSpPr/>
          <p:nvPr/>
        </p:nvSpPr>
        <p:spPr>
          <a:xfrm>
            <a:off x="12675589" y="1600444"/>
            <a:ext cx="11082444" cy="27557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500">
                <a:solidFill>
                  <a:srgbClr val="242729"/>
                </a:solidFill>
                <a:latin typeface="Helvetica Neue Light"/>
                <a:ea typeface="Helvetica Neue Light"/>
                <a:cs typeface="Helvetica Neue Light"/>
                <a:sym typeface="Helvetica Neue Light"/>
              </a:defRPr>
            </a:pPr>
            <a:r>
              <a:t>Specific heat capacity: </a:t>
            </a:r>
          </a:p>
          <a:p>
            <a:pPr>
              <a:defRPr sz="3500">
                <a:solidFill>
                  <a:srgbClr val="242729"/>
                </a:solidFill>
                <a:latin typeface="Helvetica Neue Light"/>
                <a:ea typeface="Helvetica Neue Light"/>
                <a:cs typeface="Helvetica Neue Light"/>
                <a:sym typeface="Helvetica Neue Light"/>
              </a:defRPr>
            </a:pPr>
            <a:r>
              <a:t>Water: 4200 Jkg</a:t>
            </a:r>
            <a:r>
              <a:rPr baseline="31999"/>
              <a:t>-1</a:t>
            </a:r>
            <a:r>
              <a:t>K</a:t>
            </a:r>
            <a:r>
              <a:rPr baseline="31999"/>
              <a:t>-1</a:t>
            </a:r>
            <a:r>
              <a:t> </a:t>
            </a:r>
          </a:p>
          <a:p>
            <a:pPr>
              <a:defRPr sz="3500">
                <a:solidFill>
                  <a:srgbClr val="242729"/>
                </a:solidFill>
                <a:latin typeface="Helvetica Neue Light"/>
                <a:ea typeface="Helvetica Neue Light"/>
                <a:cs typeface="Helvetica Neue Light"/>
                <a:sym typeface="Helvetica Neue Light"/>
              </a:defRPr>
            </a:pPr>
            <a:r>
              <a:t>Air:        993 Jkg</a:t>
            </a:r>
            <a:r>
              <a:rPr baseline="31999"/>
              <a:t>-1</a:t>
            </a:r>
            <a:r>
              <a:t>K</a:t>
            </a:r>
            <a:r>
              <a:rPr baseline="31999"/>
              <a:t>-1</a:t>
            </a:r>
            <a:r>
              <a:t> </a:t>
            </a:r>
          </a:p>
          <a:p>
            <a:pPr>
              <a:defRPr sz="3500">
                <a:solidFill>
                  <a:srgbClr val="242729"/>
                </a:solidFill>
                <a:latin typeface="Helvetica Neue Light"/>
                <a:ea typeface="Helvetica Neue Light"/>
                <a:cs typeface="Helvetica Neue Light"/>
                <a:sym typeface="Helvetica Neue Light"/>
              </a:defRPr>
            </a:pPr>
          </a:p>
          <a:p>
            <a:pPr>
              <a:defRPr sz="3500">
                <a:solidFill>
                  <a:srgbClr val="242729"/>
                </a:solidFill>
                <a:latin typeface="Helvetica Neue Light"/>
                <a:ea typeface="Helvetica Neue Light"/>
                <a:cs typeface="Helvetica Neue Light"/>
                <a:sym typeface="Helvetica Neue Light"/>
              </a:defRPr>
            </a:pPr>
            <a:r>
              <a:t>Water has 4.23 times higher specific heat capacity.</a:t>
            </a:r>
          </a:p>
        </p:txBody>
      </p:sp>
      <p:sp>
        <p:nvSpPr>
          <p:cNvPr id="355" name="Shape 355"/>
          <p:cNvSpPr/>
          <p:nvPr/>
        </p:nvSpPr>
        <p:spPr>
          <a:xfrm>
            <a:off x="12733188" y="8782146"/>
            <a:ext cx="10967245" cy="16889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500">
                <a:solidFill>
                  <a:srgbClr val="242729"/>
                </a:solidFill>
                <a:latin typeface="Helvetica Neue Light"/>
                <a:ea typeface="Helvetica Neue Light"/>
                <a:cs typeface="Helvetica Neue Light"/>
                <a:sym typeface="Helvetica Neue Light"/>
              </a:defRPr>
            </a:pPr>
            <a:r>
              <a:t>Volumetric heat capacity:</a:t>
            </a:r>
          </a:p>
          <a:p>
            <a:pPr>
              <a:defRPr sz="3500">
                <a:solidFill>
                  <a:srgbClr val="242729"/>
                </a:solidFill>
                <a:latin typeface="Helvetica Neue Light"/>
                <a:ea typeface="Helvetica Neue Light"/>
                <a:cs typeface="Helvetica Neue Light"/>
                <a:sym typeface="Helvetica Neue Light"/>
              </a:defRPr>
            </a:pPr>
            <a:r>
              <a:t>Water compared to air: </a:t>
            </a:r>
          </a:p>
          <a:p>
            <a:pPr>
              <a:defRPr sz="3500">
                <a:solidFill>
                  <a:srgbClr val="242729"/>
                </a:solidFill>
                <a:latin typeface="Helvetica Neue Light"/>
                <a:ea typeface="Helvetica Neue Light"/>
                <a:cs typeface="Helvetica Neue Light"/>
                <a:sym typeface="Helvetica Neue Light"/>
              </a:defRPr>
            </a:pPr>
            <a:r>
              <a:t>About 3300 time higher volumetric heat capacity</a:t>
            </a:r>
          </a:p>
        </p:txBody>
      </p:sp>
    </p:spTree>
  </p:cSld>
  <p:clrMapOvr>
    <a:masterClrMapping/>
  </p:clrMapOvr>
  <mc:AlternateContent xmlns:mc="http://schemas.openxmlformats.org/markup-compatibility/2006">
    <mc:Choice xmlns:p14="http://schemas.microsoft.com/office/powerpoint/2010/main" Requires="p14">
      <p:transition spd="slow" advClick="1" p14:dur="1500">
        <p:circl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54"/>
                                        </p:tgtEl>
                                        <p:attrNameLst>
                                          <p:attrName>style.visibility</p:attrName>
                                        </p:attrNameLst>
                                      </p:cBhvr>
                                      <p:to>
                                        <p:strVal val="visible"/>
                                      </p:to>
                                    </p:set>
                                    <p:animEffect filter="dissolve" transition="in">
                                      <p:cBhvr>
                                        <p:cTn id="7" dur="1000"/>
                                        <p:tgtEl>
                                          <p:spTgt spid="35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353"/>
                                        </p:tgtEl>
                                        <p:attrNameLst>
                                          <p:attrName>style.visibility</p:attrName>
                                        </p:attrNameLst>
                                      </p:cBhvr>
                                      <p:to>
                                        <p:strVal val="visible"/>
                                      </p:to>
                                    </p:set>
                                    <p:animEffect filter="dissolve" transition="in">
                                      <p:cBhvr>
                                        <p:cTn id="12" dur="1000"/>
                                        <p:tgtEl>
                                          <p:spTgt spid="353"/>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355"/>
                                        </p:tgtEl>
                                        <p:attrNameLst>
                                          <p:attrName>style.visibility</p:attrName>
                                        </p:attrNameLst>
                                      </p:cBhvr>
                                      <p:to>
                                        <p:strVal val="visible"/>
                                      </p:to>
                                    </p:set>
                                    <p:animEffect filter="dissolve" transition="in">
                                      <p:cBhvr>
                                        <p:cTn id="17" dur="1000"/>
                                        <p:tgtEl>
                                          <p:spTgt spid="3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4" grpId="1"/>
      <p:bldP build="whole" bldLvl="1" animBg="1" rev="0" advAuto="0" spid="353" grpId="2"/>
      <p:bldP build="whole" bldLvl="1" animBg="1" rev="0" advAuto="0" spid="355" grpId="3"/>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357" name="droppedImage.pdf"/>
          <p:cNvPicPr>
            <a:picLocks noChangeAspect="1"/>
          </p:cNvPicPr>
          <p:nvPr/>
        </p:nvPicPr>
        <p:blipFill>
          <a:blip r:embed="rId2">
            <a:extLst/>
          </a:blip>
          <a:stretch>
            <a:fillRect/>
          </a:stretch>
        </p:blipFill>
        <p:spPr>
          <a:xfrm>
            <a:off x="22517100" y="698500"/>
            <a:ext cx="1460500" cy="1194955"/>
          </a:xfrm>
          <a:prstGeom prst="rect">
            <a:avLst/>
          </a:prstGeom>
          <a:ln w="12700">
            <a:miter lim="400000"/>
          </a:ln>
        </p:spPr>
      </p:pic>
      <p:pic>
        <p:nvPicPr>
          <p:cNvPr id="358" name="hansen_f18s.png"/>
          <p:cNvPicPr>
            <a:picLocks noChangeAspect="1"/>
          </p:cNvPicPr>
          <p:nvPr/>
        </p:nvPicPr>
        <p:blipFill>
          <a:blip r:embed="rId3">
            <a:extLst/>
          </a:blip>
          <a:stretch>
            <a:fillRect/>
          </a:stretch>
        </p:blipFill>
        <p:spPr>
          <a:xfrm>
            <a:off x="11069411" y="2272617"/>
            <a:ext cx="13195301" cy="11380748"/>
          </a:xfrm>
          <a:prstGeom prst="rect">
            <a:avLst/>
          </a:prstGeom>
          <a:ln w="12700">
            <a:miter lim="400000"/>
          </a:ln>
        </p:spPr>
      </p:pic>
      <p:sp>
        <p:nvSpPr>
          <p:cNvPr id="359" name="Shape 359"/>
          <p:cNvSpPr/>
          <p:nvPr/>
        </p:nvSpPr>
        <p:spPr>
          <a:xfrm>
            <a:off x="22572860" y="10591835"/>
            <a:ext cx="188319" cy="1156856"/>
          </a:xfrm>
          <a:prstGeom prst="ellipse">
            <a:avLst/>
          </a:prstGeom>
          <a:ln w="38100">
            <a:solidFill>
              <a:srgbClr val="921400"/>
            </a:solidFill>
            <a:miter lim="400000"/>
          </a:ln>
        </p:spPr>
        <p:txBody>
          <a:bodyPr lIns="50800" tIns="50800" rIns="50800" bIns="50800" anchor="ctr"/>
          <a:lstStyle/>
          <a:p>
            <a:pPr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grpSp>
        <p:nvGrpSpPr>
          <p:cNvPr id="362" name="Group 362"/>
          <p:cNvGrpSpPr/>
          <p:nvPr/>
        </p:nvGrpSpPr>
        <p:grpSpPr>
          <a:xfrm>
            <a:off x="140606" y="2221726"/>
            <a:ext cx="19683188" cy="11380748"/>
            <a:chOff x="0" y="0"/>
            <a:chExt cx="19683186" cy="11380746"/>
          </a:xfrm>
        </p:grpSpPr>
        <p:pic>
          <p:nvPicPr>
            <p:cNvPr id="360" name="LeavingtheHoloceneA.jpg"/>
            <p:cNvPicPr>
              <a:picLocks noChangeAspect="1"/>
            </p:cNvPicPr>
            <p:nvPr/>
          </p:nvPicPr>
          <p:blipFill>
            <a:blip r:embed="rId4">
              <a:extLst/>
            </a:blip>
            <a:stretch>
              <a:fillRect/>
            </a:stretch>
          </p:blipFill>
          <p:spPr>
            <a:xfrm>
              <a:off x="0" y="0"/>
              <a:ext cx="19683187" cy="11380747"/>
            </a:xfrm>
            <a:prstGeom prst="rect">
              <a:avLst/>
            </a:prstGeom>
            <a:ln w="12700" cap="flat">
              <a:noFill/>
              <a:miter lim="400000"/>
            </a:ln>
            <a:effectLst/>
          </p:spPr>
        </p:pic>
        <p:sp>
          <p:nvSpPr>
            <p:cNvPr id="361" name="Shape 361"/>
            <p:cNvSpPr/>
            <p:nvPr/>
          </p:nvSpPr>
          <p:spPr>
            <a:xfrm>
              <a:off x="101685" y="1994673"/>
              <a:ext cx="1738909" cy="976412"/>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grpSp>
        <p:nvGrpSpPr>
          <p:cNvPr id="370" name="Group 370"/>
          <p:cNvGrpSpPr/>
          <p:nvPr/>
        </p:nvGrpSpPr>
        <p:grpSpPr>
          <a:xfrm>
            <a:off x="685800" y="6360219"/>
            <a:ext cx="17616262" cy="4046340"/>
            <a:chOff x="0" y="0"/>
            <a:chExt cx="17616261" cy="4046339"/>
          </a:xfrm>
        </p:grpSpPr>
        <p:sp>
          <p:nvSpPr>
            <p:cNvPr id="363" name="Shape 363"/>
            <p:cNvSpPr/>
            <p:nvPr/>
          </p:nvSpPr>
          <p:spPr>
            <a:xfrm>
              <a:off x="0" y="3469580"/>
              <a:ext cx="1270000" cy="130474"/>
            </a:xfrm>
            <a:prstGeom prst="rect">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364" name="Shape 364"/>
            <p:cNvSpPr/>
            <p:nvPr/>
          </p:nvSpPr>
          <p:spPr>
            <a:xfrm>
              <a:off x="3327400" y="3304480"/>
              <a:ext cx="1270000" cy="741860"/>
            </a:xfrm>
            <a:prstGeom prst="rect">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365" name="Shape 365"/>
            <p:cNvSpPr/>
            <p:nvPr/>
          </p:nvSpPr>
          <p:spPr>
            <a:xfrm>
              <a:off x="6629400" y="1755080"/>
              <a:ext cx="1270000" cy="470496"/>
            </a:xfrm>
            <a:prstGeom prst="rect">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366" name="Shape 366"/>
            <p:cNvSpPr/>
            <p:nvPr/>
          </p:nvSpPr>
          <p:spPr>
            <a:xfrm>
              <a:off x="9880600" y="1755080"/>
              <a:ext cx="1270000" cy="300535"/>
            </a:xfrm>
            <a:prstGeom prst="rect">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367" name="Shape 367"/>
            <p:cNvSpPr/>
            <p:nvPr/>
          </p:nvSpPr>
          <p:spPr>
            <a:xfrm>
              <a:off x="13157200" y="891480"/>
              <a:ext cx="1270000" cy="868562"/>
            </a:xfrm>
            <a:prstGeom prst="rect">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368" name="Shape 368"/>
            <p:cNvSpPr/>
            <p:nvPr/>
          </p:nvSpPr>
          <p:spPr>
            <a:xfrm>
              <a:off x="16346261" y="0"/>
              <a:ext cx="1270001" cy="130473"/>
            </a:xfrm>
            <a:prstGeom prst="rect">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369" name="Shape 369"/>
            <p:cNvSpPr/>
            <p:nvPr/>
          </p:nvSpPr>
          <p:spPr>
            <a:xfrm>
              <a:off x="16346261" y="203200"/>
              <a:ext cx="1270001" cy="1835150"/>
            </a:xfrm>
            <a:prstGeom prst="rect">
              <a:avLst/>
            </a:prstGeom>
            <a:solidFill>
              <a:schemeClr val="accent1">
                <a:hueOff val="-137334"/>
                <a:satOff val="-2150"/>
                <a:lumOff val="15684"/>
              </a:schemeClr>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sp>
        <p:nvSpPr>
          <p:cNvPr id="371" name="Shape 371"/>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372" name="Mari_Logo1.jpg"/>
          <p:cNvPicPr>
            <a:picLocks noChangeAspect="1"/>
          </p:cNvPicPr>
          <p:nvPr/>
        </p:nvPicPr>
        <p:blipFill>
          <a:blip r:embed="rId5">
            <a:extLst/>
          </a:blip>
          <a:stretch>
            <a:fillRect/>
          </a:stretch>
        </p:blipFill>
        <p:spPr>
          <a:xfrm>
            <a:off x="23455572" y="91975"/>
            <a:ext cx="933017" cy="765474"/>
          </a:xfrm>
          <a:prstGeom prst="rect">
            <a:avLst/>
          </a:prstGeom>
          <a:ln w="12700">
            <a:miter lim="400000"/>
          </a:ln>
        </p:spPr>
      </p:pic>
      <p:sp>
        <p:nvSpPr>
          <p:cNvPr id="373" name="Shape 373"/>
          <p:cNvSpPr/>
          <p:nvPr/>
        </p:nvSpPr>
        <p:spPr>
          <a:xfrm>
            <a:off x="158700" y="68312"/>
            <a:ext cx="1265397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Baseline: Past Climate and Global Change</a:t>
            </a:r>
          </a:p>
        </p:txBody>
      </p:sp>
      <p:sp>
        <p:nvSpPr>
          <p:cNvPr id="374" name="Shape 374"/>
          <p:cNvSpPr/>
          <p:nvPr/>
        </p:nvSpPr>
        <p:spPr>
          <a:xfrm>
            <a:off x="15322500" y="2876550"/>
            <a:ext cx="4011787" cy="2120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400"/>
            </a:pPr>
            <a:r>
              <a:t>Normal Range up to 1900</a:t>
            </a:r>
          </a:p>
          <a:p>
            <a:pPr>
              <a:defRPr sz="4400"/>
            </a:pPr>
            <a:r>
              <a:t>(800,000 yrs)</a:t>
            </a:r>
          </a:p>
        </p:txBody>
      </p:sp>
      <p:sp>
        <p:nvSpPr>
          <p:cNvPr id="375" name="Shape 375"/>
          <p:cNvSpPr/>
          <p:nvPr/>
        </p:nvSpPr>
        <p:spPr>
          <a:xfrm>
            <a:off x="266700" y="1011039"/>
            <a:ext cx="10313393" cy="3302001"/>
          </a:xfrm>
          <a:prstGeom prst="rect">
            <a:avLst/>
          </a:prstGeom>
          <a:solidFill>
            <a:srgbClr val="FFFFFF">
              <a:alpha val="67460"/>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spcBef>
                <a:spcPts val="1400"/>
              </a:spcBef>
              <a:defRPr sz="4800">
                <a:latin typeface="Trebuchet MS"/>
                <a:ea typeface="Trebuchet MS"/>
                <a:cs typeface="Trebuchet MS"/>
                <a:sym typeface="Trebuchet MS"/>
              </a:defRPr>
            </a:pPr>
            <a:r>
              <a:t>Long-term (centuries to millennia) correlations:</a:t>
            </a:r>
          </a:p>
          <a:p>
            <a:pPr defTabSz="825500">
              <a:spcBef>
                <a:spcPts val="1400"/>
              </a:spcBef>
              <a:buSzPct val="125000"/>
              <a:buChar char="•"/>
              <a:defRPr sz="4800">
                <a:latin typeface="Trebuchet MS"/>
                <a:ea typeface="Trebuchet MS"/>
                <a:cs typeface="Trebuchet MS"/>
                <a:sym typeface="Trebuchet MS"/>
              </a:defRPr>
            </a:pPr>
            <a:r>
              <a:t>130 ppm CO</a:t>
            </a:r>
            <a:r>
              <a:rPr baseline="-5999"/>
              <a:t>2</a:t>
            </a:r>
            <a:r>
              <a:t> &lt;=&gt; 5</a:t>
            </a:r>
            <a:r>
              <a:rPr baseline="31999"/>
              <a:t>o</a:t>
            </a:r>
            <a:r>
              <a:t>C </a:t>
            </a:r>
          </a:p>
          <a:p>
            <a:pPr defTabSz="825500">
              <a:spcBef>
                <a:spcPts val="1400"/>
              </a:spcBef>
              <a:buSzPct val="125000"/>
              <a:buChar char="•"/>
              <a:defRPr sz="4800">
                <a:latin typeface="Trebuchet MS"/>
                <a:ea typeface="Trebuchet MS"/>
                <a:cs typeface="Trebuchet MS"/>
                <a:sym typeface="Trebuchet MS"/>
              </a:defRPr>
            </a:pPr>
            <a:r>
              <a:t>130 ppm CO</a:t>
            </a:r>
            <a:r>
              <a:rPr baseline="-5999"/>
              <a:t>2</a:t>
            </a:r>
            <a:r>
              <a:t> &lt;=&gt; 130 m in sea level</a:t>
            </a:r>
          </a:p>
        </p:txBody>
      </p:sp>
      <p:sp>
        <p:nvSpPr>
          <p:cNvPr id="376" name="Shape 376"/>
          <p:cNvSpPr/>
          <p:nvPr/>
        </p:nvSpPr>
        <p:spPr>
          <a:xfrm>
            <a:off x="10886281" y="9309713"/>
            <a:ext cx="5547519" cy="3543301"/>
          </a:xfrm>
          <a:prstGeom prst="wedgeEllipseCallout">
            <a:avLst>
              <a:gd name="adj1" fmla="val 161743"/>
              <a:gd name="adj2" fmla="val 874"/>
            </a:avLst>
          </a:prstGeom>
          <a:solidFill>
            <a:srgbClr val="D8F949">
              <a:alpha val="54000"/>
            </a:srgbClr>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78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lvl1pPr>
          </a:lstStyle>
          <a:p>
            <a:pPr/>
            <a:r>
              <a:t>Holocene</a:t>
            </a:r>
          </a:p>
        </p:txBody>
      </p:sp>
      <p:pic>
        <p:nvPicPr>
          <p:cNvPr id="377" name="lab_sheet.tiff"/>
          <p:cNvPicPr>
            <a:picLocks noChangeAspect="1"/>
          </p:cNvPicPr>
          <p:nvPr/>
        </p:nvPicPr>
        <p:blipFill>
          <a:blip r:embed="rId6">
            <a:extLst/>
          </a:blip>
          <a:stretch>
            <a:fillRect/>
          </a:stretch>
        </p:blipFill>
        <p:spPr>
          <a:xfrm>
            <a:off x="139700" y="3669347"/>
            <a:ext cx="11055946" cy="6732906"/>
          </a:xfrm>
          <a:prstGeom prst="rect">
            <a:avLst/>
          </a:prstGeom>
          <a:ln w="12700">
            <a:miter lim="400000"/>
          </a:ln>
        </p:spPr>
      </p:pic>
      <p:sp>
        <p:nvSpPr>
          <p:cNvPr id="378" name="Shape 378"/>
          <p:cNvSpPr/>
          <p:nvPr/>
        </p:nvSpPr>
        <p:spPr>
          <a:xfrm>
            <a:off x="107900" y="2946399"/>
            <a:ext cx="4322168"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Medical Lab Sheet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78"/>
                                        </p:tgtEl>
                                        <p:attrNameLst>
                                          <p:attrName>style.visibility</p:attrName>
                                        </p:attrNameLst>
                                      </p:cBhvr>
                                      <p:to>
                                        <p:strVal val="visible"/>
                                      </p:to>
                                    </p:set>
                                    <p:animEffect filter="dissolve" transition="in">
                                      <p:cBhvr>
                                        <p:cTn id="7" dur="1000"/>
                                        <p:tgtEl>
                                          <p:spTgt spid="378"/>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377"/>
                                        </p:tgtEl>
                                        <p:attrNameLst>
                                          <p:attrName>style.visibility</p:attrName>
                                        </p:attrNameLst>
                                      </p:cBhvr>
                                      <p:to>
                                        <p:strVal val="visible"/>
                                      </p:to>
                                    </p:set>
                                    <p:animEffect filter="dissolve" transition="in">
                                      <p:cBhvr>
                                        <p:cTn id="11" dur="1000"/>
                                        <p:tgtEl>
                                          <p:spTgt spid="377"/>
                                        </p:tgtEl>
                                      </p:cBhvr>
                                    </p:animEffect>
                                  </p:childTnLst>
                                </p:cTn>
                              </p:par>
                            </p:childTnLst>
                          </p:cTn>
                        </p:par>
                      </p:childTnLst>
                    </p:cTn>
                  </p:par>
                  <p:par>
                    <p:cTn id="12" fill="hold">
                      <p:stCondLst>
                        <p:cond delay="indefinite"/>
                      </p:stCondLst>
                      <p:childTnLst>
                        <p:par>
                          <p:cTn id="13" fill="hold">
                            <p:stCondLst>
                              <p:cond delay="0"/>
                            </p:stCondLst>
                            <p:childTnLst>
                              <p:par>
                                <p:cTn id="14" presetClass="exit" nodeType="clickEffect" presetID="10" grpId="3" fill="hold">
                                  <p:stCondLst>
                                    <p:cond delay="0"/>
                                  </p:stCondLst>
                                  <p:iterate type="el" backwards="0">
                                    <p:tmAbs val="0"/>
                                  </p:iterate>
                                  <p:childTnLst>
                                    <p:animEffect filter="fade" transition="out">
                                      <p:cBhvr>
                                        <p:cTn id="15" dur="1000" fill="hold"/>
                                        <p:tgtEl>
                                          <p:spTgt spid="378"/>
                                        </p:tgtEl>
                                      </p:cBhvr>
                                    </p:animEffect>
                                    <p:set>
                                      <p:cBhvr>
                                        <p:cTn id="16" fill="hold">
                                          <p:stCondLst>
                                            <p:cond delay="999"/>
                                          </p:stCondLst>
                                        </p:cTn>
                                        <p:tgtEl>
                                          <p:spTgt spid="378"/>
                                        </p:tgtEl>
                                        <p:attrNameLst>
                                          <p:attrName>style.visibility</p:attrName>
                                        </p:attrNameLst>
                                      </p:cBhvr>
                                      <p:to>
                                        <p:strVal val="hidden"/>
                                      </p:to>
                                    </p:set>
                                  </p:childTnLst>
                                </p:cTn>
                              </p:par>
                            </p:childTnLst>
                          </p:cTn>
                        </p:par>
                        <p:par>
                          <p:cTn id="17" fill="hold">
                            <p:stCondLst>
                              <p:cond delay="1000"/>
                            </p:stCondLst>
                            <p:childTnLst>
                              <p:par>
                                <p:cTn id="18" presetClass="exit" nodeType="afterEffect" presetID="10" grpId="4" fill="hold">
                                  <p:stCondLst>
                                    <p:cond delay="0"/>
                                  </p:stCondLst>
                                  <p:iterate type="el" backwards="0">
                                    <p:tmAbs val="0"/>
                                  </p:iterate>
                                  <p:childTnLst>
                                    <p:animEffect filter="fade" transition="out">
                                      <p:cBhvr>
                                        <p:cTn id="19" dur="1500" fill="hold"/>
                                        <p:tgtEl>
                                          <p:spTgt spid="377"/>
                                        </p:tgtEl>
                                      </p:cBhvr>
                                    </p:animEffect>
                                    <p:set>
                                      <p:cBhvr>
                                        <p:cTn id="20" fill="hold">
                                          <p:stCondLst>
                                            <p:cond delay="1499"/>
                                          </p:stCondLst>
                                        </p:cTn>
                                        <p:tgtEl>
                                          <p:spTgt spid="377"/>
                                        </p:tgtEl>
                                        <p:attrNameLst>
                                          <p:attrName>style.visibility</p:attrName>
                                        </p:attrNameLst>
                                      </p:cBhvr>
                                      <p:to>
                                        <p:strVal val="hidden"/>
                                      </p:to>
                                    </p:set>
                                  </p:childTnLst>
                                </p:cTn>
                              </p:par>
                            </p:childTnLst>
                          </p:cTn>
                        </p:par>
                        <p:par>
                          <p:cTn id="21" fill="hold">
                            <p:stCondLst>
                              <p:cond delay="2500"/>
                            </p:stCondLst>
                            <p:childTnLst>
                              <p:par>
                                <p:cTn id="22" presetClass="entr" nodeType="afterEffect" presetID="9" grpId="5" fill="hold">
                                  <p:stCondLst>
                                    <p:cond delay="0"/>
                                  </p:stCondLst>
                                  <p:iterate type="el" backwards="0">
                                    <p:tmAbs val="0"/>
                                  </p:iterate>
                                  <p:childTnLst>
                                    <p:set>
                                      <p:cBhvr>
                                        <p:cTn id="23" fill="hold"/>
                                        <p:tgtEl>
                                          <p:spTgt spid="362"/>
                                        </p:tgtEl>
                                        <p:attrNameLst>
                                          <p:attrName>style.visibility</p:attrName>
                                        </p:attrNameLst>
                                      </p:cBhvr>
                                      <p:to>
                                        <p:strVal val="visible"/>
                                      </p:to>
                                    </p:set>
                                    <p:animEffect filter="dissolve" transition="in">
                                      <p:cBhvr>
                                        <p:cTn id="24" dur="1000"/>
                                        <p:tgtEl>
                                          <p:spTgt spid="362"/>
                                        </p:tgtEl>
                                      </p:cBhvr>
                                    </p:animEffect>
                                  </p:childTnLst>
                                </p:cTn>
                              </p:par>
                            </p:childTnLst>
                          </p:cTn>
                        </p:par>
                        <p:par>
                          <p:cTn id="25" fill="hold">
                            <p:stCondLst>
                              <p:cond delay="3500"/>
                            </p:stCondLst>
                            <p:childTnLst>
                              <p:par>
                                <p:cTn id="26" presetClass="entr" nodeType="afterEffect" presetID="9" grpId="6" fill="hold">
                                  <p:stCondLst>
                                    <p:cond delay="0"/>
                                  </p:stCondLst>
                                  <p:iterate type="el" backwards="0">
                                    <p:tmAbs val="0"/>
                                  </p:iterate>
                                  <p:childTnLst>
                                    <p:set>
                                      <p:cBhvr>
                                        <p:cTn id="27" fill="hold"/>
                                        <p:tgtEl>
                                          <p:spTgt spid="374"/>
                                        </p:tgtEl>
                                        <p:attrNameLst>
                                          <p:attrName>style.visibility</p:attrName>
                                        </p:attrNameLst>
                                      </p:cBhvr>
                                      <p:to>
                                        <p:strVal val="visible"/>
                                      </p:to>
                                    </p:set>
                                    <p:animEffect filter="dissolve" transition="in">
                                      <p:cBhvr>
                                        <p:cTn id="28" dur="1000"/>
                                        <p:tgtEl>
                                          <p:spTgt spid="374"/>
                                        </p:tgtEl>
                                      </p:cBhvr>
                                    </p:animEffect>
                                  </p:childTnLst>
                                </p:cTn>
                              </p:par>
                            </p:childTnLst>
                          </p:cTn>
                        </p:par>
                      </p:childTnLst>
                    </p:cTn>
                  </p:par>
                  <p:par>
                    <p:cTn id="29" fill="hold">
                      <p:stCondLst>
                        <p:cond delay="indefinite"/>
                      </p:stCondLst>
                      <p:childTnLst>
                        <p:par>
                          <p:cTn id="30" fill="hold">
                            <p:stCondLst>
                              <p:cond delay="0"/>
                            </p:stCondLst>
                            <p:childTnLst>
                              <p:par>
                                <p:cTn id="31" presetClass="entr" nodeType="clickEffect" presetID="9" grpId="7" fill="hold">
                                  <p:stCondLst>
                                    <p:cond delay="0"/>
                                  </p:stCondLst>
                                  <p:iterate type="el" backwards="0">
                                    <p:tmAbs val="0"/>
                                  </p:iterate>
                                  <p:childTnLst>
                                    <p:set>
                                      <p:cBhvr>
                                        <p:cTn id="32" fill="hold"/>
                                        <p:tgtEl>
                                          <p:spTgt spid="375"/>
                                        </p:tgtEl>
                                        <p:attrNameLst>
                                          <p:attrName>style.visibility</p:attrName>
                                        </p:attrNameLst>
                                      </p:cBhvr>
                                      <p:to>
                                        <p:strVal val="visible"/>
                                      </p:to>
                                    </p:set>
                                    <p:animEffect filter="dissolve" transition="in">
                                      <p:cBhvr>
                                        <p:cTn id="33" dur="1000"/>
                                        <p:tgtEl>
                                          <p:spTgt spid="375"/>
                                        </p:tgtEl>
                                      </p:cBhvr>
                                    </p:animEffect>
                                  </p:childTnLst>
                                </p:cTn>
                              </p:par>
                            </p:childTnLst>
                          </p:cTn>
                        </p:par>
                      </p:childTnLst>
                    </p:cTn>
                  </p:par>
                  <p:par>
                    <p:cTn id="34" fill="hold">
                      <p:stCondLst>
                        <p:cond delay="indefinite"/>
                      </p:stCondLst>
                      <p:childTnLst>
                        <p:par>
                          <p:cTn id="35" fill="hold">
                            <p:stCondLst>
                              <p:cond delay="0"/>
                            </p:stCondLst>
                            <p:childTnLst>
                              <p:par>
                                <p:cTn id="36" presetClass="entr" nodeType="clickEffect" presetID="9" grpId="8" fill="hold">
                                  <p:stCondLst>
                                    <p:cond delay="0"/>
                                  </p:stCondLst>
                                  <p:iterate type="el" backwards="0">
                                    <p:tmAbs val="0"/>
                                  </p:iterate>
                                  <p:childTnLst>
                                    <p:set>
                                      <p:cBhvr>
                                        <p:cTn id="37" fill="hold"/>
                                        <p:tgtEl>
                                          <p:spTgt spid="359"/>
                                        </p:tgtEl>
                                        <p:attrNameLst>
                                          <p:attrName>style.visibility</p:attrName>
                                        </p:attrNameLst>
                                      </p:cBhvr>
                                      <p:to>
                                        <p:strVal val="visible"/>
                                      </p:to>
                                    </p:set>
                                    <p:animEffect filter="dissolve" transition="in">
                                      <p:cBhvr>
                                        <p:cTn id="38" dur="1000"/>
                                        <p:tgtEl>
                                          <p:spTgt spid="359"/>
                                        </p:tgtEl>
                                      </p:cBhvr>
                                    </p:animEffect>
                                  </p:childTnLst>
                                </p:cTn>
                              </p:par>
                            </p:childTnLst>
                          </p:cTn>
                        </p:par>
                        <p:par>
                          <p:cTn id="39" fill="hold">
                            <p:stCondLst>
                              <p:cond delay="1000"/>
                            </p:stCondLst>
                            <p:childTnLst>
                              <p:par>
                                <p:cTn id="40" presetClass="entr" nodeType="afterEffect" presetSubtype="16" presetID="23" grpId="9" fill="hold">
                                  <p:stCondLst>
                                    <p:cond delay="0"/>
                                  </p:stCondLst>
                                  <p:iterate type="el" backwards="0">
                                    <p:tmAbs val="0"/>
                                  </p:iterate>
                                  <p:childTnLst>
                                    <p:set>
                                      <p:cBhvr>
                                        <p:cTn id="41" fill="hold"/>
                                        <p:tgtEl>
                                          <p:spTgt spid="376"/>
                                        </p:tgtEl>
                                        <p:attrNameLst>
                                          <p:attrName>style.visibility</p:attrName>
                                        </p:attrNameLst>
                                      </p:cBhvr>
                                      <p:to>
                                        <p:strVal val="visible"/>
                                      </p:to>
                                    </p:set>
                                    <p:anim calcmode="lin" valueType="num">
                                      <p:cBhvr>
                                        <p:cTn id="42" dur="1000" fill="hold"/>
                                        <p:tgtEl>
                                          <p:spTgt spid="376"/>
                                        </p:tgtEl>
                                        <p:attrNameLst>
                                          <p:attrName>ppt_w</p:attrName>
                                        </p:attrNameLst>
                                      </p:cBhvr>
                                      <p:tavLst>
                                        <p:tav tm="0">
                                          <p:val>
                                            <p:fltVal val="0"/>
                                          </p:val>
                                        </p:tav>
                                        <p:tav tm="100000">
                                          <p:val>
                                            <p:strVal val="#ppt_w"/>
                                          </p:val>
                                        </p:tav>
                                      </p:tavLst>
                                    </p:anim>
                                    <p:anim calcmode="lin" valueType="num">
                                      <p:cBhvr>
                                        <p:cTn id="43" dur="1000" fill="hold"/>
                                        <p:tgtEl>
                                          <p:spTgt spid="376"/>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Class="entr" nodeType="clickEffect" presetID="9" grpId="10" fill="hold">
                                  <p:stCondLst>
                                    <p:cond delay="0"/>
                                  </p:stCondLst>
                                  <p:iterate type="el" backwards="0">
                                    <p:tmAbs val="0"/>
                                  </p:iterate>
                                  <p:childTnLst>
                                    <p:set>
                                      <p:cBhvr>
                                        <p:cTn id="47" fill="hold"/>
                                        <p:tgtEl>
                                          <p:spTgt spid="370"/>
                                        </p:tgtEl>
                                        <p:attrNameLst>
                                          <p:attrName>style.visibility</p:attrName>
                                        </p:attrNameLst>
                                      </p:cBhvr>
                                      <p:to>
                                        <p:strVal val="visible"/>
                                      </p:to>
                                    </p:set>
                                    <p:animEffect filter="dissolve" transition="in">
                                      <p:cBhvr>
                                        <p:cTn id="48" dur="1000"/>
                                        <p:tgtEl>
                                          <p:spTgt spid="3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8" grpId="1"/>
      <p:bldP build="whole" bldLvl="1" animBg="1" rev="0" advAuto="0" spid="378" grpId="3"/>
      <p:bldP build="whole" bldLvl="1" animBg="1" rev="0" advAuto="0" spid="375" grpId="7"/>
      <p:bldP build="whole" bldLvl="1" animBg="1" rev="0" advAuto="0" spid="376" grpId="9"/>
      <p:bldP build="whole" bldLvl="1" animBg="1" rev="0" advAuto="0" spid="370" grpId="10"/>
      <p:bldP build="whole" bldLvl="1" animBg="1" rev="0" advAuto="0" spid="362" grpId="5"/>
      <p:bldP build="whole" bldLvl="1" animBg="1" rev="0" advAuto="0" spid="359" grpId="8"/>
      <p:bldP build="whole" bldLvl="1" animBg="1" rev="0" advAuto="0" spid="377" grpId="2"/>
      <p:bldP build="whole" bldLvl="1" animBg="1" rev="0" advAuto="0" spid="374" grpId="6"/>
      <p:bldP build="whole" bldLvl="1" animBg="1" rev="0" advAuto="0" spid="377" grpId="4"/>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380" name="Post Glacial corrected.jpg"/>
          <p:cNvPicPr>
            <a:picLocks noChangeAspect="1"/>
          </p:cNvPicPr>
          <p:nvPr/>
        </p:nvPicPr>
        <p:blipFill>
          <a:blip r:embed="rId2">
            <a:extLst/>
          </a:blip>
          <a:stretch>
            <a:fillRect/>
          </a:stretch>
        </p:blipFill>
        <p:spPr>
          <a:xfrm>
            <a:off x="13559631" y="3816746"/>
            <a:ext cx="10696577" cy="7315201"/>
          </a:xfrm>
          <a:prstGeom prst="rect">
            <a:avLst/>
          </a:prstGeom>
          <a:ln w="12700">
            <a:miter lim="400000"/>
          </a:ln>
        </p:spPr>
      </p:pic>
      <p:grpSp>
        <p:nvGrpSpPr>
          <p:cNvPr id="388" name="Group 388"/>
          <p:cNvGrpSpPr/>
          <p:nvPr/>
        </p:nvGrpSpPr>
        <p:grpSpPr>
          <a:xfrm>
            <a:off x="126995" y="2512659"/>
            <a:ext cx="13360410" cy="8944682"/>
            <a:chOff x="0" y="0"/>
            <a:chExt cx="13360409" cy="8944681"/>
          </a:xfrm>
        </p:grpSpPr>
        <p:grpSp>
          <p:nvGrpSpPr>
            <p:cNvPr id="386" name="Group 386"/>
            <p:cNvGrpSpPr/>
            <p:nvPr/>
          </p:nvGrpSpPr>
          <p:grpSpPr>
            <a:xfrm>
              <a:off x="0" y="0"/>
              <a:ext cx="13360410" cy="8944682"/>
              <a:chOff x="0" y="0"/>
              <a:chExt cx="13360409" cy="8944681"/>
            </a:xfrm>
          </p:grpSpPr>
          <p:pic>
            <p:nvPicPr>
              <p:cNvPr id="381" name="osu_science_pub.png"/>
              <p:cNvPicPr>
                <a:picLocks noChangeAspect="1"/>
              </p:cNvPicPr>
              <p:nvPr/>
            </p:nvPicPr>
            <p:blipFill>
              <a:blip r:embed="rId3">
                <a:extLst/>
              </a:blip>
              <a:stretch>
                <a:fillRect/>
              </a:stretch>
            </p:blipFill>
            <p:spPr>
              <a:xfrm>
                <a:off x="0" y="0"/>
                <a:ext cx="13360410" cy="8944682"/>
              </a:xfrm>
              <a:prstGeom prst="rect">
                <a:avLst/>
              </a:prstGeom>
              <a:ln w="12700" cap="flat">
                <a:noFill/>
                <a:miter lim="400000"/>
              </a:ln>
              <a:effectLst/>
            </p:spPr>
          </p:pic>
          <p:sp>
            <p:nvSpPr>
              <p:cNvPr id="382" name="Shape 382"/>
              <p:cNvSpPr/>
              <p:nvPr/>
            </p:nvSpPr>
            <p:spPr>
              <a:xfrm>
                <a:off x="2913695" y="5428184"/>
                <a:ext cx="6035512" cy="1331976"/>
              </a:xfrm>
              <a:prstGeom prst="rect">
                <a:avLst/>
              </a:prstGeom>
              <a:solidFill>
                <a:srgbClr val="FAFFFD"/>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383" name="Shape 383"/>
              <p:cNvSpPr/>
              <p:nvPr/>
            </p:nvSpPr>
            <p:spPr>
              <a:xfrm>
                <a:off x="7669262" y="4907882"/>
                <a:ext cx="3610901" cy="1560909"/>
              </a:xfrm>
              <a:prstGeom prst="rect">
                <a:avLst/>
              </a:prstGeom>
              <a:solidFill>
                <a:srgbClr val="FAFFFD"/>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384" name="Shape 384"/>
              <p:cNvSpPr/>
              <p:nvPr/>
            </p:nvSpPr>
            <p:spPr>
              <a:xfrm>
                <a:off x="10010624" y="6114984"/>
                <a:ext cx="2247709" cy="1238322"/>
              </a:xfrm>
              <a:prstGeom prst="rect">
                <a:avLst/>
              </a:prstGeom>
              <a:solidFill>
                <a:srgbClr val="FAFFFD"/>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385" name="Shape 385"/>
              <p:cNvSpPr/>
              <p:nvPr/>
            </p:nvSpPr>
            <p:spPr>
              <a:xfrm>
                <a:off x="12351985" y="5979706"/>
                <a:ext cx="364213" cy="842891"/>
              </a:xfrm>
              <a:prstGeom prst="rect">
                <a:avLst/>
              </a:prstGeom>
              <a:solidFill>
                <a:srgbClr val="FAFFFD"/>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sp>
          <p:nvSpPr>
            <p:cNvPr id="387" name="Shape 387"/>
            <p:cNvSpPr/>
            <p:nvPr/>
          </p:nvSpPr>
          <p:spPr>
            <a:xfrm>
              <a:off x="12154268" y="6062954"/>
              <a:ext cx="156092" cy="842891"/>
            </a:xfrm>
            <a:prstGeom prst="rect">
              <a:avLst/>
            </a:prstGeom>
            <a:solidFill>
              <a:srgbClr val="FAFFFD"/>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pic>
        <p:nvPicPr>
          <p:cNvPr id="389" name="droppedImage.pdf"/>
          <p:cNvPicPr>
            <a:picLocks noChangeAspect="1"/>
          </p:cNvPicPr>
          <p:nvPr/>
        </p:nvPicPr>
        <p:blipFill>
          <a:blip r:embed="rId4">
            <a:extLst/>
          </a:blip>
          <a:stretch>
            <a:fillRect/>
          </a:stretch>
        </p:blipFill>
        <p:spPr>
          <a:xfrm>
            <a:off x="22517100" y="698500"/>
            <a:ext cx="1460500" cy="1194955"/>
          </a:xfrm>
          <a:prstGeom prst="rect">
            <a:avLst/>
          </a:prstGeom>
          <a:ln w="12700">
            <a:miter lim="400000"/>
          </a:ln>
        </p:spPr>
      </p:pic>
      <p:sp>
        <p:nvSpPr>
          <p:cNvPr id="390" name="Shape 390"/>
          <p:cNvSpPr/>
          <p:nvPr/>
        </p:nvSpPr>
        <p:spPr>
          <a:xfrm>
            <a:off x="8597900" y="10007600"/>
            <a:ext cx="4406900"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3600">
                <a:solidFill>
                  <a:srgbClr val="0E5074"/>
                </a:solidFill>
                <a:latin typeface="Trebuchet MS"/>
                <a:ea typeface="Trebuchet MS"/>
                <a:cs typeface="Trebuchet MS"/>
                <a:sym typeface="Trebuchet MS"/>
              </a:defRPr>
            </a:lvl1pPr>
          </a:lstStyle>
          <a:p>
            <a:pPr/>
            <a:r>
              <a:t>Marcott et al., 2013</a:t>
            </a:r>
          </a:p>
        </p:txBody>
      </p:sp>
      <p:sp>
        <p:nvSpPr>
          <p:cNvPr id="391" name="Shape 391"/>
          <p:cNvSpPr/>
          <p:nvPr/>
        </p:nvSpPr>
        <p:spPr>
          <a:xfrm>
            <a:off x="12239647" y="4158089"/>
            <a:ext cx="863703" cy="3975114"/>
          </a:xfrm>
          <a:prstGeom prst="ellipse">
            <a:avLst/>
          </a:prstGeom>
          <a:ln w="114300">
            <a:solidFill>
              <a:srgbClr val="921400"/>
            </a:solidFill>
            <a:miter lim="400000"/>
          </a:ln>
        </p:spPr>
        <p:txBody>
          <a:bodyPr lIns="50800" tIns="50800" rIns="50800" bIns="50800" anchor="ctr"/>
          <a:lstStyle/>
          <a:p>
            <a:pPr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392" name="Shape 392"/>
          <p:cNvSpPr/>
          <p:nvPr/>
        </p:nvSpPr>
        <p:spPr>
          <a:xfrm>
            <a:off x="2995129" y="8225164"/>
            <a:ext cx="9817101" cy="1041401"/>
          </a:xfrm>
          <a:prstGeom prst="rect">
            <a:avLst/>
          </a:prstGeom>
          <a:solidFill>
            <a:srgbClr val="A5A9A7">
              <a:alpha val="47000"/>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r" defTabSz="825500">
              <a:spcBef>
                <a:spcPts val="1400"/>
              </a:spcBef>
              <a:defRPr sz="5400">
                <a:solidFill>
                  <a:srgbClr val="0E5074"/>
                </a:solidFill>
                <a:latin typeface="Trebuchet MS"/>
                <a:ea typeface="Trebuchet MS"/>
                <a:cs typeface="Trebuchet MS"/>
                <a:sym typeface="Trebuchet MS"/>
              </a:defRPr>
            </a:lvl1pPr>
          </a:lstStyle>
          <a:p>
            <a:pPr/>
            <a:r>
              <a:t>&lt;------------Holocene------------&gt;</a:t>
            </a:r>
          </a:p>
        </p:txBody>
      </p:sp>
      <p:sp>
        <p:nvSpPr>
          <p:cNvPr id="393" name="Shape 393"/>
          <p:cNvSpPr/>
          <p:nvPr/>
        </p:nvSpPr>
        <p:spPr>
          <a:xfrm>
            <a:off x="13605670" y="1688697"/>
            <a:ext cx="10604501" cy="800101"/>
          </a:xfrm>
          <a:prstGeom prst="rect">
            <a:avLst/>
          </a:prstGeom>
          <a:solidFill>
            <a:srgbClr val="999999"/>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sz="4800">
                <a:solidFill>
                  <a:srgbClr val="FFFFFF"/>
                </a:solidFill>
                <a:latin typeface="+mj-lt"/>
                <a:ea typeface="+mj-ea"/>
                <a:cs typeface="+mj-cs"/>
                <a:sym typeface="Gill Sans"/>
              </a:defRPr>
            </a:lvl1pPr>
          </a:lstStyle>
          <a:p>
            <a:pPr/>
            <a:r>
              <a:t>Global Sea Level Changes</a:t>
            </a:r>
          </a:p>
        </p:txBody>
      </p:sp>
      <p:sp>
        <p:nvSpPr>
          <p:cNvPr id="394" name="Shape 394"/>
          <p:cNvSpPr/>
          <p:nvPr/>
        </p:nvSpPr>
        <p:spPr>
          <a:xfrm>
            <a:off x="127000" y="1688697"/>
            <a:ext cx="13360400" cy="800101"/>
          </a:xfrm>
          <a:prstGeom prst="rect">
            <a:avLst/>
          </a:prstGeom>
          <a:solidFill>
            <a:srgbClr val="999999"/>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sz="4800">
                <a:solidFill>
                  <a:srgbClr val="FFFFFF"/>
                </a:solidFill>
                <a:latin typeface="+mj-lt"/>
                <a:ea typeface="+mj-ea"/>
                <a:cs typeface="+mj-cs"/>
                <a:sym typeface="Gill Sans"/>
              </a:defRPr>
            </a:lvl1pPr>
          </a:lstStyle>
          <a:p>
            <a:pPr/>
            <a:r>
              <a:t>Global Temperature Changes</a:t>
            </a:r>
          </a:p>
        </p:txBody>
      </p:sp>
      <p:sp>
        <p:nvSpPr>
          <p:cNvPr id="395" name="Shape 395"/>
          <p:cNvSpPr/>
          <p:nvPr/>
        </p:nvSpPr>
        <p:spPr>
          <a:xfrm>
            <a:off x="18695615" y="5086350"/>
            <a:ext cx="4203701" cy="825500"/>
          </a:xfrm>
          <a:prstGeom prst="rect">
            <a:avLst/>
          </a:prstGeom>
          <a:solidFill>
            <a:srgbClr val="E0E5E3">
              <a:alpha val="47000"/>
            </a:srgbClr>
          </a:solidFill>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4800">
                <a:solidFill>
                  <a:srgbClr val="232A7D"/>
                </a:solidFill>
                <a:latin typeface="+mj-lt"/>
                <a:ea typeface="+mj-ea"/>
                <a:cs typeface="+mj-cs"/>
                <a:sym typeface="Gill Sans"/>
              </a:defRPr>
            </a:lvl1pPr>
          </a:lstStyle>
          <a:p>
            <a:pPr/>
            <a:r>
              <a:t>&lt;--Holocene--&gt;</a:t>
            </a:r>
          </a:p>
        </p:txBody>
      </p:sp>
      <p:sp>
        <p:nvSpPr>
          <p:cNvPr id="396" name="Shape 396"/>
          <p:cNvSpPr/>
          <p:nvPr/>
        </p:nvSpPr>
        <p:spPr>
          <a:xfrm>
            <a:off x="18948400" y="3937000"/>
            <a:ext cx="4267200" cy="1028700"/>
          </a:xfrm>
          <a:prstGeom prst="ellipse">
            <a:avLst/>
          </a:prstGeom>
          <a:ln w="50800">
            <a:solidFill>
              <a:srgbClr val="CD6400"/>
            </a:solidFill>
            <a:miter lim="400000"/>
          </a:ln>
        </p:spPr>
        <p:txBody>
          <a:bodyPr lIns="50800" tIns="50800" rIns="50800" bIns="50800" anchor="ctr"/>
          <a:lstStyle/>
          <a:p>
            <a:pPr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397" name="Shape 397"/>
          <p:cNvSpPr/>
          <p:nvPr/>
        </p:nvSpPr>
        <p:spPr>
          <a:xfrm>
            <a:off x="2794000" y="4597400"/>
            <a:ext cx="9499600" cy="3098800"/>
          </a:xfrm>
          <a:prstGeom prst="ellipse">
            <a:avLst/>
          </a:prstGeom>
          <a:ln w="50800">
            <a:solidFill>
              <a:srgbClr val="CD6400"/>
            </a:solidFill>
            <a:miter lim="400000"/>
          </a:ln>
        </p:spPr>
        <p:txBody>
          <a:bodyPr lIns="50800" tIns="50800" rIns="50800" bIns="50800" anchor="ctr"/>
          <a:lstStyle/>
          <a:p>
            <a:pPr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398" name="Shape 398"/>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399" name="Mari_Logo1.jpg"/>
          <p:cNvPicPr>
            <a:picLocks noChangeAspect="1"/>
          </p:cNvPicPr>
          <p:nvPr/>
        </p:nvPicPr>
        <p:blipFill>
          <a:blip r:embed="rId5">
            <a:extLst/>
          </a:blip>
          <a:stretch>
            <a:fillRect/>
          </a:stretch>
        </p:blipFill>
        <p:spPr>
          <a:xfrm>
            <a:off x="23455572" y="91975"/>
            <a:ext cx="933017" cy="765474"/>
          </a:xfrm>
          <a:prstGeom prst="rect">
            <a:avLst/>
          </a:prstGeom>
          <a:ln w="12700">
            <a:miter lim="400000"/>
          </a:ln>
        </p:spPr>
      </p:pic>
      <p:sp>
        <p:nvSpPr>
          <p:cNvPr id="400" name="Shape 400"/>
          <p:cNvSpPr/>
          <p:nvPr/>
        </p:nvSpPr>
        <p:spPr>
          <a:xfrm>
            <a:off x="107900" y="924801"/>
            <a:ext cx="1776045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Normalcy Bias: Climate variations are small and sea level is stable</a:t>
            </a:r>
          </a:p>
        </p:txBody>
      </p:sp>
      <p:sp>
        <p:nvSpPr>
          <p:cNvPr id="401" name="Shape 401"/>
          <p:cNvSpPr/>
          <p:nvPr/>
        </p:nvSpPr>
        <p:spPr>
          <a:xfrm>
            <a:off x="1496529" y="12249546"/>
            <a:ext cx="19796523"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800">
                <a:latin typeface="Helvetica Light"/>
                <a:ea typeface="Helvetica Light"/>
                <a:cs typeface="Helvetica Light"/>
                <a:sym typeface="Helvetica Light"/>
              </a:defRPr>
            </a:lvl1pPr>
          </a:lstStyle>
          <a:p>
            <a:pPr/>
            <a:r>
              <a:t>With stable climate and sea level, the Holocene was a safe operating space for humanity.</a:t>
            </a:r>
          </a:p>
        </p:txBody>
      </p:sp>
      <p:grpSp>
        <p:nvGrpSpPr>
          <p:cNvPr id="404" name="Group 404"/>
          <p:cNvGrpSpPr/>
          <p:nvPr/>
        </p:nvGrpSpPr>
        <p:grpSpPr>
          <a:xfrm>
            <a:off x="17916202" y="2670571"/>
            <a:ext cx="5762527" cy="1672830"/>
            <a:chOff x="0" y="0"/>
            <a:chExt cx="5762525" cy="1672828"/>
          </a:xfrm>
        </p:grpSpPr>
        <p:sp>
          <p:nvSpPr>
            <p:cNvPr id="402" name="Shape 402"/>
            <p:cNvSpPr/>
            <p:nvPr/>
          </p:nvSpPr>
          <p:spPr>
            <a:xfrm flipH="1">
              <a:off x="2817762" y="625811"/>
              <a:ext cx="1" cy="1047018"/>
            </a:xfrm>
            <a:prstGeom prst="line">
              <a:avLst/>
            </a:prstGeom>
            <a:noFill/>
            <a:ln w="114300" cap="flat">
              <a:solidFill>
                <a:schemeClr val="accent5"/>
              </a:solidFill>
              <a:prstDash val="solid"/>
              <a:miter lim="400000"/>
              <a:tailEnd type="triangle" w="med" len="med"/>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403" name="Shape 403"/>
            <p:cNvSpPr/>
            <p:nvPr/>
          </p:nvSpPr>
          <p:spPr>
            <a:xfrm>
              <a:off x="0" y="0"/>
              <a:ext cx="5762526" cy="685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800">
                  <a:latin typeface="Helvetica Light"/>
                  <a:ea typeface="Helvetica Light"/>
                  <a:cs typeface="Helvetica Light"/>
                  <a:sym typeface="Helvetica Light"/>
                </a:defRPr>
              </a:lvl1pPr>
            </a:lstStyle>
            <a:p>
              <a:pPr/>
              <a:r>
                <a:t>Settlements in river deltas</a:t>
              </a:r>
            </a:p>
          </p:txBody>
        </p:sp>
      </p:grpSp>
      <p:sp>
        <p:nvSpPr>
          <p:cNvPr id="405" name="Shape 405"/>
          <p:cNvSpPr/>
          <p:nvPr/>
        </p:nvSpPr>
        <p:spPr>
          <a:xfrm>
            <a:off x="11727381" y="12289548"/>
            <a:ext cx="1346201" cy="723901"/>
          </a:xfrm>
          <a:prstGeom prst="ellipse">
            <a:avLst/>
          </a:prstGeom>
          <a:ln w="114300">
            <a:solidFill>
              <a:srgbClr val="921400"/>
            </a:solidFill>
            <a:miter lim="400000"/>
          </a:ln>
        </p:spPr>
        <p:txBody>
          <a:bodyPr lIns="50800" tIns="50800" rIns="50800" bIns="50800" anchor="ctr"/>
          <a:lstStyle/>
          <a:p>
            <a:pPr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406" name="Shape 406"/>
          <p:cNvSpPr/>
          <p:nvPr/>
        </p:nvSpPr>
        <p:spPr>
          <a:xfrm>
            <a:off x="158700" y="68312"/>
            <a:ext cx="1265397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Baseline: Past Climate and Global Change</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94"/>
                                        </p:tgtEl>
                                        <p:attrNameLst>
                                          <p:attrName>style.visibility</p:attrName>
                                        </p:attrNameLst>
                                      </p:cBhvr>
                                      <p:to>
                                        <p:strVal val="visible"/>
                                      </p:to>
                                    </p:set>
                                    <p:animEffect filter="dissolve" transition="in">
                                      <p:cBhvr>
                                        <p:cTn id="7" dur="1000"/>
                                        <p:tgtEl>
                                          <p:spTgt spid="394"/>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388"/>
                                        </p:tgtEl>
                                        <p:attrNameLst>
                                          <p:attrName>style.visibility</p:attrName>
                                        </p:attrNameLst>
                                      </p:cBhvr>
                                      <p:to>
                                        <p:strVal val="visible"/>
                                      </p:to>
                                    </p:set>
                                    <p:animEffect filter="dissolve" transition="in">
                                      <p:cBhvr>
                                        <p:cTn id="11" dur="1000"/>
                                        <p:tgtEl>
                                          <p:spTgt spid="388"/>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390"/>
                                        </p:tgtEl>
                                        <p:attrNameLst>
                                          <p:attrName>style.visibility</p:attrName>
                                        </p:attrNameLst>
                                      </p:cBhvr>
                                      <p:to>
                                        <p:strVal val="visible"/>
                                      </p:to>
                                    </p:set>
                                    <p:animEffect filter="dissolve" transition="in">
                                      <p:cBhvr>
                                        <p:cTn id="15" dur="1000"/>
                                        <p:tgtEl>
                                          <p:spTgt spid="390"/>
                                        </p:tgtEl>
                                      </p:cBhvr>
                                    </p:animEffect>
                                  </p:childTnLst>
                                </p:cTn>
                              </p:par>
                            </p:childTnLst>
                          </p:cTn>
                        </p:par>
                        <p:par>
                          <p:cTn id="16" fill="hold">
                            <p:stCondLst>
                              <p:cond delay="3000"/>
                            </p:stCondLst>
                            <p:childTnLst>
                              <p:par>
                                <p:cTn id="17" presetClass="entr" nodeType="afterEffect" presetID="9" grpId="4" fill="hold">
                                  <p:stCondLst>
                                    <p:cond delay="0"/>
                                  </p:stCondLst>
                                  <p:iterate type="el" backwards="0">
                                    <p:tmAbs val="0"/>
                                  </p:iterate>
                                  <p:childTnLst>
                                    <p:set>
                                      <p:cBhvr>
                                        <p:cTn id="18" fill="hold"/>
                                        <p:tgtEl>
                                          <p:spTgt spid="393"/>
                                        </p:tgtEl>
                                        <p:attrNameLst>
                                          <p:attrName>style.visibility</p:attrName>
                                        </p:attrNameLst>
                                      </p:cBhvr>
                                      <p:to>
                                        <p:strVal val="visible"/>
                                      </p:to>
                                    </p:set>
                                    <p:animEffect filter="dissolve" transition="in">
                                      <p:cBhvr>
                                        <p:cTn id="19" dur="1000"/>
                                        <p:tgtEl>
                                          <p:spTgt spid="393"/>
                                        </p:tgtEl>
                                      </p:cBhvr>
                                    </p:animEffect>
                                  </p:childTnLst>
                                </p:cTn>
                              </p:par>
                            </p:childTnLst>
                          </p:cTn>
                        </p:par>
                        <p:par>
                          <p:cTn id="20" fill="hold">
                            <p:stCondLst>
                              <p:cond delay="4000"/>
                            </p:stCondLst>
                            <p:childTnLst>
                              <p:par>
                                <p:cTn id="21" presetClass="entr" nodeType="afterEffect" presetID="9" grpId="5" fill="hold">
                                  <p:stCondLst>
                                    <p:cond delay="0"/>
                                  </p:stCondLst>
                                  <p:iterate type="el" backwards="0">
                                    <p:tmAbs val="0"/>
                                  </p:iterate>
                                  <p:childTnLst>
                                    <p:set>
                                      <p:cBhvr>
                                        <p:cTn id="22" fill="hold"/>
                                        <p:tgtEl>
                                          <p:spTgt spid="380"/>
                                        </p:tgtEl>
                                        <p:attrNameLst>
                                          <p:attrName>style.visibility</p:attrName>
                                        </p:attrNameLst>
                                      </p:cBhvr>
                                      <p:to>
                                        <p:strVal val="visible"/>
                                      </p:to>
                                    </p:set>
                                    <p:animEffect filter="dissolve" transition="in">
                                      <p:cBhvr>
                                        <p:cTn id="23" dur="1000"/>
                                        <p:tgtEl>
                                          <p:spTgt spid="380"/>
                                        </p:tgtEl>
                                      </p:cBhvr>
                                    </p:animEffect>
                                  </p:childTnLst>
                                </p:cTn>
                              </p:par>
                            </p:childTnLst>
                          </p:cTn>
                        </p:par>
                        <p:par>
                          <p:cTn id="24" fill="hold">
                            <p:stCondLst>
                              <p:cond delay="5000"/>
                            </p:stCondLst>
                            <p:childTnLst>
                              <p:par>
                                <p:cTn id="25" presetClass="entr" nodeType="afterEffect" presetID="9" grpId="6" fill="hold">
                                  <p:stCondLst>
                                    <p:cond delay="0"/>
                                  </p:stCondLst>
                                  <p:iterate type="el" backwards="0">
                                    <p:tmAbs val="0"/>
                                  </p:iterate>
                                  <p:childTnLst>
                                    <p:set>
                                      <p:cBhvr>
                                        <p:cTn id="26" fill="hold"/>
                                        <p:tgtEl>
                                          <p:spTgt spid="392"/>
                                        </p:tgtEl>
                                        <p:attrNameLst>
                                          <p:attrName>style.visibility</p:attrName>
                                        </p:attrNameLst>
                                      </p:cBhvr>
                                      <p:to>
                                        <p:strVal val="visible"/>
                                      </p:to>
                                    </p:set>
                                    <p:animEffect filter="dissolve" transition="in">
                                      <p:cBhvr>
                                        <p:cTn id="27" dur="1000"/>
                                        <p:tgtEl>
                                          <p:spTgt spid="392"/>
                                        </p:tgtEl>
                                      </p:cBhvr>
                                    </p:animEffect>
                                  </p:childTnLst>
                                </p:cTn>
                              </p:par>
                            </p:childTnLst>
                          </p:cTn>
                        </p:par>
                        <p:par>
                          <p:cTn id="28" fill="hold">
                            <p:stCondLst>
                              <p:cond delay="6000"/>
                            </p:stCondLst>
                            <p:childTnLst>
                              <p:par>
                                <p:cTn id="29" presetClass="entr" nodeType="afterEffect" presetID="9" grpId="7" fill="hold">
                                  <p:stCondLst>
                                    <p:cond delay="0"/>
                                  </p:stCondLst>
                                  <p:iterate type="el" backwards="0">
                                    <p:tmAbs val="0"/>
                                  </p:iterate>
                                  <p:childTnLst>
                                    <p:set>
                                      <p:cBhvr>
                                        <p:cTn id="30" fill="hold"/>
                                        <p:tgtEl>
                                          <p:spTgt spid="395"/>
                                        </p:tgtEl>
                                        <p:attrNameLst>
                                          <p:attrName>style.visibility</p:attrName>
                                        </p:attrNameLst>
                                      </p:cBhvr>
                                      <p:to>
                                        <p:strVal val="visible"/>
                                      </p:to>
                                    </p:set>
                                    <p:animEffect filter="dissolve" transition="in">
                                      <p:cBhvr>
                                        <p:cTn id="31" dur="1000"/>
                                        <p:tgtEl>
                                          <p:spTgt spid="395"/>
                                        </p:tgtEl>
                                      </p:cBhvr>
                                    </p:animEffect>
                                  </p:childTnLst>
                                </p:cTn>
                              </p:par>
                            </p:childTnLst>
                          </p:cTn>
                        </p:par>
                        <p:par>
                          <p:cTn id="32" fill="hold">
                            <p:stCondLst>
                              <p:cond delay="7000"/>
                            </p:stCondLst>
                            <p:childTnLst>
                              <p:par>
                                <p:cTn id="33" presetClass="entr" nodeType="afterEffect" presetID="9" grpId="8" fill="hold">
                                  <p:stCondLst>
                                    <p:cond delay="0"/>
                                  </p:stCondLst>
                                  <p:iterate type="el" backwards="0">
                                    <p:tmAbs val="0"/>
                                  </p:iterate>
                                  <p:childTnLst>
                                    <p:set>
                                      <p:cBhvr>
                                        <p:cTn id="34" fill="hold"/>
                                        <p:tgtEl>
                                          <p:spTgt spid="396"/>
                                        </p:tgtEl>
                                        <p:attrNameLst>
                                          <p:attrName>style.visibility</p:attrName>
                                        </p:attrNameLst>
                                      </p:cBhvr>
                                      <p:to>
                                        <p:strVal val="visible"/>
                                      </p:to>
                                    </p:set>
                                    <p:animEffect filter="dissolve" transition="in">
                                      <p:cBhvr>
                                        <p:cTn id="35" dur="1000"/>
                                        <p:tgtEl>
                                          <p:spTgt spid="396"/>
                                        </p:tgtEl>
                                      </p:cBhvr>
                                    </p:animEffect>
                                  </p:childTnLst>
                                </p:cTn>
                              </p:par>
                            </p:childTnLst>
                          </p:cTn>
                        </p:par>
                        <p:par>
                          <p:cTn id="36" fill="hold">
                            <p:stCondLst>
                              <p:cond delay="8000"/>
                            </p:stCondLst>
                            <p:childTnLst>
                              <p:par>
                                <p:cTn id="37" presetClass="entr" nodeType="afterEffect" presetID="9" grpId="9" fill="hold">
                                  <p:stCondLst>
                                    <p:cond delay="0"/>
                                  </p:stCondLst>
                                  <p:iterate type="el" backwards="0">
                                    <p:tmAbs val="0"/>
                                  </p:iterate>
                                  <p:childTnLst>
                                    <p:set>
                                      <p:cBhvr>
                                        <p:cTn id="38" fill="hold"/>
                                        <p:tgtEl>
                                          <p:spTgt spid="397"/>
                                        </p:tgtEl>
                                        <p:attrNameLst>
                                          <p:attrName>style.visibility</p:attrName>
                                        </p:attrNameLst>
                                      </p:cBhvr>
                                      <p:to>
                                        <p:strVal val="visible"/>
                                      </p:to>
                                    </p:set>
                                    <p:animEffect filter="dissolve" transition="in">
                                      <p:cBhvr>
                                        <p:cTn id="39" dur="1000"/>
                                        <p:tgtEl>
                                          <p:spTgt spid="397"/>
                                        </p:tgtEl>
                                      </p:cBhvr>
                                    </p:animEffect>
                                  </p:childTnLst>
                                </p:cTn>
                              </p:par>
                            </p:childTnLst>
                          </p:cTn>
                        </p:par>
                        <p:par>
                          <p:cTn id="40" fill="hold">
                            <p:stCondLst>
                              <p:cond delay="9000"/>
                            </p:stCondLst>
                            <p:childTnLst>
                              <p:par>
                                <p:cTn id="41" presetClass="entr" nodeType="afterEffect" presetID="9" grpId="10" fill="hold">
                                  <p:stCondLst>
                                    <p:cond delay="1000"/>
                                  </p:stCondLst>
                                  <p:iterate type="el" backwards="0">
                                    <p:tmAbs val="0"/>
                                  </p:iterate>
                                  <p:childTnLst>
                                    <p:set>
                                      <p:cBhvr>
                                        <p:cTn id="42" fill="hold"/>
                                        <p:tgtEl>
                                          <p:spTgt spid="401"/>
                                        </p:tgtEl>
                                        <p:attrNameLst>
                                          <p:attrName>style.visibility</p:attrName>
                                        </p:attrNameLst>
                                      </p:cBhvr>
                                      <p:to>
                                        <p:strVal val="visible"/>
                                      </p:to>
                                    </p:set>
                                    <p:animEffect filter="dissolve" transition="in">
                                      <p:cBhvr>
                                        <p:cTn id="43" dur="1000"/>
                                        <p:tgtEl>
                                          <p:spTgt spid="401"/>
                                        </p:tgtEl>
                                      </p:cBhvr>
                                    </p:animEffect>
                                  </p:childTnLst>
                                </p:cTn>
                              </p:par>
                            </p:childTnLst>
                          </p:cTn>
                        </p:par>
                      </p:childTnLst>
                    </p:cTn>
                  </p:par>
                  <p:par>
                    <p:cTn id="44" fill="hold">
                      <p:stCondLst>
                        <p:cond delay="indefinite"/>
                      </p:stCondLst>
                      <p:childTnLst>
                        <p:par>
                          <p:cTn id="45" fill="hold">
                            <p:stCondLst>
                              <p:cond delay="0"/>
                            </p:stCondLst>
                            <p:childTnLst>
                              <p:par>
                                <p:cTn id="46" presetClass="entr" nodeType="clickEffect" presetID="9" grpId="11" fill="hold">
                                  <p:stCondLst>
                                    <p:cond delay="0"/>
                                  </p:stCondLst>
                                  <p:iterate type="el" backwards="0">
                                    <p:tmAbs val="0"/>
                                  </p:iterate>
                                  <p:childTnLst>
                                    <p:set>
                                      <p:cBhvr>
                                        <p:cTn id="47" fill="hold"/>
                                        <p:tgtEl>
                                          <p:spTgt spid="404"/>
                                        </p:tgtEl>
                                        <p:attrNameLst>
                                          <p:attrName>style.visibility</p:attrName>
                                        </p:attrNameLst>
                                      </p:cBhvr>
                                      <p:to>
                                        <p:strVal val="visible"/>
                                      </p:to>
                                    </p:set>
                                    <p:animEffect filter="dissolve" transition="in">
                                      <p:cBhvr>
                                        <p:cTn id="48" dur="1000"/>
                                        <p:tgtEl>
                                          <p:spTgt spid="404"/>
                                        </p:tgtEl>
                                      </p:cBhvr>
                                    </p:animEffect>
                                  </p:childTnLst>
                                </p:cTn>
                              </p:par>
                            </p:childTnLst>
                          </p:cTn>
                        </p:par>
                      </p:childTnLst>
                    </p:cTn>
                  </p:par>
                  <p:par>
                    <p:cTn id="49" fill="hold">
                      <p:stCondLst>
                        <p:cond delay="indefinite"/>
                      </p:stCondLst>
                      <p:childTnLst>
                        <p:par>
                          <p:cTn id="50" fill="hold">
                            <p:stCondLst>
                              <p:cond delay="0"/>
                            </p:stCondLst>
                            <p:childTnLst>
                              <p:par>
                                <p:cTn id="51" presetClass="entr" nodeType="clickEffect" presetID="9" grpId="12" fill="hold">
                                  <p:stCondLst>
                                    <p:cond delay="0"/>
                                  </p:stCondLst>
                                  <p:iterate type="el" backwards="0">
                                    <p:tmAbs val="0"/>
                                  </p:iterate>
                                  <p:childTnLst>
                                    <p:set>
                                      <p:cBhvr>
                                        <p:cTn id="52" fill="hold"/>
                                        <p:tgtEl>
                                          <p:spTgt spid="405"/>
                                        </p:tgtEl>
                                        <p:attrNameLst>
                                          <p:attrName>style.visibility</p:attrName>
                                        </p:attrNameLst>
                                      </p:cBhvr>
                                      <p:to>
                                        <p:strVal val="visible"/>
                                      </p:to>
                                    </p:set>
                                    <p:animEffect filter="dissolve" transition="in">
                                      <p:cBhvr>
                                        <p:cTn id="53" dur="1000"/>
                                        <p:tgtEl>
                                          <p:spTgt spid="405"/>
                                        </p:tgtEl>
                                      </p:cBhvr>
                                    </p:animEffect>
                                  </p:childTnLst>
                                </p:cTn>
                              </p:par>
                            </p:childTnLst>
                          </p:cTn>
                        </p:par>
                        <p:par>
                          <p:cTn id="54" fill="hold">
                            <p:stCondLst>
                              <p:cond delay="1000"/>
                            </p:stCondLst>
                            <p:childTnLst>
                              <p:par>
                                <p:cTn id="55" presetClass="entr" nodeType="afterEffect" presetID="9" grpId="13" fill="hold">
                                  <p:stCondLst>
                                    <p:cond delay="0"/>
                                  </p:stCondLst>
                                  <p:iterate type="el" backwards="0">
                                    <p:tmAbs val="0"/>
                                  </p:iterate>
                                  <p:childTnLst>
                                    <p:set>
                                      <p:cBhvr>
                                        <p:cTn id="56" fill="hold"/>
                                        <p:tgtEl>
                                          <p:spTgt spid="391"/>
                                        </p:tgtEl>
                                        <p:attrNameLst>
                                          <p:attrName>style.visibility</p:attrName>
                                        </p:attrNameLst>
                                      </p:cBhvr>
                                      <p:to>
                                        <p:strVal val="visible"/>
                                      </p:to>
                                    </p:set>
                                    <p:animEffect filter="dissolve" transition="in">
                                      <p:cBhvr>
                                        <p:cTn id="57" dur="1000"/>
                                        <p:tgtEl>
                                          <p:spTgt spid="3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1" grpId="13"/>
      <p:bldP build="whole" bldLvl="1" animBg="1" rev="0" advAuto="0" spid="405" grpId="12"/>
      <p:bldP build="whole" bldLvl="1" animBg="1" rev="0" advAuto="0" spid="397" grpId="9"/>
      <p:bldP build="whole" bldLvl="1" animBg="1" rev="0" advAuto="0" spid="401" grpId="10"/>
      <p:bldP build="whole" bldLvl="1" animBg="1" rev="0" advAuto="0" spid="395" grpId="7"/>
      <p:bldP build="whole" bldLvl="1" animBg="1" rev="0" advAuto="0" spid="380" grpId="5"/>
      <p:bldP build="whole" bldLvl="1" animBg="1" rev="0" advAuto="0" spid="393" grpId="4"/>
      <p:bldP build="whole" bldLvl="1" animBg="1" rev="0" advAuto="0" spid="394" grpId="1"/>
      <p:bldP build="whole" bldLvl="1" animBg="1" rev="0" advAuto="0" spid="388" grpId="2"/>
      <p:bldP build="whole" bldLvl="1" animBg="1" rev="0" advAuto="0" spid="390" grpId="3"/>
      <p:bldP build="whole" bldLvl="1" animBg="1" rev="0" advAuto="0" spid="392" grpId="6"/>
      <p:bldP build="whole" bldLvl="1" animBg="1" rev="0" advAuto="0" spid="396" grpId="8"/>
      <p:bldP build="whole" bldLvl="1" animBg="1" rev="0" advAuto="0" spid="404" grpId="1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408" name="Shape 408"/>
          <p:cNvSpPr/>
          <p:nvPr/>
        </p:nvSpPr>
        <p:spPr>
          <a:xfrm>
            <a:off x="127000" y="1545429"/>
            <a:ext cx="24130001" cy="706219"/>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4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During the Holocene, climate and sea level were exceptionally stable</a:t>
            </a:r>
          </a:p>
        </p:txBody>
      </p:sp>
      <p:sp>
        <p:nvSpPr>
          <p:cNvPr id="409" name="Shape 409"/>
          <p:cNvSpPr/>
          <p:nvPr/>
        </p:nvSpPr>
        <p:spPr>
          <a:xfrm>
            <a:off x="127000" y="2344439"/>
            <a:ext cx="24129999" cy="706219"/>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4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The Holocene was a “safe operating space for humanity”</a:t>
            </a:r>
          </a:p>
        </p:txBody>
      </p:sp>
      <p:sp>
        <p:nvSpPr>
          <p:cNvPr id="410" name="Shape 410"/>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411"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412" name="Shape 412"/>
          <p:cNvSpPr/>
          <p:nvPr/>
        </p:nvSpPr>
        <p:spPr>
          <a:xfrm>
            <a:off x="158700" y="68312"/>
            <a:ext cx="293405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Key Points</a:t>
            </a:r>
          </a:p>
        </p:txBody>
      </p:sp>
      <p:sp>
        <p:nvSpPr>
          <p:cNvPr id="413" name="Shape 413"/>
          <p:cNvSpPr/>
          <p:nvPr/>
        </p:nvSpPr>
        <p:spPr>
          <a:xfrm>
            <a:off x="158700" y="830312"/>
            <a:ext cx="240341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u="sng">
                <a:latin typeface="Helvetica Light"/>
                <a:ea typeface="Helvetica Light"/>
                <a:cs typeface="Helvetica Light"/>
                <a:sym typeface="Helvetica Light"/>
              </a:defRPr>
            </a:lvl1pPr>
          </a:lstStyle>
          <a:p>
            <a:pPr/>
            <a:r>
              <a:t>Baseline</a:t>
            </a:r>
          </a:p>
        </p:txBody>
      </p:sp>
    </p:spTree>
  </p:cSld>
  <p:clrMapOvr>
    <a:masterClrMapping/>
  </p:clrMapOvr>
  <mc:AlternateContent xmlns:mc="http://schemas.openxmlformats.org/markup-compatibility/2006">
    <mc:Choice xmlns:p14="http://schemas.microsoft.com/office/powerpoint/2010/main" Requires="p14">
      <p:transition spd="slow" advClick="1" p14:dur="2000">
        <p:wipe dir="d"/>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415" name="20141227_17061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16" name="Shape 416"/>
          <p:cNvSpPr/>
          <p:nvPr/>
        </p:nvSpPr>
        <p:spPr>
          <a:xfrm>
            <a:off x="53150" y="11899900"/>
            <a:ext cx="6400503" cy="167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5400">
                <a:solidFill>
                  <a:srgbClr val="1B527B"/>
                </a:solidFill>
                <a:latin typeface="+mj-lt"/>
                <a:ea typeface="+mj-ea"/>
                <a:cs typeface="+mj-cs"/>
                <a:sym typeface="Gill Sans"/>
              </a:defRPr>
            </a:pPr>
            <a:r>
              <a:t>Hans-Peter Plag</a:t>
            </a:r>
          </a:p>
          <a:p>
            <a:pPr defTabSz="825500">
              <a:defRPr sz="5400">
                <a:solidFill>
                  <a:srgbClr val="1B527B"/>
                </a:solidFill>
                <a:latin typeface="+mj-lt"/>
                <a:ea typeface="+mj-ea"/>
                <a:cs typeface="+mj-cs"/>
                <a:sym typeface="Gill Sans"/>
              </a:defRPr>
            </a:pPr>
            <a:r>
              <a:t>February 9, 2016</a:t>
            </a:r>
          </a:p>
        </p:txBody>
      </p:sp>
      <p:pic>
        <p:nvPicPr>
          <p:cNvPr id="417" name="20141230_092638_00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418" name="Shape 418"/>
          <p:cNvSpPr/>
          <p:nvPr/>
        </p:nvSpPr>
        <p:spPr>
          <a:xfrm>
            <a:off x="1583112" y="3487737"/>
            <a:ext cx="21217776" cy="3952876"/>
          </a:xfrm>
          <a:prstGeom prst="rect">
            <a:avLst/>
          </a:prstGeom>
          <a:solidFill>
            <a:srgbClr val="FFFFFF">
              <a:alpha val="52794"/>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584200">
              <a:defRPr sz="4200">
                <a:latin typeface="Helvetica Light"/>
                <a:ea typeface="Helvetica Light"/>
                <a:cs typeface="Helvetica Light"/>
                <a:sym typeface="Helvetica Light"/>
              </a:defRPr>
            </a:pPr>
            <a:r>
              <a:t>Contents</a:t>
            </a:r>
          </a:p>
          <a:p>
            <a:pPr marL="518583" indent="-518583" defTabSz="584200">
              <a:buSzPct val="75000"/>
              <a:buChar char="-"/>
              <a:defRPr sz="4200">
                <a:latin typeface="Helvetica Light"/>
                <a:ea typeface="Helvetica Light"/>
                <a:cs typeface="Helvetica Light"/>
                <a:sym typeface="Helvetica Light"/>
              </a:defRPr>
            </a:pPr>
            <a:r>
              <a:t>The Baseline: Past Climate Changes</a:t>
            </a:r>
          </a:p>
          <a:p>
            <a:pPr marL="518583" indent="-518583" defTabSz="584200">
              <a:buSzPct val="75000"/>
              <a:buChar char="-"/>
              <a:defRPr sz="4200">
                <a:latin typeface="Helvetica Light"/>
                <a:ea typeface="Helvetica Light"/>
                <a:cs typeface="Helvetica Light"/>
                <a:sym typeface="Helvetica Light"/>
              </a:defRPr>
            </a:pPr>
            <a:r>
              <a:t>The Syndrome: Recent Climate and Global Change</a:t>
            </a:r>
          </a:p>
          <a:p>
            <a:pPr marL="518583" indent="-518583" defTabSz="584200">
              <a:buSzPct val="75000"/>
              <a:buChar char="-"/>
              <a:defRPr sz="4200">
                <a:latin typeface="Helvetica Light"/>
                <a:ea typeface="Helvetica Light"/>
                <a:cs typeface="Helvetica Light"/>
                <a:sym typeface="Helvetica Light"/>
              </a:defRPr>
            </a:pPr>
            <a:r>
              <a:t>The Diagnosis: Leaving the “Safe Operating Space”</a:t>
            </a:r>
          </a:p>
          <a:p>
            <a:pPr marL="518583" indent="-518583" defTabSz="584200">
              <a:buSzPct val="75000"/>
              <a:buChar char="-"/>
              <a:defRPr sz="4200">
                <a:latin typeface="Helvetica Light"/>
                <a:ea typeface="Helvetica Light"/>
                <a:cs typeface="Helvetica Light"/>
                <a:sym typeface="Helvetica Light"/>
              </a:defRPr>
            </a:pPr>
            <a:r>
              <a:t>The Prognosis: Journey Into the Unknown</a:t>
            </a:r>
          </a:p>
          <a:p>
            <a:pPr marL="518583" indent="-518583" defTabSz="584200">
              <a:buSzPct val="75000"/>
              <a:buChar char="-"/>
              <a:defRPr sz="4200">
                <a:latin typeface="Helvetica Light"/>
                <a:ea typeface="Helvetica Light"/>
                <a:cs typeface="Helvetica Light"/>
                <a:sym typeface="Helvetica Light"/>
              </a:defRPr>
            </a:pPr>
            <a:r>
              <a:t>The Therapy: “Lifestyle” changes</a:t>
            </a:r>
          </a:p>
        </p:txBody>
      </p:sp>
      <p:sp>
        <p:nvSpPr>
          <p:cNvPr id="419" name="Shape 419"/>
          <p:cNvSpPr/>
          <p:nvPr/>
        </p:nvSpPr>
        <p:spPr>
          <a:xfrm>
            <a:off x="381347" y="469899"/>
            <a:ext cx="23621306" cy="2235201"/>
          </a:xfrm>
          <a:prstGeom prst="rect">
            <a:avLst/>
          </a:prstGeom>
          <a:solidFill>
            <a:srgbClr val="DCDEE0">
              <a:alpha val="45447"/>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000"/>
            </a:lvl1pPr>
          </a:lstStyle>
          <a:p>
            <a:pPr/>
            <a:r>
              <a:t>Modern Climate Change: A Symptom of Humanity’s Evolution into a Growth-Addicted Industrialized Civilization</a:t>
            </a:r>
          </a:p>
        </p:txBody>
      </p:sp>
      <p:sp>
        <p:nvSpPr>
          <p:cNvPr id="420" name="Shape 420"/>
          <p:cNvSpPr/>
          <p:nvPr/>
        </p:nvSpPr>
        <p:spPr>
          <a:xfrm>
            <a:off x="2133599" y="5464175"/>
            <a:ext cx="12288933" cy="0"/>
          </a:xfrm>
          <a:prstGeom prst="line">
            <a:avLst/>
          </a:prstGeom>
          <a:ln w="50800">
            <a:solidFill>
              <a:schemeClr val="accent6">
                <a:hueOff val="10811956"/>
                <a:satOff val="-58544"/>
                <a:lumOff val="-9736"/>
              </a:schemeClr>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422" name="droppedImage.pdf"/>
          <p:cNvPicPr>
            <a:picLocks noChangeAspect="1"/>
          </p:cNvPicPr>
          <p:nvPr/>
        </p:nvPicPr>
        <p:blipFill>
          <a:blip r:embed="rId2">
            <a:extLst/>
          </a:blip>
          <a:stretch>
            <a:fillRect/>
          </a:stretch>
        </p:blipFill>
        <p:spPr>
          <a:xfrm>
            <a:off x="22517100" y="698500"/>
            <a:ext cx="1460500" cy="1194955"/>
          </a:xfrm>
          <a:prstGeom prst="rect">
            <a:avLst/>
          </a:prstGeom>
          <a:ln w="12700">
            <a:miter lim="400000"/>
          </a:ln>
        </p:spPr>
      </p:pic>
      <p:grpSp>
        <p:nvGrpSpPr>
          <p:cNvPr id="426" name="Group 426"/>
          <p:cNvGrpSpPr/>
          <p:nvPr/>
        </p:nvGrpSpPr>
        <p:grpSpPr>
          <a:xfrm>
            <a:off x="1834445" y="1921888"/>
            <a:ext cx="20715110" cy="11624824"/>
            <a:chOff x="0" y="0"/>
            <a:chExt cx="20715109" cy="11624823"/>
          </a:xfrm>
        </p:grpSpPr>
        <p:pic>
          <p:nvPicPr>
            <p:cNvPr id="423" name="temp_anomaly.jpg"/>
            <p:cNvPicPr>
              <a:picLocks noChangeAspect="1"/>
            </p:cNvPicPr>
            <p:nvPr/>
          </p:nvPicPr>
          <p:blipFill>
            <a:blip r:embed="rId3">
              <a:extLst/>
            </a:blip>
            <a:stretch>
              <a:fillRect/>
            </a:stretch>
          </p:blipFill>
          <p:spPr>
            <a:xfrm>
              <a:off x="0" y="0"/>
              <a:ext cx="20666355" cy="11624824"/>
            </a:xfrm>
            <a:prstGeom prst="rect">
              <a:avLst/>
            </a:prstGeom>
            <a:ln w="12700" cap="flat">
              <a:noFill/>
              <a:miter lim="400000"/>
            </a:ln>
            <a:effectLst/>
          </p:spPr>
        </p:pic>
        <p:pic>
          <p:nvPicPr>
            <p:cNvPr id="424" name="temp_scale.png"/>
            <p:cNvPicPr>
              <a:picLocks noChangeAspect="1"/>
            </p:cNvPicPr>
            <p:nvPr/>
          </p:nvPicPr>
          <p:blipFill>
            <a:blip r:embed="rId4">
              <a:extLst/>
            </a:blip>
            <a:stretch>
              <a:fillRect/>
            </a:stretch>
          </p:blipFill>
          <p:spPr>
            <a:xfrm>
              <a:off x="14447395" y="8165537"/>
              <a:ext cx="6267715" cy="1762795"/>
            </a:xfrm>
            <a:prstGeom prst="rect">
              <a:avLst/>
            </a:prstGeom>
            <a:ln w="12700" cap="flat">
              <a:noFill/>
              <a:miter lim="400000"/>
            </a:ln>
            <a:effectLst/>
          </p:spPr>
        </p:pic>
        <p:sp>
          <p:nvSpPr>
            <p:cNvPr id="425" name="Shape 425"/>
            <p:cNvSpPr/>
            <p:nvPr/>
          </p:nvSpPr>
          <p:spPr>
            <a:xfrm>
              <a:off x="12942481" y="10775949"/>
              <a:ext cx="7502823"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900"/>
              </a:lvl1pPr>
            </a:lstStyle>
            <a:p>
              <a:pPr/>
              <a:r>
                <a:t>Temperature 2008-2012 compared to 1900</a:t>
              </a:r>
            </a:p>
          </p:txBody>
        </p:sp>
      </p:grpSp>
      <p:sp>
        <p:nvSpPr>
          <p:cNvPr id="427" name="Shape 427"/>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428" name="Mari_Logo1.jpg"/>
          <p:cNvPicPr>
            <a:picLocks noChangeAspect="1"/>
          </p:cNvPicPr>
          <p:nvPr/>
        </p:nvPicPr>
        <p:blipFill>
          <a:blip r:embed="rId5">
            <a:extLst/>
          </a:blip>
          <a:stretch>
            <a:fillRect/>
          </a:stretch>
        </p:blipFill>
        <p:spPr>
          <a:xfrm>
            <a:off x="23455572" y="91975"/>
            <a:ext cx="933017" cy="765474"/>
          </a:xfrm>
          <a:prstGeom prst="rect">
            <a:avLst/>
          </a:prstGeom>
          <a:ln w="12700">
            <a:miter lim="400000"/>
          </a:ln>
        </p:spPr>
      </p:pic>
      <p:sp>
        <p:nvSpPr>
          <p:cNvPr id="429" name="Shape 429"/>
          <p:cNvSpPr/>
          <p:nvPr/>
        </p:nvSpPr>
        <p:spPr>
          <a:xfrm>
            <a:off x="158700" y="68312"/>
            <a:ext cx="1380420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Syndrome: Recent Climate and Global Change</a:t>
            </a:r>
          </a:p>
        </p:txBody>
      </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426"/>
                                        </p:tgtEl>
                                        <p:attrNameLst>
                                          <p:attrName>style.visibility</p:attrName>
                                        </p:attrNameLst>
                                      </p:cBhvr>
                                      <p:to>
                                        <p:strVal val="visible"/>
                                      </p:to>
                                    </p:set>
                                    <p:animEffect filter="dissolve" transition="in">
                                      <p:cBhvr>
                                        <p:cTn id="7" dur="1000"/>
                                        <p:tgtEl>
                                          <p:spTgt spid="4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6"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229" name="20141227_17061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230" name="Mari_Logo1.jpg"/>
          <p:cNvPicPr>
            <a:picLocks noChangeAspect="1"/>
          </p:cNvPicPr>
          <p:nvPr/>
        </p:nvPicPr>
        <p:blipFill>
          <a:blip r:embed="rId3">
            <a:extLst/>
          </a:blip>
          <a:stretch>
            <a:fillRect/>
          </a:stretch>
        </p:blipFill>
        <p:spPr>
          <a:xfrm>
            <a:off x="23430172" y="12309375"/>
            <a:ext cx="933017" cy="765474"/>
          </a:xfrm>
          <a:prstGeom prst="rect">
            <a:avLst/>
          </a:prstGeom>
          <a:ln w="12700">
            <a:miter lim="400000"/>
          </a:ln>
        </p:spPr>
      </p:pic>
      <p:sp>
        <p:nvSpPr>
          <p:cNvPr id="231" name="Shape 231"/>
          <p:cNvSpPr/>
          <p:nvPr/>
        </p:nvSpPr>
        <p:spPr>
          <a:xfrm>
            <a:off x="381347" y="469899"/>
            <a:ext cx="23621306" cy="2235201"/>
          </a:xfrm>
          <a:prstGeom prst="rect">
            <a:avLst/>
          </a:prstGeom>
          <a:solidFill>
            <a:srgbClr val="DCDEE0">
              <a:alpha val="45447"/>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000"/>
            </a:lvl1pPr>
          </a:lstStyle>
          <a:p>
            <a:pPr/>
            <a:r>
              <a:t>Modern Climate Change: A Symptom of Humanity’s Evolution into a Growth-Addicted Industrialized Civilization</a:t>
            </a:r>
          </a:p>
        </p:txBody>
      </p:sp>
      <p:sp>
        <p:nvSpPr>
          <p:cNvPr id="232" name="Shape 232"/>
          <p:cNvSpPr/>
          <p:nvPr/>
        </p:nvSpPr>
        <p:spPr>
          <a:xfrm>
            <a:off x="367375" y="3258134"/>
            <a:ext cx="23649249" cy="2709876"/>
          </a:xfrm>
          <a:prstGeom prst="rect">
            <a:avLst/>
          </a:prstGeom>
          <a:solidFill>
            <a:srgbClr val="DCDEE0">
              <a:alpha val="45121"/>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5800">
                <a:latin typeface="Helvetica Neue"/>
                <a:ea typeface="Helvetica Neue"/>
                <a:cs typeface="Helvetica Neue"/>
                <a:sym typeface="Helvetica Neue"/>
              </a:defRPr>
            </a:pPr>
            <a:r>
              <a:t>Ubuntu: </a:t>
            </a:r>
          </a:p>
          <a:p>
            <a:pPr defTabSz="825500">
              <a:defRPr sz="5800">
                <a:latin typeface="Helvetica Neue"/>
                <a:ea typeface="Helvetica Neue"/>
                <a:cs typeface="Helvetica Neue"/>
                <a:sym typeface="Helvetica Neue"/>
              </a:defRPr>
            </a:pPr>
            <a:r>
              <a:t>“I am, because of you” </a:t>
            </a:r>
          </a:p>
          <a:p>
            <a:pPr defTabSz="825500">
              <a:defRPr sz="5800">
                <a:latin typeface="Helvetica Neue"/>
                <a:ea typeface="Helvetica Neue"/>
                <a:cs typeface="Helvetica Neue"/>
                <a:sym typeface="Helvetica Neue"/>
              </a:defRPr>
            </a:pPr>
            <a:r>
              <a:t>“a person is a person through other persons”</a:t>
            </a:r>
          </a:p>
        </p:txBody>
      </p:sp>
      <p:sp>
        <p:nvSpPr>
          <p:cNvPr id="233" name="Shape 233"/>
          <p:cNvSpPr/>
          <p:nvPr/>
        </p:nvSpPr>
        <p:spPr>
          <a:xfrm>
            <a:off x="367376" y="6190843"/>
            <a:ext cx="23649249" cy="1833576"/>
          </a:xfrm>
          <a:prstGeom prst="rect">
            <a:avLst/>
          </a:prstGeom>
          <a:solidFill>
            <a:srgbClr val="DCDEE0">
              <a:alpha val="44717"/>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5800">
                <a:latin typeface="Helvetica Neue"/>
                <a:ea typeface="Helvetica Neue"/>
                <a:cs typeface="Helvetica Neue"/>
                <a:sym typeface="Helvetica Neue"/>
              </a:defRPr>
            </a:pPr>
            <a:r>
              <a:t>Me: </a:t>
            </a:r>
          </a:p>
          <a:p>
            <a:pPr defTabSz="825500">
              <a:defRPr sz="5800">
                <a:latin typeface="Helvetica Neue"/>
                <a:ea typeface="Helvetica Neue"/>
                <a:cs typeface="Helvetica Neue"/>
                <a:sym typeface="Helvetica Neue"/>
              </a:defRPr>
            </a:pPr>
            <a:r>
              <a:t>“I know, because of you”</a:t>
            </a:r>
          </a:p>
        </p:txBody>
      </p:sp>
      <p:sp>
        <p:nvSpPr>
          <p:cNvPr id="234" name="Shape 234"/>
          <p:cNvSpPr/>
          <p:nvPr/>
        </p:nvSpPr>
        <p:spPr>
          <a:xfrm>
            <a:off x="11556860" y="10157983"/>
            <a:ext cx="12052778" cy="27472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5800">
                <a:latin typeface="Helvetica Neue Light"/>
                <a:ea typeface="Helvetica Neue Light"/>
                <a:cs typeface="Helvetica Neue Light"/>
                <a:sym typeface="Helvetica Neue Light"/>
              </a:defRPr>
            </a:pPr>
            <a:r>
              <a:t>Hans-Peter Plag</a:t>
            </a:r>
          </a:p>
          <a:p>
            <a:pPr defTabSz="825500">
              <a:defRPr sz="5800">
                <a:latin typeface="Helvetica Neue Light"/>
                <a:ea typeface="Helvetica Neue Light"/>
                <a:cs typeface="Helvetica Neue Light"/>
                <a:sym typeface="Helvetica Neue Light"/>
              </a:defRPr>
            </a:pPr>
            <a:r>
              <a:t>Old Dominion University</a:t>
            </a:r>
          </a:p>
          <a:p>
            <a:pPr defTabSz="825500">
              <a:defRPr sz="5800">
                <a:latin typeface="Helvetica Neue Light"/>
                <a:ea typeface="Helvetica Neue Light"/>
                <a:cs typeface="Helvetica Neue Light"/>
                <a:sym typeface="Helvetica Neue Light"/>
              </a:defRPr>
            </a:pPr>
            <a:r>
              <a:t>Norfolk, VA, USA</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231"/>
                                        </p:tgtEl>
                                        <p:attrNameLst>
                                          <p:attrName>style.visibility</p:attrName>
                                        </p:attrNameLst>
                                      </p:cBhvr>
                                      <p:to>
                                        <p:strVal val="visible"/>
                                      </p:to>
                                    </p:set>
                                    <p:animEffect filter="dissolve" transition="in">
                                      <p:cBhvr>
                                        <p:cTn id="7" dur="1000"/>
                                        <p:tgtEl>
                                          <p:spTgt spid="23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232"/>
                                        </p:tgtEl>
                                        <p:attrNameLst>
                                          <p:attrName>style.visibility</p:attrName>
                                        </p:attrNameLst>
                                      </p:cBhvr>
                                      <p:to>
                                        <p:strVal val="visible"/>
                                      </p:to>
                                    </p:set>
                                    <p:animEffect filter="dissolve" transition="in">
                                      <p:cBhvr>
                                        <p:cTn id="12" dur="1000"/>
                                        <p:tgtEl>
                                          <p:spTgt spid="232"/>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233"/>
                                        </p:tgtEl>
                                        <p:attrNameLst>
                                          <p:attrName>style.visibility</p:attrName>
                                        </p:attrNameLst>
                                      </p:cBhvr>
                                      <p:to>
                                        <p:strVal val="visible"/>
                                      </p:to>
                                    </p:set>
                                    <p:animEffect filter="dissolve" transition="in">
                                      <p:cBhvr>
                                        <p:cTn id="17" dur="1000"/>
                                        <p:tgtEl>
                                          <p:spTgt spid="2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2" grpId="2"/>
      <p:bldP build="whole" bldLvl="1" animBg="1" rev="0" advAuto="0" spid="231" grpId="1"/>
      <p:bldP build="whole" bldLvl="1" animBg="1" rev="0" advAuto="0" spid="233" grpId="3"/>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431" name="global_temp_1850_2012.png"/>
          <p:cNvPicPr>
            <a:picLocks noChangeAspect="1"/>
          </p:cNvPicPr>
          <p:nvPr/>
        </p:nvPicPr>
        <p:blipFill>
          <a:blip r:embed="rId2">
            <a:extLst/>
          </a:blip>
          <a:stretch>
            <a:fillRect/>
          </a:stretch>
        </p:blipFill>
        <p:spPr>
          <a:xfrm>
            <a:off x="114300" y="2236199"/>
            <a:ext cx="9172619" cy="9677401"/>
          </a:xfrm>
          <a:prstGeom prst="rect">
            <a:avLst/>
          </a:prstGeom>
        </p:spPr>
      </p:pic>
      <p:sp>
        <p:nvSpPr>
          <p:cNvPr id="432" name="Shape 432"/>
          <p:cNvSpPr/>
          <p:nvPr/>
        </p:nvSpPr>
        <p:spPr>
          <a:xfrm>
            <a:off x="21844009" y="13093700"/>
            <a:ext cx="2514601"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3600">
                <a:solidFill>
                  <a:srgbClr val="1E5E7B"/>
                </a:solidFill>
                <a:latin typeface="Trebuchet MS"/>
                <a:ea typeface="Trebuchet MS"/>
                <a:cs typeface="Trebuchet MS"/>
                <a:sym typeface="Trebuchet MS"/>
              </a:defRPr>
            </a:lvl1pPr>
          </a:lstStyle>
          <a:p>
            <a:pPr/>
            <a:r>
              <a:t>IPCC, 2013</a:t>
            </a:r>
          </a:p>
        </p:txBody>
      </p:sp>
      <p:pic>
        <p:nvPicPr>
          <p:cNvPr id="433" name="climate_params_p1.png"/>
          <p:cNvPicPr>
            <a:picLocks noChangeAspect="1"/>
          </p:cNvPicPr>
          <p:nvPr/>
        </p:nvPicPr>
        <p:blipFill>
          <a:blip r:embed="rId3">
            <a:extLst/>
          </a:blip>
          <a:stretch>
            <a:fillRect/>
          </a:stretch>
        </p:blipFill>
        <p:spPr>
          <a:xfrm>
            <a:off x="9732768" y="2228850"/>
            <a:ext cx="5562601" cy="5772150"/>
          </a:xfrm>
          <a:prstGeom prst="rect">
            <a:avLst/>
          </a:prstGeom>
        </p:spPr>
      </p:pic>
      <p:pic>
        <p:nvPicPr>
          <p:cNvPr id="434" name="climate_params_p2.png"/>
          <p:cNvPicPr>
            <a:picLocks noChangeAspect="1"/>
          </p:cNvPicPr>
          <p:nvPr/>
        </p:nvPicPr>
        <p:blipFill>
          <a:blip r:embed="rId4">
            <a:extLst/>
          </a:blip>
          <a:stretch>
            <a:fillRect/>
          </a:stretch>
        </p:blipFill>
        <p:spPr>
          <a:xfrm>
            <a:off x="9723214" y="7919603"/>
            <a:ext cx="5563860" cy="5715001"/>
          </a:xfrm>
          <a:prstGeom prst="rect">
            <a:avLst/>
          </a:prstGeom>
        </p:spPr>
      </p:pic>
      <p:pic>
        <p:nvPicPr>
          <p:cNvPr id="435" name="chemical_params.png"/>
          <p:cNvPicPr>
            <a:picLocks noChangeAspect="1"/>
          </p:cNvPicPr>
          <p:nvPr/>
        </p:nvPicPr>
        <p:blipFill>
          <a:blip r:embed="rId5">
            <a:extLst/>
          </a:blip>
          <a:stretch>
            <a:fillRect/>
          </a:stretch>
        </p:blipFill>
        <p:spPr>
          <a:xfrm>
            <a:off x="15724477" y="2281177"/>
            <a:ext cx="8534402" cy="9682223"/>
          </a:xfrm>
          <a:prstGeom prst="rect">
            <a:avLst/>
          </a:prstGeom>
        </p:spPr>
      </p:pic>
      <p:sp>
        <p:nvSpPr>
          <p:cNvPr id="436" name="Shape 436"/>
          <p:cNvSpPr/>
          <p:nvPr/>
        </p:nvSpPr>
        <p:spPr>
          <a:xfrm>
            <a:off x="809647" y="6892433"/>
            <a:ext cx="8931874" cy="4705066"/>
          </a:xfrm>
          <a:prstGeom prst="ellipse">
            <a:avLst/>
          </a:prstGeom>
          <a:ln w="114300">
            <a:solidFill>
              <a:srgbClr val="921400"/>
            </a:solidFill>
            <a:miter lim="400000"/>
          </a:ln>
        </p:spPr>
        <p:txBody>
          <a:bodyPr lIns="50800" tIns="50800" rIns="50800" bIns="50800" anchor="ctr"/>
          <a:lstStyle/>
          <a:p>
            <a:pPr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437" name="Shape 437"/>
          <p:cNvSpPr/>
          <p:nvPr/>
        </p:nvSpPr>
        <p:spPr>
          <a:xfrm>
            <a:off x="10260630" y="4829477"/>
            <a:ext cx="4732242" cy="3135822"/>
          </a:xfrm>
          <a:prstGeom prst="ellipse">
            <a:avLst/>
          </a:prstGeom>
          <a:ln w="114300">
            <a:solidFill>
              <a:srgbClr val="921400"/>
            </a:solidFill>
            <a:miter lim="400000"/>
          </a:ln>
        </p:spPr>
        <p:txBody>
          <a:bodyPr lIns="50800" tIns="50800" rIns="50800" bIns="50800" anchor="ctr"/>
          <a:lstStyle/>
          <a:p>
            <a:pPr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438" name="Shape 438"/>
          <p:cNvSpPr/>
          <p:nvPr/>
        </p:nvSpPr>
        <p:spPr>
          <a:xfrm>
            <a:off x="10890200" y="2705100"/>
            <a:ext cx="2323307"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800"/>
            </a:lvl1pPr>
          </a:lstStyle>
          <a:p>
            <a:pPr/>
            <a:r>
              <a:t>Snow Cover</a:t>
            </a:r>
          </a:p>
        </p:txBody>
      </p:sp>
      <p:sp>
        <p:nvSpPr>
          <p:cNvPr id="439" name="Shape 439"/>
          <p:cNvSpPr/>
          <p:nvPr/>
        </p:nvSpPr>
        <p:spPr>
          <a:xfrm>
            <a:off x="1771600" y="3677107"/>
            <a:ext cx="2323307"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800"/>
            </a:lvl1pPr>
          </a:lstStyle>
          <a:p>
            <a:pPr/>
            <a:r>
              <a:t>Temperature</a:t>
            </a:r>
          </a:p>
        </p:txBody>
      </p:sp>
      <p:sp>
        <p:nvSpPr>
          <p:cNvPr id="440" name="Shape 440"/>
          <p:cNvSpPr/>
          <p:nvPr/>
        </p:nvSpPr>
        <p:spPr>
          <a:xfrm>
            <a:off x="10890200" y="6808199"/>
            <a:ext cx="2323307"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800"/>
            </a:lvl1pPr>
          </a:lstStyle>
          <a:p>
            <a:pPr/>
            <a:r>
              <a:t>Sea Ice</a:t>
            </a:r>
          </a:p>
        </p:txBody>
      </p:sp>
      <p:sp>
        <p:nvSpPr>
          <p:cNvPr id="441" name="Shape 441"/>
          <p:cNvSpPr/>
          <p:nvPr/>
        </p:nvSpPr>
        <p:spPr>
          <a:xfrm>
            <a:off x="10890200" y="9779999"/>
            <a:ext cx="3623370"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800"/>
            </a:lvl1pPr>
          </a:lstStyle>
          <a:p>
            <a:pPr/>
            <a:r>
              <a:t>Upper Ocean Heat</a:t>
            </a:r>
          </a:p>
        </p:txBody>
      </p:sp>
      <p:sp>
        <p:nvSpPr>
          <p:cNvPr id="442" name="Shape 442"/>
          <p:cNvSpPr/>
          <p:nvPr/>
        </p:nvSpPr>
        <p:spPr>
          <a:xfrm>
            <a:off x="12592000" y="12573999"/>
            <a:ext cx="2062596"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800"/>
            </a:lvl1pPr>
          </a:lstStyle>
          <a:p>
            <a:pPr/>
            <a:r>
              <a:t>Sea Level</a:t>
            </a:r>
          </a:p>
        </p:txBody>
      </p:sp>
      <p:sp>
        <p:nvSpPr>
          <p:cNvPr id="443" name="Shape 443"/>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444" name="Mari_Logo1.jpg"/>
          <p:cNvPicPr>
            <a:picLocks noChangeAspect="1"/>
          </p:cNvPicPr>
          <p:nvPr/>
        </p:nvPicPr>
        <p:blipFill>
          <a:blip r:embed="rId6">
            <a:extLst/>
          </a:blip>
          <a:stretch>
            <a:fillRect/>
          </a:stretch>
        </p:blipFill>
        <p:spPr>
          <a:xfrm>
            <a:off x="23455572" y="91975"/>
            <a:ext cx="933017" cy="765474"/>
          </a:xfrm>
          <a:prstGeom prst="rect">
            <a:avLst/>
          </a:prstGeom>
          <a:ln w="12700">
            <a:miter lim="400000"/>
          </a:ln>
        </p:spPr>
      </p:pic>
      <p:sp>
        <p:nvSpPr>
          <p:cNvPr id="445" name="Shape 445"/>
          <p:cNvSpPr/>
          <p:nvPr/>
        </p:nvSpPr>
        <p:spPr>
          <a:xfrm>
            <a:off x="158700" y="68312"/>
            <a:ext cx="1380420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Syndrome: Recent Climate and Global Change</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432"/>
                                        </p:tgtEl>
                                        <p:attrNameLst>
                                          <p:attrName>style.visibility</p:attrName>
                                        </p:attrNameLst>
                                      </p:cBhvr>
                                      <p:to>
                                        <p:strVal val="visible"/>
                                      </p:to>
                                    </p:set>
                                    <p:animEffect filter="dissolve" transition="in">
                                      <p:cBhvr>
                                        <p:cTn id="7" dur="1000"/>
                                        <p:tgtEl>
                                          <p:spTgt spid="432"/>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431"/>
                                        </p:tgtEl>
                                        <p:attrNameLst>
                                          <p:attrName>style.visibility</p:attrName>
                                        </p:attrNameLst>
                                      </p:cBhvr>
                                      <p:to>
                                        <p:strVal val="visible"/>
                                      </p:to>
                                    </p:set>
                                    <p:animEffect filter="dissolve" transition="in">
                                      <p:cBhvr>
                                        <p:cTn id="11" dur="1000"/>
                                        <p:tgtEl>
                                          <p:spTgt spid="431"/>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439"/>
                                        </p:tgtEl>
                                        <p:attrNameLst>
                                          <p:attrName>style.visibility</p:attrName>
                                        </p:attrNameLst>
                                      </p:cBhvr>
                                      <p:to>
                                        <p:strVal val="visible"/>
                                      </p:to>
                                    </p:set>
                                    <p:animEffect filter="dissolve" transition="in">
                                      <p:cBhvr>
                                        <p:cTn id="15" dur="1000"/>
                                        <p:tgtEl>
                                          <p:spTgt spid="439"/>
                                        </p:tgtEl>
                                      </p:cBhvr>
                                    </p:animEffect>
                                  </p:childTnLst>
                                </p:cTn>
                              </p:par>
                            </p:childTnLst>
                          </p:cTn>
                        </p:par>
                        <p:par>
                          <p:cTn id="16" fill="hold">
                            <p:stCondLst>
                              <p:cond delay="3000"/>
                            </p:stCondLst>
                            <p:childTnLst>
                              <p:par>
                                <p:cTn id="17" presetClass="entr" nodeType="afterEffect" presetID="9" grpId="4" fill="hold">
                                  <p:stCondLst>
                                    <p:cond delay="0"/>
                                  </p:stCondLst>
                                  <p:iterate type="el" backwards="0">
                                    <p:tmAbs val="0"/>
                                  </p:iterate>
                                  <p:childTnLst>
                                    <p:set>
                                      <p:cBhvr>
                                        <p:cTn id="18" fill="hold"/>
                                        <p:tgtEl>
                                          <p:spTgt spid="433"/>
                                        </p:tgtEl>
                                        <p:attrNameLst>
                                          <p:attrName>style.visibility</p:attrName>
                                        </p:attrNameLst>
                                      </p:cBhvr>
                                      <p:to>
                                        <p:strVal val="visible"/>
                                      </p:to>
                                    </p:set>
                                    <p:animEffect filter="dissolve" transition="in">
                                      <p:cBhvr>
                                        <p:cTn id="19" dur="1000"/>
                                        <p:tgtEl>
                                          <p:spTgt spid="433"/>
                                        </p:tgtEl>
                                      </p:cBhvr>
                                    </p:animEffect>
                                  </p:childTnLst>
                                </p:cTn>
                              </p:par>
                            </p:childTnLst>
                          </p:cTn>
                        </p:par>
                        <p:par>
                          <p:cTn id="20" fill="hold">
                            <p:stCondLst>
                              <p:cond delay="4000"/>
                            </p:stCondLst>
                            <p:childTnLst>
                              <p:par>
                                <p:cTn id="21" presetClass="entr" nodeType="afterEffect" presetID="9" grpId="5" fill="hold">
                                  <p:stCondLst>
                                    <p:cond delay="0"/>
                                  </p:stCondLst>
                                  <p:iterate type="el" backwards="0">
                                    <p:tmAbs val="0"/>
                                  </p:iterate>
                                  <p:childTnLst>
                                    <p:set>
                                      <p:cBhvr>
                                        <p:cTn id="22" fill="hold"/>
                                        <p:tgtEl>
                                          <p:spTgt spid="438"/>
                                        </p:tgtEl>
                                        <p:attrNameLst>
                                          <p:attrName>style.visibility</p:attrName>
                                        </p:attrNameLst>
                                      </p:cBhvr>
                                      <p:to>
                                        <p:strVal val="visible"/>
                                      </p:to>
                                    </p:set>
                                    <p:animEffect filter="dissolve" transition="in">
                                      <p:cBhvr>
                                        <p:cTn id="23" dur="1000"/>
                                        <p:tgtEl>
                                          <p:spTgt spid="438"/>
                                        </p:tgtEl>
                                      </p:cBhvr>
                                    </p:animEffect>
                                  </p:childTnLst>
                                </p:cTn>
                              </p:par>
                            </p:childTnLst>
                          </p:cTn>
                        </p:par>
                        <p:par>
                          <p:cTn id="24" fill="hold">
                            <p:stCondLst>
                              <p:cond delay="5000"/>
                            </p:stCondLst>
                            <p:childTnLst>
                              <p:par>
                                <p:cTn id="25" presetClass="entr" nodeType="afterEffect" presetID="9" grpId="6" fill="hold">
                                  <p:stCondLst>
                                    <p:cond delay="0"/>
                                  </p:stCondLst>
                                  <p:iterate type="el" backwards="0">
                                    <p:tmAbs val="0"/>
                                  </p:iterate>
                                  <p:childTnLst>
                                    <p:set>
                                      <p:cBhvr>
                                        <p:cTn id="26" fill="hold"/>
                                        <p:tgtEl>
                                          <p:spTgt spid="440"/>
                                        </p:tgtEl>
                                        <p:attrNameLst>
                                          <p:attrName>style.visibility</p:attrName>
                                        </p:attrNameLst>
                                      </p:cBhvr>
                                      <p:to>
                                        <p:strVal val="visible"/>
                                      </p:to>
                                    </p:set>
                                    <p:animEffect filter="dissolve" transition="in">
                                      <p:cBhvr>
                                        <p:cTn id="27" dur="1000"/>
                                        <p:tgtEl>
                                          <p:spTgt spid="440"/>
                                        </p:tgtEl>
                                      </p:cBhvr>
                                    </p:animEffect>
                                  </p:childTnLst>
                                </p:cTn>
                              </p:par>
                            </p:childTnLst>
                          </p:cTn>
                        </p:par>
                        <p:par>
                          <p:cTn id="28" fill="hold">
                            <p:stCondLst>
                              <p:cond delay="6000"/>
                            </p:stCondLst>
                            <p:childTnLst>
                              <p:par>
                                <p:cTn id="29" presetClass="entr" nodeType="afterEffect" presetID="9" grpId="7" fill="hold">
                                  <p:stCondLst>
                                    <p:cond delay="0"/>
                                  </p:stCondLst>
                                  <p:iterate type="el" backwards="0">
                                    <p:tmAbs val="0"/>
                                  </p:iterate>
                                  <p:childTnLst>
                                    <p:set>
                                      <p:cBhvr>
                                        <p:cTn id="30" fill="hold"/>
                                        <p:tgtEl>
                                          <p:spTgt spid="434"/>
                                        </p:tgtEl>
                                        <p:attrNameLst>
                                          <p:attrName>style.visibility</p:attrName>
                                        </p:attrNameLst>
                                      </p:cBhvr>
                                      <p:to>
                                        <p:strVal val="visible"/>
                                      </p:to>
                                    </p:set>
                                    <p:animEffect filter="dissolve" transition="in">
                                      <p:cBhvr>
                                        <p:cTn id="31" dur="1000"/>
                                        <p:tgtEl>
                                          <p:spTgt spid="434"/>
                                        </p:tgtEl>
                                      </p:cBhvr>
                                    </p:animEffect>
                                  </p:childTnLst>
                                </p:cTn>
                              </p:par>
                            </p:childTnLst>
                          </p:cTn>
                        </p:par>
                        <p:par>
                          <p:cTn id="32" fill="hold">
                            <p:stCondLst>
                              <p:cond delay="7000"/>
                            </p:stCondLst>
                            <p:childTnLst>
                              <p:par>
                                <p:cTn id="33" presetClass="entr" nodeType="afterEffect" presetID="9" grpId="8" fill="hold">
                                  <p:stCondLst>
                                    <p:cond delay="0"/>
                                  </p:stCondLst>
                                  <p:iterate type="el" backwards="0">
                                    <p:tmAbs val="0"/>
                                  </p:iterate>
                                  <p:childTnLst>
                                    <p:set>
                                      <p:cBhvr>
                                        <p:cTn id="34" fill="hold"/>
                                        <p:tgtEl>
                                          <p:spTgt spid="441"/>
                                        </p:tgtEl>
                                        <p:attrNameLst>
                                          <p:attrName>style.visibility</p:attrName>
                                        </p:attrNameLst>
                                      </p:cBhvr>
                                      <p:to>
                                        <p:strVal val="visible"/>
                                      </p:to>
                                    </p:set>
                                    <p:animEffect filter="dissolve" transition="in">
                                      <p:cBhvr>
                                        <p:cTn id="35" dur="1000"/>
                                        <p:tgtEl>
                                          <p:spTgt spid="441"/>
                                        </p:tgtEl>
                                      </p:cBhvr>
                                    </p:animEffect>
                                  </p:childTnLst>
                                </p:cTn>
                              </p:par>
                            </p:childTnLst>
                          </p:cTn>
                        </p:par>
                        <p:par>
                          <p:cTn id="36" fill="hold">
                            <p:stCondLst>
                              <p:cond delay="8000"/>
                            </p:stCondLst>
                            <p:childTnLst>
                              <p:par>
                                <p:cTn id="37" presetClass="entr" nodeType="afterEffect" presetID="9" grpId="9" fill="hold">
                                  <p:stCondLst>
                                    <p:cond delay="0"/>
                                  </p:stCondLst>
                                  <p:iterate type="el" backwards="0">
                                    <p:tmAbs val="0"/>
                                  </p:iterate>
                                  <p:childTnLst>
                                    <p:set>
                                      <p:cBhvr>
                                        <p:cTn id="38" fill="hold"/>
                                        <p:tgtEl>
                                          <p:spTgt spid="442"/>
                                        </p:tgtEl>
                                        <p:attrNameLst>
                                          <p:attrName>style.visibility</p:attrName>
                                        </p:attrNameLst>
                                      </p:cBhvr>
                                      <p:to>
                                        <p:strVal val="visible"/>
                                      </p:to>
                                    </p:set>
                                    <p:animEffect filter="dissolve" transition="in">
                                      <p:cBhvr>
                                        <p:cTn id="39" dur="1000"/>
                                        <p:tgtEl>
                                          <p:spTgt spid="442"/>
                                        </p:tgtEl>
                                      </p:cBhvr>
                                    </p:animEffect>
                                  </p:childTnLst>
                                </p:cTn>
                              </p:par>
                            </p:childTnLst>
                          </p:cTn>
                        </p:par>
                        <p:par>
                          <p:cTn id="40" fill="hold">
                            <p:stCondLst>
                              <p:cond delay="9000"/>
                            </p:stCondLst>
                            <p:childTnLst>
                              <p:par>
                                <p:cTn id="41" presetClass="entr" nodeType="afterEffect" presetID="9" grpId="10" fill="hold">
                                  <p:stCondLst>
                                    <p:cond delay="0"/>
                                  </p:stCondLst>
                                  <p:iterate type="el" backwards="0">
                                    <p:tmAbs val="0"/>
                                  </p:iterate>
                                  <p:childTnLst>
                                    <p:set>
                                      <p:cBhvr>
                                        <p:cTn id="42" fill="hold"/>
                                        <p:tgtEl>
                                          <p:spTgt spid="435"/>
                                        </p:tgtEl>
                                        <p:attrNameLst>
                                          <p:attrName>style.visibility</p:attrName>
                                        </p:attrNameLst>
                                      </p:cBhvr>
                                      <p:to>
                                        <p:strVal val="visible"/>
                                      </p:to>
                                    </p:set>
                                    <p:animEffect filter="dissolve" transition="in">
                                      <p:cBhvr>
                                        <p:cTn id="43" dur="1000"/>
                                        <p:tgtEl>
                                          <p:spTgt spid="435"/>
                                        </p:tgtEl>
                                      </p:cBhvr>
                                    </p:animEffect>
                                  </p:childTnLst>
                                </p:cTn>
                              </p:par>
                            </p:childTnLst>
                          </p:cTn>
                        </p:par>
                      </p:childTnLst>
                    </p:cTn>
                  </p:par>
                  <p:par>
                    <p:cTn id="44" fill="hold">
                      <p:stCondLst>
                        <p:cond delay="indefinite"/>
                      </p:stCondLst>
                      <p:childTnLst>
                        <p:par>
                          <p:cTn id="45" fill="hold">
                            <p:stCondLst>
                              <p:cond delay="0"/>
                            </p:stCondLst>
                            <p:childTnLst>
                              <p:par>
                                <p:cTn id="46" presetClass="entr" nodeType="clickEffect" presetID="9" grpId="11" fill="hold">
                                  <p:stCondLst>
                                    <p:cond delay="0"/>
                                  </p:stCondLst>
                                  <p:iterate type="el" backwards="0">
                                    <p:tmAbs val="0"/>
                                  </p:iterate>
                                  <p:childTnLst>
                                    <p:set>
                                      <p:cBhvr>
                                        <p:cTn id="47" fill="hold"/>
                                        <p:tgtEl>
                                          <p:spTgt spid="436"/>
                                        </p:tgtEl>
                                        <p:attrNameLst>
                                          <p:attrName>style.visibility</p:attrName>
                                        </p:attrNameLst>
                                      </p:cBhvr>
                                      <p:to>
                                        <p:strVal val="visible"/>
                                      </p:to>
                                    </p:set>
                                    <p:animEffect filter="dissolve" transition="in">
                                      <p:cBhvr>
                                        <p:cTn id="48" dur="1000"/>
                                        <p:tgtEl>
                                          <p:spTgt spid="436"/>
                                        </p:tgtEl>
                                      </p:cBhvr>
                                    </p:animEffect>
                                  </p:childTnLst>
                                </p:cTn>
                              </p:par>
                            </p:childTnLst>
                          </p:cTn>
                        </p:par>
                        <p:par>
                          <p:cTn id="49" fill="hold">
                            <p:stCondLst>
                              <p:cond delay="1000"/>
                            </p:stCondLst>
                            <p:childTnLst>
                              <p:par>
                                <p:cTn id="50" presetClass="entr" nodeType="afterEffect" presetID="9" grpId="12" fill="hold">
                                  <p:stCondLst>
                                    <p:cond delay="0"/>
                                  </p:stCondLst>
                                  <p:iterate type="el" backwards="0">
                                    <p:tmAbs val="0"/>
                                  </p:iterate>
                                  <p:childTnLst>
                                    <p:set>
                                      <p:cBhvr>
                                        <p:cTn id="51" fill="hold"/>
                                        <p:tgtEl>
                                          <p:spTgt spid="437"/>
                                        </p:tgtEl>
                                        <p:attrNameLst>
                                          <p:attrName>style.visibility</p:attrName>
                                        </p:attrNameLst>
                                      </p:cBhvr>
                                      <p:to>
                                        <p:strVal val="visible"/>
                                      </p:to>
                                    </p:set>
                                    <p:animEffect filter="dissolve" transition="in">
                                      <p:cBhvr>
                                        <p:cTn id="52" dur="1000"/>
                                        <p:tgtEl>
                                          <p:spTgt spid="4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6" grpId="11"/>
      <p:bldP build="whole" bldLvl="1" animBg="1" rev="0" advAuto="0" spid="433" grpId="4"/>
      <p:bldP build="whole" bldLvl="1" animBg="1" rev="0" advAuto="0" spid="431" grpId="2"/>
      <p:bldP build="whole" bldLvl="1" animBg="1" rev="0" advAuto="0" spid="434" grpId="7"/>
      <p:bldP build="whole" bldLvl="1" animBg="1" rev="0" advAuto="0" spid="437" grpId="12"/>
      <p:bldP build="whole" bldLvl="1" animBg="1" rev="0" advAuto="0" spid="440" grpId="6"/>
      <p:bldP build="whole" bldLvl="1" animBg="1" rev="0" advAuto="0" spid="442" grpId="9"/>
      <p:bldP build="whole" bldLvl="1" animBg="1" rev="0" advAuto="0" spid="438" grpId="5"/>
      <p:bldP build="whole" bldLvl="1" animBg="1" rev="0" advAuto="0" spid="439" grpId="3"/>
      <p:bldP build="whole" bldLvl="1" animBg="1" rev="0" advAuto="0" spid="435" grpId="10"/>
      <p:bldP build="whole" bldLvl="1" animBg="1" rev="0" advAuto="0" spid="441" grpId="8"/>
      <p:bldP build="whole" bldLvl="1" animBg="1" rev="0" advAuto="0" spid="432"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447" name="Shape 447"/>
          <p:cNvSpPr/>
          <p:nvPr/>
        </p:nvSpPr>
        <p:spPr>
          <a:xfrm>
            <a:off x="6883400" y="11620500"/>
            <a:ext cx="4406900"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3600">
                <a:solidFill>
                  <a:srgbClr val="0E5074"/>
                </a:solidFill>
                <a:latin typeface="Trebuchet MS"/>
                <a:ea typeface="Trebuchet MS"/>
                <a:cs typeface="Trebuchet MS"/>
                <a:sym typeface="Trebuchet MS"/>
              </a:defRPr>
            </a:lvl1pPr>
          </a:lstStyle>
          <a:p>
            <a:pPr/>
            <a:r>
              <a:t>Marcott et al., 2013</a:t>
            </a:r>
          </a:p>
        </p:txBody>
      </p:sp>
      <p:pic>
        <p:nvPicPr>
          <p:cNvPr id="448" name="05b16705-108b-4813-8054-84dc979f1be8-620x465.jpg"/>
          <p:cNvPicPr>
            <a:picLocks noChangeAspect="1"/>
          </p:cNvPicPr>
          <p:nvPr/>
        </p:nvPicPr>
        <p:blipFill>
          <a:blip r:embed="rId2">
            <a:extLst/>
          </a:blip>
          <a:stretch>
            <a:fillRect/>
          </a:stretch>
        </p:blipFill>
        <p:spPr>
          <a:xfrm>
            <a:off x="13048786" y="3473536"/>
            <a:ext cx="10962844" cy="8222134"/>
          </a:xfrm>
          <a:prstGeom prst="rect">
            <a:avLst/>
          </a:prstGeom>
          <a:ln w="12700">
            <a:miter lim="400000"/>
          </a:ln>
        </p:spPr>
      </p:pic>
      <p:sp>
        <p:nvSpPr>
          <p:cNvPr id="449" name="Shape 449"/>
          <p:cNvSpPr/>
          <p:nvPr/>
        </p:nvSpPr>
        <p:spPr>
          <a:xfrm>
            <a:off x="18694400" y="11620500"/>
            <a:ext cx="4406900"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3600">
                <a:solidFill>
                  <a:srgbClr val="0E5074"/>
                </a:solidFill>
                <a:latin typeface="Trebuchet MS"/>
                <a:ea typeface="Trebuchet MS"/>
                <a:cs typeface="Trebuchet MS"/>
                <a:sym typeface="Trebuchet MS"/>
              </a:defRPr>
            </a:lvl1pPr>
          </a:lstStyle>
          <a:p>
            <a:pPr/>
            <a:r>
              <a:t>Kinnart et al., 2011</a:t>
            </a:r>
          </a:p>
        </p:txBody>
      </p:sp>
      <p:sp>
        <p:nvSpPr>
          <p:cNvPr id="450" name="Shape 450"/>
          <p:cNvSpPr/>
          <p:nvPr/>
        </p:nvSpPr>
        <p:spPr>
          <a:xfrm>
            <a:off x="23126700" y="5473700"/>
            <a:ext cx="863600" cy="5702300"/>
          </a:xfrm>
          <a:prstGeom prst="ellipse">
            <a:avLst/>
          </a:prstGeom>
          <a:ln w="114300">
            <a:solidFill>
              <a:srgbClr val="921400"/>
            </a:solidFill>
            <a:miter lim="400000"/>
          </a:ln>
        </p:spPr>
        <p:txBody>
          <a:bodyPr lIns="50800" tIns="50800" rIns="50800" bIns="50800" anchor="ctr"/>
          <a:lstStyle/>
          <a:p>
            <a:pPr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grpSp>
        <p:nvGrpSpPr>
          <p:cNvPr id="455" name="Group 455"/>
          <p:cNvGrpSpPr/>
          <p:nvPr/>
        </p:nvGrpSpPr>
        <p:grpSpPr>
          <a:xfrm>
            <a:off x="-319996" y="2582989"/>
            <a:ext cx="13150311" cy="8804022"/>
            <a:chOff x="0" y="0"/>
            <a:chExt cx="13150310" cy="8804020"/>
          </a:xfrm>
        </p:grpSpPr>
        <p:pic>
          <p:nvPicPr>
            <p:cNvPr id="451" name="osu_science_pub.png"/>
            <p:cNvPicPr>
              <a:picLocks noChangeAspect="1"/>
            </p:cNvPicPr>
            <p:nvPr/>
          </p:nvPicPr>
          <p:blipFill>
            <a:blip r:embed="rId3">
              <a:extLst/>
            </a:blip>
            <a:stretch>
              <a:fillRect/>
            </a:stretch>
          </p:blipFill>
          <p:spPr>
            <a:xfrm>
              <a:off x="0" y="0"/>
              <a:ext cx="13150311" cy="8804021"/>
            </a:xfrm>
            <a:prstGeom prst="rect">
              <a:avLst/>
            </a:prstGeom>
            <a:ln w="12700" cap="flat">
              <a:noFill/>
              <a:miter lim="400000"/>
            </a:ln>
            <a:effectLst/>
          </p:spPr>
        </p:pic>
        <p:sp>
          <p:nvSpPr>
            <p:cNvPr id="452" name="Shape 452"/>
            <p:cNvSpPr/>
            <p:nvPr/>
          </p:nvSpPr>
          <p:spPr>
            <a:xfrm>
              <a:off x="2861069" y="5365712"/>
              <a:ext cx="5303372" cy="1035768"/>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453" name="Shape 453"/>
            <p:cNvSpPr/>
            <p:nvPr/>
          </p:nvSpPr>
          <p:spPr>
            <a:xfrm>
              <a:off x="9346277" y="5854142"/>
              <a:ext cx="2655814" cy="156693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454" name="Shape 454"/>
            <p:cNvSpPr/>
            <p:nvPr/>
          </p:nvSpPr>
          <p:spPr>
            <a:xfrm>
              <a:off x="7212677" y="4869495"/>
              <a:ext cx="3891286" cy="156693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sp>
        <p:nvSpPr>
          <p:cNvPr id="456" name="Shape 456"/>
          <p:cNvSpPr/>
          <p:nvPr/>
        </p:nvSpPr>
        <p:spPr>
          <a:xfrm>
            <a:off x="11658600" y="4152900"/>
            <a:ext cx="694333" cy="4610200"/>
          </a:xfrm>
          <a:prstGeom prst="ellipse">
            <a:avLst/>
          </a:prstGeom>
          <a:ln w="114300">
            <a:solidFill>
              <a:srgbClr val="921400"/>
            </a:solidFill>
            <a:miter lim="400000"/>
          </a:ln>
        </p:spPr>
        <p:txBody>
          <a:bodyPr lIns="50800" tIns="50800" rIns="50800" bIns="50800" anchor="ctr"/>
          <a:lstStyle/>
          <a:p>
            <a:pPr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457" name="Shape 457"/>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458" name="Mari_Logo1.jpg"/>
          <p:cNvPicPr>
            <a:picLocks noChangeAspect="1"/>
          </p:cNvPicPr>
          <p:nvPr/>
        </p:nvPicPr>
        <p:blipFill>
          <a:blip r:embed="rId4">
            <a:extLst/>
          </a:blip>
          <a:stretch>
            <a:fillRect/>
          </a:stretch>
        </p:blipFill>
        <p:spPr>
          <a:xfrm>
            <a:off x="23455572" y="91975"/>
            <a:ext cx="933017" cy="765474"/>
          </a:xfrm>
          <a:prstGeom prst="rect">
            <a:avLst/>
          </a:prstGeom>
          <a:ln w="12700">
            <a:miter lim="400000"/>
          </a:ln>
        </p:spPr>
      </p:pic>
      <p:sp>
        <p:nvSpPr>
          <p:cNvPr id="459" name="Shape 459"/>
          <p:cNvSpPr/>
          <p:nvPr/>
        </p:nvSpPr>
        <p:spPr>
          <a:xfrm>
            <a:off x="158700" y="68312"/>
            <a:ext cx="1380420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Syndrome: Recent Climate and Global Change</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455"/>
                                        </p:tgtEl>
                                        <p:attrNameLst>
                                          <p:attrName>style.visibility</p:attrName>
                                        </p:attrNameLst>
                                      </p:cBhvr>
                                      <p:to>
                                        <p:strVal val="visible"/>
                                      </p:to>
                                    </p:set>
                                    <p:animEffect filter="dissolve" transition="in">
                                      <p:cBhvr>
                                        <p:cTn id="7" dur="1000"/>
                                        <p:tgtEl>
                                          <p:spTgt spid="455"/>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447"/>
                                        </p:tgtEl>
                                        <p:attrNameLst>
                                          <p:attrName>style.visibility</p:attrName>
                                        </p:attrNameLst>
                                      </p:cBhvr>
                                      <p:to>
                                        <p:strVal val="visible"/>
                                      </p:to>
                                    </p:set>
                                    <p:animEffect filter="dissolve" transition="in">
                                      <p:cBhvr>
                                        <p:cTn id="11" dur="1000"/>
                                        <p:tgtEl>
                                          <p:spTgt spid="447"/>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448"/>
                                        </p:tgtEl>
                                        <p:attrNameLst>
                                          <p:attrName>style.visibility</p:attrName>
                                        </p:attrNameLst>
                                      </p:cBhvr>
                                      <p:to>
                                        <p:strVal val="visible"/>
                                      </p:to>
                                    </p:set>
                                    <p:animEffect filter="dissolve" transition="in">
                                      <p:cBhvr>
                                        <p:cTn id="15" dur="1000"/>
                                        <p:tgtEl>
                                          <p:spTgt spid="448"/>
                                        </p:tgtEl>
                                      </p:cBhvr>
                                    </p:animEffect>
                                  </p:childTnLst>
                                </p:cTn>
                              </p:par>
                            </p:childTnLst>
                          </p:cTn>
                        </p:par>
                        <p:par>
                          <p:cTn id="16" fill="hold">
                            <p:stCondLst>
                              <p:cond delay="3000"/>
                            </p:stCondLst>
                            <p:childTnLst>
                              <p:par>
                                <p:cTn id="17" presetClass="entr" nodeType="afterEffect" presetID="9" grpId="4" fill="hold">
                                  <p:stCondLst>
                                    <p:cond delay="0"/>
                                  </p:stCondLst>
                                  <p:iterate type="el" backwards="0">
                                    <p:tmAbs val="0"/>
                                  </p:iterate>
                                  <p:childTnLst>
                                    <p:set>
                                      <p:cBhvr>
                                        <p:cTn id="18" fill="hold"/>
                                        <p:tgtEl>
                                          <p:spTgt spid="449"/>
                                        </p:tgtEl>
                                        <p:attrNameLst>
                                          <p:attrName>style.visibility</p:attrName>
                                        </p:attrNameLst>
                                      </p:cBhvr>
                                      <p:to>
                                        <p:strVal val="visible"/>
                                      </p:to>
                                    </p:set>
                                    <p:animEffect filter="dissolve" transition="in">
                                      <p:cBhvr>
                                        <p:cTn id="19" dur="1000"/>
                                        <p:tgtEl>
                                          <p:spTgt spid="449"/>
                                        </p:tgtEl>
                                      </p:cBhvr>
                                    </p:animEffect>
                                  </p:childTnLst>
                                </p:cTn>
                              </p:par>
                            </p:childTnLst>
                          </p:cTn>
                        </p:par>
                        <p:par>
                          <p:cTn id="20" fill="hold">
                            <p:stCondLst>
                              <p:cond delay="4000"/>
                            </p:stCondLst>
                            <p:childTnLst>
                              <p:par>
                                <p:cTn id="21" presetClass="entr" nodeType="afterEffect" presetID="9" grpId="5" fill="hold">
                                  <p:stCondLst>
                                    <p:cond delay="0"/>
                                  </p:stCondLst>
                                  <p:iterate type="el" backwards="0">
                                    <p:tmAbs val="0"/>
                                  </p:iterate>
                                  <p:childTnLst>
                                    <p:set>
                                      <p:cBhvr>
                                        <p:cTn id="22" fill="hold"/>
                                        <p:tgtEl>
                                          <p:spTgt spid="456"/>
                                        </p:tgtEl>
                                        <p:attrNameLst>
                                          <p:attrName>style.visibility</p:attrName>
                                        </p:attrNameLst>
                                      </p:cBhvr>
                                      <p:to>
                                        <p:strVal val="visible"/>
                                      </p:to>
                                    </p:set>
                                    <p:animEffect filter="dissolve" transition="in">
                                      <p:cBhvr>
                                        <p:cTn id="23" dur="1000"/>
                                        <p:tgtEl>
                                          <p:spTgt spid="456"/>
                                        </p:tgtEl>
                                      </p:cBhvr>
                                    </p:animEffect>
                                  </p:childTnLst>
                                </p:cTn>
                              </p:par>
                            </p:childTnLst>
                          </p:cTn>
                        </p:par>
                        <p:par>
                          <p:cTn id="24" fill="hold">
                            <p:stCondLst>
                              <p:cond delay="5000"/>
                            </p:stCondLst>
                            <p:childTnLst>
                              <p:par>
                                <p:cTn id="25" presetClass="entr" nodeType="afterEffect" presetID="9" grpId="6" fill="hold">
                                  <p:stCondLst>
                                    <p:cond delay="0"/>
                                  </p:stCondLst>
                                  <p:iterate type="el" backwards="0">
                                    <p:tmAbs val="0"/>
                                  </p:iterate>
                                  <p:childTnLst>
                                    <p:set>
                                      <p:cBhvr>
                                        <p:cTn id="26" fill="hold"/>
                                        <p:tgtEl>
                                          <p:spTgt spid="450"/>
                                        </p:tgtEl>
                                        <p:attrNameLst>
                                          <p:attrName>style.visibility</p:attrName>
                                        </p:attrNameLst>
                                      </p:cBhvr>
                                      <p:to>
                                        <p:strVal val="visible"/>
                                      </p:to>
                                    </p:set>
                                    <p:animEffect filter="dissolve" transition="in">
                                      <p:cBhvr>
                                        <p:cTn id="27" dur="1000"/>
                                        <p:tgtEl>
                                          <p:spTgt spid="4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7" grpId="2"/>
      <p:bldP build="whole" bldLvl="1" animBg="1" rev="0" advAuto="0" spid="450" grpId="6"/>
      <p:bldP build="whole" bldLvl="1" animBg="1" rev="0" advAuto="0" spid="448" grpId="3"/>
      <p:bldP build="whole" bldLvl="1" animBg="1" rev="0" advAuto="0" spid="455" grpId="1"/>
      <p:bldP build="whole" bldLvl="1" animBg="1" rev="0" advAuto="0" spid="449" grpId="4"/>
      <p:bldP build="whole" bldLvl="1" animBg="1" rev="0" advAuto="0" spid="456" grpId="5"/>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461" name="Shape 461"/>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462"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463" name="Shape 463"/>
          <p:cNvSpPr/>
          <p:nvPr/>
        </p:nvSpPr>
        <p:spPr>
          <a:xfrm>
            <a:off x="158700" y="68312"/>
            <a:ext cx="1380420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Syndrome: Recent Climate and Global Change</a:t>
            </a:r>
          </a:p>
        </p:txBody>
      </p:sp>
      <p:grpSp>
        <p:nvGrpSpPr>
          <p:cNvPr id="474" name="Group 474"/>
          <p:cNvGrpSpPr/>
          <p:nvPr/>
        </p:nvGrpSpPr>
        <p:grpSpPr>
          <a:xfrm>
            <a:off x="242206" y="1506744"/>
            <a:ext cx="20007038" cy="11567997"/>
            <a:chOff x="0" y="0"/>
            <a:chExt cx="20007036" cy="11567995"/>
          </a:xfrm>
        </p:grpSpPr>
        <p:grpSp>
          <p:nvGrpSpPr>
            <p:cNvPr id="466" name="Group 466"/>
            <p:cNvGrpSpPr/>
            <p:nvPr/>
          </p:nvGrpSpPr>
          <p:grpSpPr>
            <a:xfrm>
              <a:off x="0" y="0"/>
              <a:ext cx="20007037" cy="11567996"/>
              <a:chOff x="0" y="0"/>
              <a:chExt cx="20007036" cy="11567995"/>
            </a:xfrm>
          </p:grpSpPr>
          <p:pic>
            <p:nvPicPr>
              <p:cNvPr id="464" name="LeavingtheHoloceneA.jpg"/>
              <p:cNvPicPr>
                <a:picLocks noChangeAspect="1"/>
              </p:cNvPicPr>
              <p:nvPr/>
            </p:nvPicPr>
            <p:blipFill>
              <a:blip r:embed="rId3">
                <a:extLst/>
              </a:blip>
              <a:stretch>
                <a:fillRect/>
              </a:stretch>
            </p:blipFill>
            <p:spPr>
              <a:xfrm>
                <a:off x="0" y="0"/>
                <a:ext cx="20007037" cy="11567996"/>
              </a:xfrm>
              <a:prstGeom prst="rect">
                <a:avLst/>
              </a:prstGeom>
              <a:ln w="12700" cap="flat">
                <a:noFill/>
                <a:miter lim="400000"/>
              </a:ln>
              <a:effectLst/>
            </p:spPr>
          </p:pic>
          <p:sp>
            <p:nvSpPr>
              <p:cNvPr id="465" name="Shape 465"/>
              <p:cNvSpPr/>
              <p:nvPr/>
            </p:nvSpPr>
            <p:spPr>
              <a:xfrm>
                <a:off x="103358" y="2027491"/>
                <a:ext cx="1767519" cy="992478"/>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sp>
          <p:nvSpPr>
            <p:cNvPr id="467" name="Shape 467"/>
            <p:cNvSpPr/>
            <p:nvPr/>
          </p:nvSpPr>
          <p:spPr>
            <a:xfrm>
              <a:off x="554163" y="7733250"/>
              <a:ext cx="1290896" cy="132620"/>
            </a:xfrm>
            <a:prstGeom prst="rect">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468" name="Shape 468"/>
            <p:cNvSpPr/>
            <p:nvPr/>
          </p:nvSpPr>
          <p:spPr>
            <a:xfrm>
              <a:off x="3936309" y="7565433"/>
              <a:ext cx="1290896" cy="754066"/>
            </a:xfrm>
            <a:prstGeom prst="rect">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469" name="Shape 469"/>
            <p:cNvSpPr/>
            <p:nvPr/>
          </p:nvSpPr>
          <p:spPr>
            <a:xfrm>
              <a:off x="7292637" y="5990540"/>
              <a:ext cx="1290897" cy="478238"/>
            </a:xfrm>
            <a:prstGeom prst="rect">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470" name="Shape 470"/>
            <p:cNvSpPr/>
            <p:nvPr/>
          </p:nvSpPr>
          <p:spPr>
            <a:xfrm>
              <a:off x="10597329" y="5990540"/>
              <a:ext cx="1290897" cy="305480"/>
            </a:xfrm>
            <a:prstGeom prst="rect">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471" name="Shape 471"/>
            <p:cNvSpPr/>
            <p:nvPr/>
          </p:nvSpPr>
          <p:spPr>
            <a:xfrm>
              <a:off x="13927839" y="5112732"/>
              <a:ext cx="1290897" cy="882852"/>
            </a:xfrm>
            <a:prstGeom prst="rect">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472" name="Shape 472"/>
            <p:cNvSpPr/>
            <p:nvPr/>
          </p:nvSpPr>
          <p:spPr>
            <a:xfrm>
              <a:off x="17169372" y="4206583"/>
              <a:ext cx="1290896" cy="132621"/>
            </a:xfrm>
            <a:prstGeom prst="rect">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473" name="Shape 473"/>
            <p:cNvSpPr/>
            <p:nvPr/>
          </p:nvSpPr>
          <p:spPr>
            <a:xfrm>
              <a:off x="17169372" y="4413127"/>
              <a:ext cx="1290896" cy="1865345"/>
            </a:xfrm>
            <a:prstGeom prst="rect">
              <a:avLst/>
            </a:prstGeom>
            <a:solidFill>
              <a:schemeClr val="accent1">
                <a:hueOff val="-137334"/>
                <a:satOff val="-2150"/>
                <a:lumOff val="15684"/>
              </a:schemeClr>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grpSp>
        <p:nvGrpSpPr>
          <p:cNvPr id="485" name="Group 485"/>
          <p:cNvGrpSpPr/>
          <p:nvPr/>
        </p:nvGrpSpPr>
        <p:grpSpPr>
          <a:xfrm>
            <a:off x="-94473" y="1662262"/>
            <a:ext cx="20402736" cy="11353801"/>
            <a:chOff x="0" y="0"/>
            <a:chExt cx="20402734" cy="11353800"/>
          </a:xfrm>
        </p:grpSpPr>
        <p:grpSp>
          <p:nvGrpSpPr>
            <p:cNvPr id="477" name="Group 477"/>
            <p:cNvGrpSpPr/>
            <p:nvPr/>
          </p:nvGrpSpPr>
          <p:grpSpPr>
            <a:xfrm>
              <a:off x="0" y="0"/>
              <a:ext cx="20402735" cy="11353800"/>
              <a:chOff x="0" y="0"/>
              <a:chExt cx="20402734" cy="11353800"/>
            </a:xfrm>
          </p:grpSpPr>
          <p:pic>
            <p:nvPicPr>
              <p:cNvPr id="475" name="LeavingtheHoloceneB.jpg"/>
              <p:cNvPicPr>
                <a:picLocks noChangeAspect="1"/>
              </p:cNvPicPr>
              <p:nvPr/>
            </p:nvPicPr>
            <p:blipFill>
              <a:blip r:embed="rId4">
                <a:extLst/>
              </a:blip>
              <a:stretch>
                <a:fillRect/>
              </a:stretch>
            </p:blipFill>
            <p:spPr>
              <a:xfrm>
                <a:off x="371999" y="0"/>
                <a:ext cx="20030736" cy="11353800"/>
              </a:xfrm>
              <a:prstGeom prst="rect">
                <a:avLst/>
              </a:prstGeom>
              <a:ln w="12700" cap="flat">
                <a:noFill/>
                <a:miter lim="400000"/>
              </a:ln>
              <a:effectLst/>
            </p:spPr>
          </p:pic>
          <p:sp>
            <p:nvSpPr>
              <p:cNvPr id="476" name="Shape 476"/>
              <p:cNvSpPr/>
              <p:nvPr/>
            </p:nvSpPr>
            <p:spPr>
              <a:xfrm>
                <a:off x="0" y="1667355"/>
                <a:ext cx="2061981" cy="1223307"/>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sp>
          <p:nvSpPr>
            <p:cNvPr id="478" name="Shape 478"/>
            <p:cNvSpPr/>
            <p:nvPr/>
          </p:nvSpPr>
          <p:spPr>
            <a:xfrm>
              <a:off x="860640" y="7517318"/>
              <a:ext cx="1289802" cy="132508"/>
            </a:xfrm>
            <a:prstGeom prst="rect">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479" name="Shape 479"/>
            <p:cNvSpPr/>
            <p:nvPr/>
          </p:nvSpPr>
          <p:spPr>
            <a:xfrm>
              <a:off x="4252817" y="7375440"/>
              <a:ext cx="1289802" cy="753426"/>
            </a:xfrm>
            <a:prstGeom prst="rect">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480" name="Shape 480"/>
            <p:cNvSpPr/>
            <p:nvPr/>
          </p:nvSpPr>
          <p:spPr>
            <a:xfrm>
              <a:off x="7619198" y="5776086"/>
              <a:ext cx="1289802" cy="477832"/>
            </a:xfrm>
            <a:prstGeom prst="rect">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481" name="Shape 481"/>
            <p:cNvSpPr/>
            <p:nvPr/>
          </p:nvSpPr>
          <p:spPr>
            <a:xfrm>
              <a:off x="10985579" y="5776086"/>
              <a:ext cx="1289803" cy="305220"/>
            </a:xfrm>
            <a:prstGeom prst="rect">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482" name="Shape 482"/>
            <p:cNvSpPr/>
            <p:nvPr/>
          </p:nvSpPr>
          <p:spPr>
            <a:xfrm>
              <a:off x="14261675" y="4924817"/>
              <a:ext cx="1289802" cy="882105"/>
            </a:xfrm>
            <a:prstGeom prst="rect">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483" name="Shape 483"/>
            <p:cNvSpPr/>
            <p:nvPr/>
          </p:nvSpPr>
          <p:spPr>
            <a:xfrm>
              <a:off x="17448866" y="4019437"/>
              <a:ext cx="1289803" cy="132508"/>
            </a:xfrm>
            <a:prstGeom prst="rect">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484" name="Shape 484"/>
            <p:cNvSpPr/>
            <p:nvPr/>
          </p:nvSpPr>
          <p:spPr>
            <a:xfrm>
              <a:off x="17461765" y="4225806"/>
              <a:ext cx="1289802" cy="1863763"/>
            </a:xfrm>
            <a:prstGeom prst="rect">
              <a:avLst/>
            </a:prstGeom>
            <a:solidFill>
              <a:schemeClr val="accent1">
                <a:hueOff val="-137334"/>
                <a:satOff val="-2150"/>
                <a:lumOff val="15684"/>
              </a:schemeClr>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sp>
        <p:nvSpPr>
          <p:cNvPr id="486" name="Shape 486"/>
          <p:cNvSpPr/>
          <p:nvPr/>
        </p:nvSpPr>
        <p:spPr>
          <a:xfrm>
            <a:off x="19034918" y="8699500"/>
            <a:ext cx="4970464"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spcBef>
                <a:spcPts val="1400"/>
              </a:spcBef>
              <a:defRPr sz="4800">
                <a:latin typeface="Trebuchet MS"/>
                <a:ea typeface="Trebuchet MS"/>
                <a:cs typeface="Trebuchet MS"/>
                <a:sym typeface="Trebuchet MS"/>
              </a:defRPr>
            </a:pPr>
            <a:r>
              <a:t>“Normal Range”</a:t>
            </a:r>
          </a:p>
          <a:p>
            <a:pPr defTabSz="825500">
              <a:spcBef>
                <a:spcPts val="1400"/>
              </a:spcBef>
              <a:defRPr sz="4800">
                <a:latin typeface="Trebuchet MS"/>
                <a:ea typeface="Trebuchet MS"/>
                <a:cs typeface="Trebuchet MS"/>
                <a:sym typeface="Trebuchet MS"/>
              </a:defRPr>
            </a:pPr>
            <a:r>
              <a:t>(800,000 years)</a:t>
            </a:r>
          </a:p>
        </p:txBody>
      </p:sp>
      <p:sp>
        <p:nvSpPr>
          <p:cNvPr id="487" name="Shape 487"/>
          <p:cNvSpPr/>
          <p:nvPr/>
        </p:nvSpPr>
        <p:spPr>
          <a:xfrm>
            <a:off x="19009518" y="5524499"/>
            <a:ext cx="4970464"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4800">
                <a:latin typeface="Trebuchet MS"/>
                <a:ea typeface="Trebuchet MS"/>
                <a:cs typeface="Trebuchet MS"/>
                <a:sym typeface="Trebuchet MS"/>
              </a:defRPr>
            </a:lvl1pPr>
          </a:lstStyle>
          <a:p>
            <a:pPr/>
            <a:r>
              <a:t>“Current State”</a:t>
            </a:r>
          </a:p>
        </p:txBody>
      </p:sp>
      <p:sp>
        <p:nvSpPr>
          <p:cNvPr id="488" name="Shape 488"/>
          <p:cNvSpPr/>
          <p:nvPr/>
        </p:nvSpPr>
        <p:spPr>
          <a:xfrm>
            <a:off x="82500" y="987375"/>
            <a:ext cx="9314918"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Lab Results for “Patient Earth”</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88"/>
                                        </p:tgtEl>
                                        <p:attrNameLst>
                                          <p:attrName>style.visibility</p:attrName>
                                        </p:attrNameLst>
                                      </p:cBhvr>
                                      <p:to>
                                        <p:strVal val="visible"/>
                                      </p:to>
                                    </p:set>
                                    <p:animEffect filter="dissolve" transition="in">
                                      <p:cBhvr>
                                        <p:cTn id="7" dur="1000"/>
                                        <p:tgtEl>
                                          <p:spTgt spid="488"/>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485"/>
                                        </p:tgtEl>
                                        <p:attrNameLst>
                                          <p:attrName>style.visibility</p:attrName>
                                        </p:attrNameLst>
                                      </p:cBhvr>
                                      <p:to>
                                        <p:strVal val="visible"/>
                                      </p:to>
                                    </p:set>
                                    <p:animEffect filter="dissolve" transition="in">
                                      <p:cBhvr>
                                        <p:cTn id="11" dur="1000"/>
                                        <p:tgtEl>
                                          <p:spTgt spid="485"/>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487"/>
                                        </p:tgtEl>
                                        <p:attrNameLst>
                                          <p:attrName>style.visibility</p:attrName>
                                        </p:attrNameLst>
                                      </p:cBhvr>
                                      <p:to>
                                        <p:strVal val="visible"/>
                                      </p:to>
                                    </p:set>
                                    <p:animEffect filter="dissolve" transition="in">
                                      <p:cBhvr>
                                        <p:cTn id="15" dur="1000"/>
                                        <p:tgtEl>
                                          <p:spTgt spid="4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8" grpId="1"/>
      <p:bldP build="whole" bldLvl="1" animBg="1" rev="0" advAuto="0" spid="485" grpId="2"/>
      <p:bldP build="whole" bldLvl="1" animBg="1" rev="0" advAuto="0" spid="487" grpId="3"/>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490" name="heat.tiff"/>
          <p:cNvPicPr>
            <a:picLocks noChangeAspect="1"/>
          </p:cNvPicPr>
          <p:nvPr/>
        </p:nvPicPr>
        <p:blipFill>
          <a:blip r:embed="rId2">
            <a:extLst/>
          </a:blip>
          <a:stretch>
            <a:fillRect/>
          </a:stretch>
        </p:blipFill>
        <p:spPr>
          <a:xfrm>
            <a:off x="132129" y="2841554"/>
            <a:ext cx="17158695" cy="10611297"/>
          </a:xfrm>
          <a:prstGeom prst="rect">
            <a:avLst/>
          </a:prstGeom>
          <a:ln w="12700">
            <a:miter lim="400000"/>
          </a:ln>
        </p:spPr>
      </p:pic>
      <p:sp>
        <p:nvSpPr>
          <p:cNvPr id="491" name="Shape 491"/>
          <p:cNvSpPr/>
          <p:nvPr/>
        </p:nvSpPr>
        <p:spPr>
          <a:xfrm>
            <a:off x="287447" y="2337084"/>
            <a:ext cx="6644548"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740833" indent="-423333">
              <a:buSzPct val="171000"/>
              <a:buChar char="•"/>
              <a:defRPr sz="4000"/>
            </a:lvl1pPr>
          </a:lstStyle>
          <a:p>
            <a:pPr/>
            <a:r>
              <a:t>Today: 300-320 TeraWatt </a:t>
            </a:r>
          </a:p>
        </p:txBody>
      </p:sp>
      <p:sp>
        <p:nvSpPr>
          <p:cNvPr id="492" name="Shape 492"/>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493"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pic>
        <p:nvPicPr>
          <p:cNvPr id="494" name="fig1.gif"/>
          <p:cNvPicPr>
            <a:picLocks noChangeAspect="1"/>
          </p:cNvPicPr>
          <p:nvPr/>
        </p:nvPicPr>
        <p:blipFill>
          <a:blip r:embed="rId4">
            <a:extLst/>
          </a:blip>
          <a:stretch>
            <a:fillRect/>
          </a:stretch>
        </p:blipFill>
        <p:spPr>
          <a:xfrm>
            <a:off x="17335386" y="3613093"/>
            <a:ext cx="6947014" cy="6947014"/>
          </a:xfrm>
          <a:prstGeom prst="rect">
            <a:avLst/>
          </a:prstGeom>
          <a:ln w="12700">
            <a:miter lim="400000"/>
          </a:ln>
        </p:spPr>
      </p:pic>
      <p:sp>
        <p:nvSpPr>
          <p:cNvPr id="495" name="Shape 495"/>
          <p:cNvSpPr/>
          <p:nvPr/>
        </p:nvSpPr>
        <p:spPr>
          <a:xfrm>
            <a:off x="1371599" y="3810000"/>
            <a:ext cx="5778700" cy="2634953"/>
          </a:xfrm>
          <a:prstGeom prst="rect">
            <a:avLst/>
          </a:prstGeom>
          <a:solidFill>
            <a:srgbClr val="FFFFFF"/>
          </a:solidFill>
          <a:ln w="12700">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496" name="Shape 496"/>
          <p:cNvSpPr/>
          <p:nvPr/>
        </p:nvSpPr>
        <p:spPr>
          <a:xfrm>
            <a:off x="2413000" y="3911600"/>
            <a:ext cx="5778699" cy="1482329"/>
          </a:xfrm>
          <a:prstGeom prst="rect">
            <a:avLst/>
          </a:prstGeom>
          <a:solidFill>
            <a:srgbClr val="FFFFFF"/>
          </a:solidFill>
          <a:ln w="12700">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497" name="Shape 497"/>
          <p:cNvSpPr/>
          <p:nvPr/>
        </p:nvSpPr>
        <p:spPr>
          <a:xfrm>
            <a:off x="338583" y="4504256"/>
            <a:ext cx="7844732" cy="177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700"/>
            </a:lvl1pPr>
          </a:lstStyle>
          <a:p>
            <a:pPr/>
            <a:r>
              <a:t>The Earth system is storing far more heat (energy) than what the rising air temperature indicates</a:t>
            </a:r>
          </a:p>
        </p:txBody>
      </p:sp>
      <p:sp>
        <p:nvSpPr>
          <p:cNvPr id="498" name="Shape 498"/>
          <p:cNvSpPr/>
          <p:nvPr/>
        </p:nvSpPr>
        <p:spPr>
          <a:xfrm>
            <a:off x="158700" y="68312"/>
            <a:ext cx="1380420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Syndrome: Recent Climate and Global Change</a:t>
            </a:r>
          </a:p>
        </p:txBody>
      </p:sp>
      <p:sp>
        <p:nvSpPr>
          <p:cNvPr id="499" name="Shape 499"/>
          <p:cNvSpPr/>
          <p:nvPr/>
        </p:nvSpPr>
        <p:spPr>
          <a:xfrm>
            <a:off x="14776867" y="1011039"/>
            <a:ext cx="4875602"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7000"/>
            </a:pPr>
            <a:r>
              <a:t>10</a:t>
            </a:r>
            <a:r>
              <a:rPr baseline="31999"/>
              <a:t>-10</a:t>
            </a:r>
            <a:r>
              <a:t> to 10</a:t>
            </a:r>
            <a:r>
              <a:rPr baseline="31999"/>
              <a:t>-9 </a:t>
            </a:r>
          </a:p>
        </p:txBody>
      </p:sp>
      <p:sp>
        <p:nvSpPr>
          <p:cNvPr id="500" name="Shape 500"/>
          <p:cNvSpPr/>
          <p:nvPr/>
        </p:nvSpPr>
        <p:spPr>
          <a:xfrm>
            <a:off x="16399611" y="3220839"/>
            <a:ext cx="1630115"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7000"/>
            </a:pPr>
            <a:r>
              <a:t>10</a:t>
            </a:r>
            <a:r>
              <a:rPr baseline="31999"/>
              <a:t>-3</a:t>
            </a:r>
          </a:p>
        </p:txBody>
      </p:sp>
      <p:sp>
        <p:nvSpPr>
          <p:cNvPr id="501" name="Shape 501"/>
          <p:cNvSpPr/>
          <p:nvPr/>
        </p:nvSpPr>
        <p:spPr>
          <a:xfrm rot="5400000">
            <a:off x="16579668" y="2081212"/>
            <a:ext cx="1270001" cy="1270001"/>
          </a:xfrm>
          <a:prstGeom prst="rightArrow">
            <a:avLst>
              <a:gd name="adj1" fmla="val 32000"/>
              <a:gd name="adj2" fmla="val 64000"/>
            </a:avLst>
          </a:prstGeom>
          <a:solidFill>
            <a:srgbClr val="FFFFFF"/>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502" name="Shape 502"/>
          <p:cNvSpPr/>
          <p:nvPr/>
        </p:nvSpPr>
        <p:spPr>
          <a:xfrm>
            <a:off x="287056" y="1727199"/>
            <a:ext cx="12649598" cy="7112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740833" indent="-423333">
              <a:buSzPct val="171000"/>
              <a:buChar char="•"/>
              <a:defRPr sz="4000"/>
            </a:pPr>
            <a:r>
              <a:t>Long-term due to photosynthesis: 10-100 MegaWatt</a:t>
            </a:r>
            <a:r>
              <a:rPr baseline="31999"/>
              <a:t> </a:t>
            </a:r>
          </a:p>
        </p:txBody>
      </p:sp>
      <p:sp>
        <p:nvSpPr>
          <p:cNvPr id="503" name="Shape 503"/>
          <p:cNvSpPr/>
          <p:nvPr/>
        </p:nvSpPr>
        <p:spPr>
          <a:xfrm>
            <a:off x="285700" y="1011039"/>
            <a:ext cx="6648042"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lvl1pPr>
          </a:lstStyle>
          <a:p>
            <a:pPr/>
            <a:r>
              <a:t>Earth’s Energy Imbalance</a:t>
            </a:r>
          </a:p>
        </p:txBody>
      </p:sp>
      <p:sp>
        <p:nvSpPr>
          <p:cNvPr id="504" name="Shape 504"/>
          <p:cNvSpPr/>
          <p:nvPr/>
        </p:nvSpPr>
        <p:spPr>
          <a:xfrm>
            <a:off x="17686348" y="11302999"/>
            <a:ext cx="6491586"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vl1pPr>
          </a:lstStyle>
          <a:p>
            <a:pPr/>
            <a:r>
              <a:t>The Pool-House Effect</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499"/>
                                        </p:tgtEl>
                                        <p:attrNameLst>
                                          <p:attrName>style.visibility</p:attrName>
                                        </p:attrNameLst>
                                      </p:cBhvr>
                                      <p:to>
                                        <p:strVal val="visible"/>
                                      </p:to>
                                    </p:set>
                                    <p:animEffect filter="dissolve" transition="in">
                                      <p:cBhvr>
                                        <p:cTn id="7" dur="1000"/>
                                        <p:tgtEl>
                                          <p:spTgt spid="499"/>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501"/>
                                        </p:tgtEl>
                                        <p:attrNameLst>
                                          <p:attrName>style.visibility</p:attrName>
                                        </p:attrNameLst>
                                      </p:cBhvr>
                                      <p:to>
                                        <p:strVal val="visible"/>
                                      </p:to>
                                    </p:set>
                                    <p:animEffect filter="dissolve" transition="in">
                                      <p:cBhvr>
                                        <p:cTn id="11" dur="1000"/>
                                        <p:tgtEl>
                                          <p:spTgt spid="501"/>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500"/>
                                        </p:tgtEl>
                                        <p:attrNameLst>
                                          <p:attrName>style.visibility</p:attrName>
                                        </p:attrNameLst>
                                      </p:cBhvr>
                                      <p:to>
                                        <p:strVal val="visible"/>
                                      </p:to>
                                    </p:set>
                                    <p:animEffect filter="dissolve" transition="in">
                                      <p:cBhvr>
                                        <p:cTn id="15" dur="1000"/>
                                        <p:tgtEl>
                                          <p:spTgt spid="500"/>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4" fill="hold">
                                  <p:stCondLst>
                                    <p:cond delay="0"/>
                                  </p:stCondLst>
                                  <p:iterate type="el" backwards="0">
                                    <p:tmAbs val="0"/>
                                  </p:iterate>
                                  <p:childTnLst>
                                    <p:set>
                                      <p:cBhvr>
                                        <p:cTn id="19" fill="hold"/>
                                        <p:tgtEl>
                                          <p:spTgt spid="497"/>
                                        </p:tgtEl>
                                        <p:attrNameLst>
                                          <p:attrName>style.visibility</p:attrName>
                                        </p:attrNameLst>
                                      </p:cBhvr>
                                      <p:to>
                                        <p:strVal val="visible"/>
                                      </p:to>
                                    </p:set>
                                    <p:animEffect filter="dissolve" transition="in">
                                      <p:cBhvr>
                                        <p:cTn id="20" dur="1000"/>
                                        <p:tgtEl>
                                          <p:spTgt spid="497"/>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5" fill="hold">
                                  <p:stCondLst>
                                    <p:cond delay="0"/>
                                  </p:stCondLst>
                                  <p:iterate type="el" backwards="0">
                                    <p:tmAbs val="0"/>
                                  </p:iterate>
                                  <p:childTnLst>
                                    <p:set>
                                      <p:cBhvr>
                                        <p:cTn id="24" fill="hold"/>
                                        <p:tgtEl>
                                          <p:spTgt spid="490"/>
                                        </p:tgtEl>
                                        <p:attrNameLst>
                                          <p:attrName>style.visibility</p:attrName>
                                        </p:attrNameLst>
                                      </p:cBhvr>
                                      <p:to>
                                        <p:strVal val="visible"/>
                                      </p:to>
                                    </p:set>
                                    <p:animEffect filter="dissolve" transition="in">
                                      <p:cBhvr>
                                        <p:cTn id="25" dur="1000"/>
                                        <p:tgtEl>
                                          <p:spTgt spid="490"/>
                                        </p:tgtEl>
                                      </p:cBhvr>
                                    </p:animEffect>
                                  </p:childTnLst>
                                </p:cTn>
                              </p:par>
                            </p:childTnLst>
                          </p:cTn>
                        </p:par>
                        <p:par>
                          <p:cTn id="26" fill="hold">
                            <p:stCondLst>
                              <p:cond delay="1000"/>
                            </p:stCondLst>
                            <p:childTnLst>
                              <p:par>
                                <p:cTn id="27" presetClass="entr" nodeType="afterEffect" presetID="9" grpId="6" fill="hold">
                                  <p:stCondLst>
                                    <p:cond delay="0"/>
                                  </p:stCondLst>
                                  <p:iterate type="el" backwards="0">
                                    <p:tmAbs val="0"/>
                                  </p:iterate>
                                  <p:childTnLst>
                                    <p:set>
                                      <p:cBhvr>
                                        <p:cTn id="28" fill="hold"/>
                                        <p:tgtEl>
                                          <p:spTgt spid="494"/>
                                        </p:tgtEl>
                                        <p:attrNameLst>
                                          <p:attrName>style.visibility</p:attrName>
                                        </p:attrNameLst>
                                      </p:cBhvr>
                                      <p:to>
                                        <p:strVal val="visible"/>
                                      </p:to>
                                    </p:set>
                                    <p:animEffect filter="dissolve" transition="in">
                                      <p:cBhvr>
                                        <p:cTn id="29" dur="1000"/>
                                        <p:tgtEl>
                                          <p:spTgt spid="494"/>
                                        </p:tgtEl>
                                      </p:cBhvr>
                                    </p:animEffect>
                                  </p:childTnLst>
                                </p:cTn>
                              </p:par>
                            </p:childTnLst>
                          </p:cTn>
                        </p:par>
                        <p:par>
                          <p:cTn id="30" fill="hold">
                            <p:stCondLst>
                              <p:cond delay="2000"/>
                            </p:stCondLst>
                            <p:childTnLst>
                              <p:par>
                                <p:cTn id="31" presetClass="entr" nodeType="afterEffect" presetID="9" grpId="7" fill="hold">
                                  <p:stCondLst>
                                    <p:cond delay="0"/>
                                  </p:stCondLst>
                                  <p:iterate type="el" backwards="0">
                                    <p:tmAbs val="0"/>
                                  </p:iterate>
                                  <p:childTnLst>
                                    <p:set>
                                      <p:cBhvr>
                                        <p:cTn id="32" fill="hold"/>
                                        <p:tgtEl>
                                          <p:spTgt spid="504"/>
                                        </p:tgtEl>
                                        <p:attrNameLst>
                                          <p:attrName>style.visibility</p:attrName>
                                        </p:attrNameLst>
                                      </p:cBhvr>
                                      <p:to>
                                        <p:strVal val="visible"/>
                                      </p:to>
                                    </p:set>
                                    <p:animEffect filter="dissolve" transition="in">
                                      <p:cBhvr>
                                        <p:cTn id="33" dur="1000"/>
                                        <p:tgtEl>
                                          <p:spTgt spid="5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9" grpId="1"/>
      <p:bldP build="whole" bldLvl="1" animBg="1" rev="0" advAuto="0" spid="501" grpId="2"/>
      <p:bldP build="whole" bldLvl="1" animBg="1" rev="0" advAuto="0" spid="497" grpId="4"/>
      <p:bldP build="whole" bldLvl="1" animBg="1" rev="0" advAuto="0" spid="490" grpId="5"/>
      <p:bldP build="whole" bldLvl="1" animBg="1" rev="0" advAuto="0" spid="504" grpId="7"/>
      <p:bldP build="whole" bldLvl="1" animBg="1" rev="0" advAuto="0" spid="500" grpId="3"/>
      <p:bldP build="whole" bldLvl="1" animBg="1" rev="0" advAuto="0" spid="494" grpId="6"/>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506" name="GLO_OMI_OHC_area_averaged_19932016_700m_60_meanstdgrep3.png"/>
          <p:cNvPicPr>
            <a:picLocks noChangeAspect="1"/>
          </p:cNvPicPr>
          <p:nvPr/>
        </p:nvPicPr>
        <p:blipFill>
          <a:blip r:embed="rId2">
            <a:extLst/>
          </a:blip>
          <a:stretch>
            <a:fillRect/>
          </a:stretch>
        </p:blipFill>
        <p:spPr>
          <a:xfrm>
            <a:off x="2067536" y="874061"/>
            <a:ext cx="19740927" cy="13244712"/>
          </a:xfrm>
          <a:prstGeom prst="rect">
            <a:avLst/>
          </a:prstGeom>
          <a:ln w="12700">
            <a:miter lim="400000"/>
          </a:ln>
        </p:spPr>
      </p:pic>
      <p:sp>
        <p:nvSpPr>
          <p:cNvPr id="507" name="Shape 507"/>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508"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sp>
        <p:nvSpPr>
          <p:cNvPr id="509" name="Shape 509"/>
          <p:cNvSpPr/>
          <p:nvPr/>
        </p:nvSpPr>
        <p:spPr>
          <a:xfrm>
            <a:off x="158700" y="68312"/>
            <a:ext cx="1380420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Syndrome: Recent Climate and Global Change</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grpSp>
        <p:nvGrpSpPr>
          <p:cNvPr id="525" name="Group 525"/>
          <p:cNvGrpSpPr/>
          <p:nvPr/>
        </p:nvGrpSpPr>
        <p:grpSpPr>
          <a:xfrm>
            <a:off x="1168562" y="3289579"/>
            <a:ext cx="9951713" cy="6062786"/>
            <a:chOff x="0" y="-50800"/>
            <a:chExt cx="9951711" cy="6062785"/>
          </a:xfrm>
        </p:grpSpPr>
        <p:sp>
          <p:nvSpPr>
            <p:cNvPr id="511" name="Shape 511"/>
            <p:cNvSpPr/>
            <p:nvPr/>
          </p:nvSpPr>
          <p:spPr>
            <a:xfrm>
              <a:off x="2440111" y="-50801"/>
              <a:ext cx="3980575" cy="1231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7400"/>
              </a:pPr>
              <a:r>
                <a:t>10</a:t>
              </a:r>
              <a:r>
                <a:rPr baseline="31999"/>
                <a:t>-10</a:t>
              </a:r>
              <a:r>
                <a:t>-10</a:t>
              </a:r>
              <a:r>
                <a:rPr baseline="31999"/>
                <a:t>-9</a:t>
              </a:r>
            </a:p>
          </p:txBody>
        </p:sp>
        <p:grpSp>
          <p:nvGrpSpPr>
            <p:cNvPr id="524" name="Group 524"/>
            <p:cNvGrpSpPr/>
            <p:nvPr/>
          </p:nvGrpSpPr>
          <p:grpSpPr>
            <a:xfrm>
              <a:off x="0" y="303158"/>
              <a:ext cx="9951712" cy="5708828"/>
              <a:chOff x="0" y="0"/>
              <a:chExt cx="9951711" cy="5708826"/>
            </a:xfrm>
          </p:grpSpPr>
          <p:grpSp>
            <p:nvGrpSpPr>
              <p:cNvPr id="522" name="Group 522"/>
              <p:cNvGrpSpPr/>
              <p:nvPr/>
            </p:nvGrpSpPr>
            <p:grpSpPr>
              <a:xfrm>
                <a:off x="0" y="0"/>
                <a:ext cx="9951712" cy="5708827"/>
                <a:chOff x="0" y="0"/>
                <a:chExt cx="9951711" cy="5708826"/>
              </a:xfrm>
            </p:grpSpPr>
            <p:pic>
              <p:nvPicPr>
                <p:cNvPr id="512" name="Society Economy Environment2_8.jpg"/>
                <p:cNvPicPr>
                  <a:picLocks noChangeAspect="1"/>
                </p:cNvPicPr>
                <p:nvPr/>
              </p:nvPicPr>
              <p:blipFill>
                <a:blip r:embed="rId2">
                  <a:extLst/>
                </a:blip>
                <a:stretch>
                  <a:fillRect/>
                </a:stretch>
              </p:blipFill>
              <p:spPr>
                <a:xfrm>
                  <a:off x="4089296" y="1209746"/>
                  <a:ext cx="1836101" cy="1774231"/>
                </a:xfrm>
                <a:prstGeom prst="rect">
                  <a:avLst/>
                </a:prstGeom>
                <a:ln w="12700" cap="flat">
                  <a:noFill/>
                  <a:miter lim="400000"/>
                </a:ln>
                <a:effectLst/>
              </p:spPr>
            </p:pic>
            <p:sp>
              <p:nvSpPr>
                <p:cNvPr id="513" name="Shape 513"/>
                <p:cNvSpPr/>
                <p:nvPr/>
              </p:nvSpPr>
              <p:spPr>
                <a:xfrm>
                  <a:off x="3911600" y="2926542"/>
                  <a:ext cx="1016001" cy="1016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514" name="Shape 514"/>
                <p:cNvSpPr/>
                <p:nvPr/>
              </p:nvSpPr>
              <p:spPr>
                <a:xfrm rot="5400000">
                  <a:off x="399327" y="672604"/>
                  <a:ext cx="1774231" cy="2572885"/>
                </a:xfrm>
                <a:prstGeom prst="rightArrow">
                  <a:avLst>
                    <a:gd name="adj1" fmla="val 32000"/>
                    <a:gd name="adj2" fmla="val 45811"/>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515" name="Shape 515"/>
                <p:cNvSpPr/>
                <p:nvPr/>
              </p:nvSpPr>
              <p:spPr>
                <a:xfrm rot="16200000">
                  <a:off x="6673127" y="785019"/>
                  <a:ext cx="1774231" cy="2572885"/>
                </a:xfrm>
                <a:prstGeom prst="rightArrow">
                  <a:avLst>
                    <a:gd name="adj1" fmla="val 32000"/>
                    <a:gd name="adj2" fmla="val 45811"/>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516" name="Shape 516"/>
                <p:cNvSpPr/>
                <p:nvPr/>
              </p:nvSpPr>
              <p:spPr>
                <a:xfrm rot="5400000">
                  <a:off x="7052242" y="3318782"/>
                  <a:ext cx="1016001" cy="231521"/>
                </a:xfrm>
                <a:prstGeom prst="rightArrow">
                  <a:avLst>
                    <a:gd name="adj1" fmla="val 32000"/>
                    <a:gd name="adj2" fmla="val 273209"/>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517" name="Shape 517"/>
                <p:cNvSpPr/>
                <p:nvPr/>
              </p:nvSpPr>
              <p:spPr>
                <a:xfrm>
                  <a:off x="442190" y="-1"/>
                  <a:ext cx="1688505" cy="1016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000"/>
                  </a:pPr>
                  <a:r>
                    <a:t>Incoming </a:t>
                  </a:r>
                </a:p>
                <a:p>
                  <a:pPr>
                    <a:defRPr sz="3000"/>
                  </a:pPr>
                  <a:r>
                    <a:t>Solar</a:t>
                  </a:r>
                </a:p>
              </p:txBody>
            </p:sp>
            <p:sp>
              <p:nvSpPr>
                <p:cNvPr id="518" name="Shape 518"/>
                <p:cNvSpPr/>
                <p:nvPr/>
              </p:nvSpPr>
              <p:spPr>
                <a:xfrm>
                  <a:off x="6587997" y="63499"/>
                  <a:ext cx="1944490" cy="1016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000"/>
                  </a:lvl1pPr>
                </a:lstStyle>
                <a:p>
                  <a:pPr/>
                  <a:r>
                    <a:t>Outgoing Radiation</a:t>
                  </a:r>
                </a:p>
              </p:txBody>
            </p:sp>
            <p:sp>
              <p:nvSpPr>
                <p:cNvPr id="519" name="Shape 519"/>
                <p:cNvSpPr/>
                <p:nvPr/>
              </p:nvSpPr>
              <p:spPr>
                <a:xfrm>
                  <a:off x="1972591" y="4997626"/>
                  <a:ext cx="5334100"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4000"/>
                  </a:lvl1pPr>
                </a:lstStyle>
                <a:p>
                  <a:pPr/>
                  <a:r>
                    <a:t>Last 200 Million years</a:t>
                  </a:r>
                </a:p>
              </p:txBody>
            </p:sp>
            <p:sp>
              <p:nvSpPr>
                <p:cNvPr id="520" name="Shape 520"/>
                <p:cNvSpPr/>
                <p:nvPr/>
              </p:nvSpPr>
              <p:spPr>
                <a:xfrm>
                  <a:off x="568199" y="4375560"/>
                  <a:ext cx="8002093"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600"/>
                  </a:pPr>
                  <a:r>
                    <a:t>Imbalance on the order of 10</a:t>
                  </a:r>
                  <a:r>
                    <a:rPr baseline="31999"/>
                    <a:t>-10</a:t>
                  </a:r>
                  <a:r>
                    <a:t>-10</a:t>
                  </a:r>
                  <a:r>
                    <a:rPr baseline="31999"/>
                    <a:t>-9</a:t>
                  </a:r>
                </a:p>
              </p:txBody>
            </p:sp>
            <p:sp>
              <p:nvSpPr>
                <p:cNvPr id="521" name="Shape 521"/>
                <p:cNvSpPr/>
                <p:nvPr/>
              </p:nvSpPr>
              <p:spPr>
                <a:xfrm>
                  <a:off x="6156197" y="3728392"/>
                  <a:ext cx="3795515"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000"/>
                  </a:lvl1pPr>
                </a:lstStyle>
                <a:p>
                  <a:pPr/>
                  <a:r>
                    <a:t>Storage in fossil fuels</a:t>
                  </a:r>
                </a:p>
              </p:txBody>
            </p:sp>
          </p:grpSp>
          <p:sp>
            <p:nvSpPr>
              <p:cNvPr id="523" name="Shape 523"/>
              <p:cNvSpPr/>
              <p:nvPr/>
            </p:nvSpPr>
            <p:spPr>
              <a:xfrm>
                <a:off x="1245082" y="2881740"/>
                <a:ext cx="6349036" cy="110824"/>
              </a:xfrm>
              <a:prstGeom prst="line">
                <a:avLst/>
              </a:prstGeom>
              <a:noFill/>
              <a:ln w="50800" cap="flat">
                <a:solidFill>
                  <a:srgbClr val="000000"/>
                </a:solidFill>
                <a:prstDash val="solid"/>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grpSp>
      <p:grpSp>
        <p:nvGrpSpPr>
          <p:cNvPr id="539" name="Group 539"/>
          <p:cNvGrpSpPr/>
          <p:nvPr/>
        </p:nvGrpSpPr>
        <p:grpSpPr>
          <a:xfrm>
            <a:off x="1181100" y="3314979"/>
            <a:ext cx="10586712" cy="6011986"/>
            <a:chOff x="0" y="0"/>
            <a:chExt cx="10586711" cy="6011985"/>
          </a:xfrm>
        </p:grpSpPr>
        <p:grpSp>
          <p:nvGrpSpPr>
            <p:cNvPr id="536" name="Group 536"/>
            <p:cNvGrpSpPr/>
            <p:nvPr/>
          </p:nvGrpSpPr>
          <p:grpSpPr>
            <a:xfrm>
              <a:off x="0" y="163458"/>
              <a:ext cx="10586712" cy="5848527"/>
              <a:chOff x="0" y="-139700"/>
              <a:chExt cx="10586711" cy="5848526"/>
            </a:xfrm>
          </p:grpSpPr>
          <p:pic>
            <p:nvPicPr>
              <p:cNvPr id="526" name="Society Economy Environment2_8.jpg"/>
              <p:cNvPicPr>
                <a:picLocks noChangeAspect="1"/>
              </p:cNvPicPr>
              <p:nvPr/>
            </p:nvPicPr>
            <p:blipFill>
              <a:blip r:embed="rId2">
                <a:extLst/>
              </a:blip>
              <a:stretch>
                <a:fillRect/>
              </a:stretch>
            </p:blipFill>
            <p:spPr>
              <a:xfrm>
                <a:off x="4801091" y="1362146"/>
                <a:ext cx="1836101" cy="1774231"/>
              </a:xfrm>
              <a:prstGeom prst="rect">
                <a:avLst/>
              </a:prstGeom>
              <a:ln w="12700" cap="flat">
                <a:noFill/>
                <a:miter lim="400000"/>
              </a:ln>
              <a:effectLst/>
            </p:spPr>
          </p:pic>
          <p:sp>
            <p:nvSpPr>
              <p:cNvPr id="527" name="Shape 527"/>
              <p:cNvSpPr/>
              <p:nvPr/>
            </p:nvSpPr>
            <p:spPr>
              <a:xfrm>
                <a:off x="3911600" y="2926542"/>
                <a:ext cx="1016001" cy="1016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528" name="Shape 528"/>
              <p:cNvSpPr/>
              <p:nvPr/>
            </p:nvSpPr>
            <p:spPr>
              <a:xfrm rot="5400000">
                <a:off x="399327" y="494804"/>
                <a:ext cx="1774231" cy="2572885"/>
              </a:xfrm>
              <a:prstGeom prst="rightArrow">
                <a:avLst>
                  <a:gd name="adj1" fmla="val 32000"/>
                  <a:gd name="adj2" fmla="val 45811"/>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529" name="Shape 529"/>
              <p:cNvSpPr/>
              <p:nvPr/>
            </p:nvSpPr>
            <p:spPr>
              <a:xfrm rot="16200000">
                <a:off x="6673127" y="1000919"/>
                <a:ext cx="1774231" cy="2572885"/>
              </a:xfrm>
              <a:prstGeom prst="rightArrow">
                <a:avLst>
                  <a:gd name="adj1" fmla="val 32000"/>
                  <a:gd name="adj2" fmla="val 45811"/>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530" name="Shape 530"/>
              <p:cNvSpPr/>
              <p:nvPr/>
            </p:nvSpPr>
            <p:spPr>
              <a:xfrm rot="5400000">
                <a:off x="7110285" y="3413139"/>
                <a:ext cx="1016001" cy="500007"/>
              </a:xfrm>
              <a:prstGeom prst="rightArrow">
                <a:avLst>
                  <a:gd name="adj1" fmla="val 32000"/>
                  <a:gd name="adj2" fmla="val 126505"/>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531" name="Shape 531"/>
              <p:cNvSpPr/>
              <p:nvPr/>
            </p:nvSpPr>
            <p:spPr>
              <a:xfrm>
                <a:off x="442190" y="-139701"/>
                <a:ext cx="1688505" cy="1016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000"/>
                </a:pPr>
                <a:r>
                  <a:t>Incoming </a:t>
                </a:r>
              </a:p>
              <a:p>
                <a:pPr>
                  <a:defRPr sz="3000"/>
                </a:pPr>
                <a:r>
                  <a:t>Solar</a:t>
                </a:r>
              </a:p>
            </p:txBody>
          </p:sp>
          <p:sp>
            <p:nvSpPr>
              <p:cNvPr id="532" name="Shape 532"/>
              <p:cNvSpPr/>
              <p:nvPr/>
            </p:nvSpPr>
            <p:spPr>
              <a:xfrm>
                <a:off x="6587997" y="63499"/>
                <a:ext cx="1944490" cy="1016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000"/>
                </a:lvl1pPr>
              </a:lstStyle>
              <a:p>
                <a:pPr/>
                <a:r>
                  <a:t>Outgoing Radiation</a:t>
                </a:r>
              </a:p>
            </p:txBody>
          </p:sp>
          <p:sp>
            <p:nvSpPr>
              <p:cNvPr id="533" name="Shape 533"/>
              <p:cNvSpPr/>
              <p:nvPr/>
            </p:nvSpPr>
            <p:spPr>
              <a:xfrm>
                <a:off x="3013991" y="4997626"/>
                <a:ext cx="5334100"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4000"/>
                </a:lvl1pPr>
              </a:lstStyle>
              <a:p>
                <a:pPr/>
                <a:r>
                  <a:t>Last 70 years</a:t>
                </a:r>
              </a:p>
            </p:txBody>
          </p:sp>
          <p:sp>
            <p:nvSpPr>
              <p:cNvPr id="534" name="Shape 534"/>
              <p:cNvSpPr/>
              <p:nvPr/>
            </p:nvSpPr>
            <p:spPr>
              <a:xfrm>
                <a:off x="568199" y="4426360"/>
                <a:ext cx="6969126"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600"/>
                </a:pPr>
                <a:r>
                  <a:t>Imbalance on the order of 3x10</a:t>
                </a:r>
                <a:r>
                  <a:rPr baseline="31999"/>
                  <a:t>-3</a:t>
                </a:r>
              </a:p>
            </p:txBody>
          </p:sp>
          <p:sp>
            <p:nvSpPr>
              <p:cNvPr id="535" name="Shape 535"/>
              <p:cNvSpPr/>
              <p:nvPr/>
            </p:nvSpPr>
            <p:spPr>
              <a:xfrm>
                <a:off x="6791197" y="4058592"/>
                <a:ext cx="3795515"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000"/>
                </a:lvl1pPr>
              </a:lstStyle>
              <a:p>
                <a:pPr/>
                <a:r>
                  <a:t>Storage in heat</a:t>
                </a:r>
              </a:p>
            </p:txBody>
          </p:sp>
        </p:grpSp>
        <p:sp>
          <p:nvSpPr>
            <p:cNvPr id="537" name="Shape 537"/>
            <p:cNvSpPr/>
            <p:nvPr/>
          </p:nvSpPr>
          <p:spPr>
            <a:xfrm>
              <a:off x="1243981" y="2963591"/>
              <a:ext cx="6325839" cy="553440"/>
            </a:xfrm>
            <a:prstGeom prst="line">
              <a:avLst/>
            </a:prstGeom>
            <a:noFill/>
            <a:ln w="50800" cap="flat">
              <a:solidFill>
                <a:srgbClr val="000000"/>
              </a:solidFill>
              <a:prstDash val="solid"/>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538" name="Shape 538"/>
            <p:cNvSpPr/>
            <p:nvPr/>
          </p:nvSpPr>
          <p:spPr>
            <a:xfrm>
              <a:off x="3653710" y="-1"/>
              <a:ext cx="2709305" cy="1231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7400"/>
              </a:pPr>
              <a:r>
                <a:t>3x10</a:t>
              </a:r>
              <a:r>
                <a:rPr baseline="31999"/>
                <a:t>-3</a:t>
              </a:r>
            </a:p>
          </p:txBody>
        </p:sp>
      </p:grpSp>
      <p:sp>
        <p:nvSpPr>
          <p:cNvPr id="540" name="Shape 540"/>
          <p:cNvSpPr/>
          <p:nvPr/>
        </p:nvSpPr>
        <p:spPr>
          <a:xfrm>
            <a:off x="1835100" y="10845800"/>
            <a:ext cx="7907438"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z="4000"/>
            </a:pPr>
            <a:r>
              <a:t>Total energy storage in 200 Myrs: </a:t>
            </a:r>
          </a:p>
          <a:p>
            <a:pPr algn="ctr">
              <a:defRPr sz="4000"/>
            </a:pPr>
            <a:r>
              <a:t>Order 100-1000 ZetaJoules</a:t>
            </a:r>
          </a:p>
        </p:txBody>
      </p:sp>
      <p:sp>
        <p:nvSpPr>
          <p:cNvPr id="541" name="Shape 541"/>
          <p:cNvSpPr/>
          <p:nvPr/>
        </p:nvSpPr>
        <p:spPr>
          <a:xfrm>
            <a:off x="14255700" y="10845800"/>
            <a:ext cx="7823102"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z="4000"/>
            </a:pPr>
            <a:r>
              <a:t>Total energy storage per century: </a:t>
            </a:r>
          </a:p>
          <a:p>
            <a:pPr algn="ctr">
              <a:defRPr sz="4000"/>
            </a:pPr>
            <a:r>
              <a:t>Order 1000 ZetaJoules</a:t>
            </a:r>
          </a:p>
        </p:txBody>
      </p:sp>
      <p:sp>
        <p:nvSpPr>
          <p:cNvPr id="542" name="Shape 542"/>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543"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sp>
        <p:nvSpPr>
          <p:cNvPr id="544" name="Shape 544"/>
          <p:cNvSpPr/>
          <p:nvPr/>
        </p:nvSpPr>
        <p:spPr>
          <a:xfrm>
            <a:off x="168386" y="2133599"/>
            <a:ext cx="24047228" cy="10160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z="6000">
                <a:solidFill>
                  <a:srgbClr val="FFFFFF"/>
                </a:solidFill>
              </a:defRPr>
            </a:pPr>
            <a:r>
              <a:t>What increased the Earth’s energy imbalance by a factor of 10</a:t>
            </a:r>
            <a:r>
              <a:rPr baseline="31999"/>
              <a:t>6</a:t>
            </a:r>
            <a:r>
              <a:t> to 10</a:t>
            </a:r>
            <a:r>
              <a:rPr baseline="31999"/>
              <a:t>7</a:t>
            </a:r>
            <a:r>
              <a:t>?</a:t>
            </a:r>
          </a:p>
        </p:txBody>
      </p:sp>
      <p:sp>
        <p:nvSpPr>
          <p:cNvPr id="545" name="Shape 545"/>
          <p:cNvSpPr/>
          <p:nvPr/>
        </p:nvSpPr>
        <p:spPr>
          <a:xfrm>
            <a:off x="184100" y="1180820"/>
            <a:ext cx="694701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Earth’s Energy Imbalance</a:t>
            </a:r>
          </a:p>
        </p:txBody>
      </p:sp>
      <p:sp>
        <p:nvSpPr>
          <p:cNvPr id="546" name="Shape 546"/>
          <p:cNvSpPr/>
          <p:nvPr/>
        </p:nvSpPr>
        <p:spPr>
          <a:xfrm>
            <a:off x="158700" y="68312"/>
            <a:ext cx="1380420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Syndrome: Recent Climate and Global Change</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525"/>
                                        </p:tgtEl>
                                        <p:attrNameLst>
                                          <p:attrName>style.visibility</p:attrName>
                                        </p:attrNameLst>
                                      </p:cBhvr>
                                      <p:to>
                                        <p:strVal val="visible"/>
                                      </p:to>
                                    </p:set>
                                    <p:animEffect filter="dissolve" transition="in">
                                      <p:cBhvr>
                                        <p:cTn id="7" dur="1000"/>
                                        <p:tgtEl>
                                          <p:spTgt spid="52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540"/>
                                        </p:tgtEl>
                                        <p:attrNameLst>
                                          <p:attrName>style.visibility</p:attrName>
                                        </p:attrNameLst>
                                      </p:cBhvr>
                                      <p:to>
                                        <p:strVal val="visible"/>
                                      </p:to>
                                    </p:set>
                                    <p:animEffect filter="dissolve" transition="in">
                                      <p:cBhvr>
                                        <p:cTn id="12" dur="1000"/>
                                        <p:tgtEl>
                                          <p:spTgt spid="540"/>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539"/>
                                        </p:tgtEl>
                                        <p:attrNameLst>
                                          <p:attrName>style.visibility</p:attrName>
                                        </p:attrNameLst>
                                      </p:cBhvr>
                                      <p:to>
                                        <p:strVal val="visible"/>
                                      </p:to>
                                    </p:set>
                                    <p:animEffect filter="dissolve" transition="in">
                                      <p:cBhvr>
                                        <p:cTn id="17" dur="1000"/>
                                        <p:tgtEl>
                                          <p:spTgt spid="539"/>
                                        </p:tgtEl>
                                      </p:cBhvr>
                                    </p:animEffect>
                                  </p:childTnLst>
                                </p:cTn>
                              </p:par>
                            </p:childTnLst>
                          </p:cTn>
                        </p:par>
                        <p:par>
                          <p:cTn id="18" fill="hold">
                            <p:stCondLst>
                              <p:cond delay="0"/>
                            </p:stCondLst>
                            <p:childTnLst>
                              <p:par>
                                <p:cTn id="19" presetClass="path" nodeType="afterEffect" presetSubtype="0" presetID="-1" grpId="4" accel="50000" decel="50000" fill="hold">
                                  <p:stCondLst>
                                    <p:cond delay="0"/>
                                  </p:stCondLst>
                                  <p:childTnLst>
                                    <p:animMotion path="M 0.000000 0.000000 L 0.520833 0.000000" origin="layout" pathEditMode="relative">
                                      <p:cBhvr>
                                        <p:cTn id="20" dur="1000" fill="hold"/>
                                        <p:tgtEl>
                                          <p:spTgt spid="539"/>
                                        </p:tgtEl>
                                        <p:attrNameLst>
                                          <p:attrName>ppt_x</p:attrName>
                                          <p:attrName>ppt_y</p:attrName>
                                        </p:attrNameLst>
                                      </p:cBhvr>
                                    </p:animMotion>
                                  </p:childTnLst>
                                </p:cTn>
                              </p:par>
                            </p:childTnLst>
                          </p:cTn>
                        </p:par>
                        <p:par>
                          <p:cTn id="21" fill="hold">
                            <p:stCondLst>
                              <p:cond delay="1000"/>
                            </p:stCondLst>
                            <p:childTnLst>
                              <p:par>
                                <p:cTn id="22" presetClass="entr" nodeType="afterEffect" presetID="9" grpId="5" fill="hold">
                                  <p:stCondLst>
                                    <p:cond delay="0"/>
                                  </p:stCondLst>
                                  <p:iterate type="el" backwards="0">
                                    <p:tmAbs val="0"/>
                                  </p:iterate>
                                  <p:childTnLst>
                                    <p:set>
                                      <p:cBhvr>
                                        <p:cTn id="23" fill="hold"/>
                                        <p:tgtEl>
                                          <p:spTgt spid="541"/>
                                        </p:tgtEl>
                                        <p:attrNameLst>
                                          <p:attrName>style.visibility</p:attrName>
                                        </p:attrNameLst>
                                      </p:cBhvr>
                                      <p:to>
                                        <p:strVal val="visible"/>
                                      </p:to>
                                    </p:set>
                                    <p:animEffect filter="dissolve" transition="in">
                                      <p:cBhvr>
                                        <p:cTn id="24" dur="1000"/>
                                        <p:tgtEl>
                                          <p:spTgt spid="541"/>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ID="9" grpId="6" fill="hold">
                                  <p:stCondLst>
                                    <p:cond delay="0"/>
                                  </p:stCondLst>
                                  <p:iterate type="el" backwards="0">
                                    <p:tmAbs val="0"/>
                                  </p:iterate>
                                  <p:childTnLst>
                                    <p:set>
                                      <p:cBhvr>
                                        <p:cTn id="28" fill="hold"/>
                                        <p:tgtEl>
                                          <p:spTgt spid="544"/>
                                        </p:tgtEl>
                                        <p:attrNameLst>
                                          <p:attrName>style.visibility</p:attrName>
                                        </p:attrNameLst>
                                      </p:cBhvr>
                                      <p:to>
                                        <p:strVal val="visible"/>
                                      </p:to>
                                    </p:set>
                                    <p:animEffect filter="dissolve" transition="in">
                                      <p:cBhvr>
                                        <p:cTn id="29" dur="1000"/>
                                        <p:tgtEl>
                                          <p:spTgt spid="5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4" grpId="6"/>
      <p:bldP build="whole" bldLvl="1" animBg="1" rev="0" advAuto="0" spid="540" grpId="2"/>
      <p:bldP build="whole" bldLvl="1" animBg="1" rev="0" advAuto="0" spid="525" grpId="1"/>
      <p:bldP build="whole" bldLvl="1" animBg="1" rev="0" advAuto="0" spid="539" grpId="3"/>
      <p:bldP build="whole" bldLvl="1" animBg="1" rev="0" advAuto="0" spid="541" grpId="5"/>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548" name="Earth.png"/>
          <p:cNvPicPr>
            <a:picLocks noChangeAspect="0"/>
          </p:cNvPicPr>
          <p:nvPr/>
        </p:nvPicPr>
        <p:blipFill>
          <a:blip r:embed="rId2">
            <a:extLst/>
          </a:blip>
          <a:stretch>
            <a:fillRect/>
          </a:stretch>
        </p:blipFill>
        <p:spPr>
          <a:xfrm>
            <a:off x="11623994" y="822050"/>
            <a:ext cx="12115801" cy="11684001"/>
          </a:xfrm>
          <a:prstGeom prst="rect">
            <a:avLst/>
          </a:prstGeom>
          <a:ln w="12700">
            <a:miter lim="400000"/>
          </a:ln>
        </p:spPr>
      </p:pic>
      <p:pic>
        <p:nvPicPr>
          <p:cNvPr id="549" name="Earth with Text.png"/>
          <p:cNvPicPr>
            <a:picLocks noChangeAspect="0"/>
          </p:cNvPicPr>
          <p:nvPr/>
        </p:nvPicPr>
        <p:blipFill>
          <a:blip r:embed="rId3">
            <a:extLst/>
          </a:blip>
          <a:stretch>
            <a:fillRect/>
          </a:stretch>
        </p:blipFill>
        <p:spPr>
          <a:xfrm>
            <a:off x="11677491" y="822050"/>
            <a:ext cx="12115801" cy="11684001"/>
          </a:xfrm>
          <a:prstGeom prst="rect">
            <a:avLst/>
          </a:prstGeom>
          <a:ln w="12700">
            <a:miter lim="400000"/>
          </a:ln>
        </p:spPr>
      </p:pic>
      <p:grpSp>
        <p:nvGrpSpPr>
          <p:cNvPr id="552" name="Group 552"/>
          <p:cNvGrpSpPr/>
          <p:nvPr/>
        </p:nvGrpSpPr>
        <p:grpSpPr>
          <a:xfrm>
            <a:off x="11709400" y="666015"/>
            <a:ext cx="12814300" cy="12383970"/>
            <a:chOff x="0" y="0"/>
            <a:chExt cx="12814300" cy="12383968"/>
          </a:xfrm>
        </p:grpSpPr>
        <p:pic>
          <p:nvPicPr>
            <p:cNvPr id="550" name="Society Economy Environment2.jpg"/>
            <p:cNvPicPr>
              <a:picLocks noChangeAspect="1"/>
            </p:cNvPicPr>
            <p:nvPr/>
          </p:nvPicPr>
          <p:blipFill>
            <a:blip r:embed="rId4">
              <a:extLst/>
            </a:blip>
            <a:stretch>
              <a:fillRect/>
            </a:stretch>
          </p:blipFill>
          <p:spPr>
            <a:xfrm>
              <a:off x="0" y="0"/>
              <a:ext cx="12814300" cy="12383969"/>
            </a:xfrm>
            <a:prstGeom prst="rect">
              <a:avLst/>
            </a:prstGeom>
            <a:ln w="12700" cap="flat">
              <a:noFill/>
              <a:miter lim="400000"/>
            </a:ln>
            <a:effectLst/>
          </p:spPr>
        </p:pic>
        <p:sp>
          <p:nvSpPr>
            <p:cNvPr id="551" name="Shape 551"/>
            <p:cNvSpPr/>
            <p:nvPr/>
          </p:nvSpPr>
          <p:spPr>
            <a:xfrm>
              <a:off x="4984492" y="2537893"/>
              <a:ext cx="2438600" cy="758492"/>
            </a:xfrm>
            <a:prstGeom prst="roundRect">
              <a:avLst>
                <a:gd name="adj" fmla="val 25116"/>
              </a:avLst>
            </a:prstGeom>
            <a:solidFill>
              <a:srgbClr val="D7E8E7"/>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ctr" defTabSz="1130300">
                <a:defRPr sz="3000">
                  <a:solidFill>
                    <a:schemeClr val="accent2">
                      <a:hueOff val="-1101185"/>
                      <a:satOff val="4910"/>
                      <a:lumOff val="-14610"/>
                    </a:schemeClr>
                  </a:solidFill>
                  <a:effectLst>
                    <a:outerShdw sx="100000" sy="100000" kx="0" ky="0" algn="b" rotWithShape="0" blurRad="25400" dist="23998" dir="2700000">
                      <a:srgbClr val="000000">
                        <a:alpha val="31034"/>
                      </a:srgbClr>
                    </a:outerShdw>
                  </a:effectLst>
                  <a:latin typeface="+mj-lt"/>
                  <a:ea typeface="+mj-ea"/>
                  <a:cs typeface="+mj-cs"/>
                  <a:sym typeface="Gill Sans"/>
                </a:defRPr>
              </a:pPr>
              <a:r>
                <a:rPr sz="4000"/>
                <a:t>F</a:t>
              </a:r>
              <a:r>
                <a:t>LOWS</a:t>
              </a:r>
            </a:p>
          </p:txBody>
        </p:sp>
      </p:grpSp>
      <p:sp>
        <p:nvSpPr>
          <p:cNvPr id="553" name="Shape 553"/>
          <p:cNvSpPr/>
          <p:nvPr/>
        </p:nvSpPr>
        <p:spPr>
          <a:xfrm>
            <a:off x="452717" y="2504847"/>
            <a:ext cx="12226268" cy="147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500">
                <a:latin typeface="Helvetica Light"/>
                <a:ea typeface="Helvetica Light"/>
                <a:cs typeface="Helvetica Light"/>
                <a:sym typeface="Helvetica Light"/>
              </a:defRPr>
            </a:lvl1pPr>
          </a:lstStyle>
          <a:p>
            <a:pPr/>
            <a:r>
              <a:t>Flows in the Earth System also allow assessing the “Health of the Planet”</a:t>
            </a:r>
          </a:p>
        </p:txBody>
      </p:sp>
      <p:sp>
        <p:nvSpPr>
          <p:cNvPr id="554" name="Shape 554"/>
          <p:cNvSpPr/>
          <p:nvPr/>
        </p:nvSpPr>
        <p:spPr>
          <a:xfrm>
            <a:off x="423151" y="5046732"/>
            <a:ext cx="6230926" cy="7584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400">
                <a:latin typeface="Helvetica Neue Light"/>
                <a:ea typeface="Helvetica Neue Light"/>
                <a:cs typeface="Helvetica Neue Light"/>
                <a:sym typeface="Helvetica Neue Light"/>
              </a:defRPr>
            </a:lvl1pPr>
          </a:lstStyle>
          <a:p>
            <a:pPr>
              <a:defRPr sz="3800">
                <a:latin typeface="Helvetica Light"/>
                <a:ea typeface="Helvetica Light"/>
                <a:cs typeface="Helvetica Light"/>
                <a:sym typeface="Helvetica Light"/>
              </a:defRPr>
            </a:pPr>
            <a:r>
              <a:rPr sz="4400">
                <a:latin typeface="Helvetica Neue Light"/>
                <a:ea typeface="Helvetica Neue Light"/>
                <a:cs typeface="Helvetica Neue Light"/>
                <a:sym typeface="Helvetica Neue Light"/>
              </a:rPr>
              <a:t>Everything is about Flows</a:t>
            </a:r>
          </a:p>
        </p:txBody>
      </p:sp>
      <p:sp>
        <p:nvSpPr>
          <p:cNvPr id="555" name="Shape 555"/>
          <p:cNvSpPr/>
          <p:nvPr/>
        </p:nvSpPr>
        <p:spPr>
          <a:xfrm>
            <a:off x="463500" y="4125040"/>
            <a:ext cx="12814302" cy="77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400">
                <a:latin typeface="Helvetica Light"/>
                <a:ea typeface="Helvetica Light"/>
                <a:cs typeface="Helvetica Light"/>
                <a:sym typeface="Helvetica Light"/>
              </a:defRPr>
            </a:lvl1pPr>
          </a:lstStyle>
          <a:p>
            <a:pPr/>
            <a:r>
              <a:t>Earth: Life-Support System for many species</a:t>
            </a:r>
          </a:p>
        </p:txBody>
      </p:sp>
      <p:sp>
        <p:nvSpPr>
          <p:cNvPr id="556" name="Shape 556"/>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557" name="Mari_Logo1.jpg"/>
          <p:cNvPicPr>
            <a:picLocks noChangeAspect="1"/>
          </p:cNvPicPr>
          <p:nvPr/>
        </p:nvPicPr>
        <p:blipFill>
          <a:blip r:embed="rId5">
            <a:extLst/>
          </a:blip>
          <a:stretch>
            <a:fillRect/>
          </a:stretch>
        </p:blipFill>
        <p:spPr>
          <a:xfrm>
            <a:off x="23455572" y="91975"/>
            <a:ext cx="933017" cy="765474"/>
          </a:xfrm>
          <a:prstGeom prst="rect">
            <a:avLst/>
          </a:prstGeom>
          <a:ln w="12700">
            <a:miter lim="400000"/>
          </a:ln>
        </p:spPr>
      </p:pic>
      <p:sp>
        <p:nvSpPr>
          <p:cNvPr id="558" name="Shape 558"/>
          <p:cNvSpPr/>
          <p:nvPr/>
        </p:nvSpPr>
        <p:spPr>
          <a:xfrm>
            <a:off x="158700" y="1319495"/>
            <a:ext cx="566427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u="sng">
                <a:latin typeface="Helvetica Light"/>
                <a:ea typeface="Helvetica Light"/>
                <a:cs typeface="Helvetica Light"/>
                <a:sym typeface="Helvetica Light"/>
              </a:defRPr>
            </a:lvl1pPr>
          </a:lstStyle>
          <a:p>
            <a:pPr/>
            <a:r>
              <a:t>Planetary Physiology</a:t>
            </a:r>
          </a:p>
        </p:txBody>
      </p:sp>
      <p:sp>
        <p:nvSpPr>
          <p:cNvPr id="559" name="Shape 559"/>
          <p:cNvSpPr/>
          <p:nvPr/>
        </p:nvSpPr>
        <p:spPr>
          <a:xfrm>
            <a:off x="1642812" y="6213346"/>
            <a:ext cx="9666388" cy="2894430"/>
          </a:xfrm>
          <a:prstGeom prst="wedgeEllipseCallout">
            <a:avLst>
              <a:gd name="adj1" fmla="val 115735"/>
              <a:gd name="adj2" fmla="val -125807"/>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Limitations in the flows between a community and its life-support system limit the growth of the community</a:t>
            </a:r>
          </a:p>
        </p:txBody>
      </p:sp>
      <p:sp>
        <p:nvSpPr>
          <p:cNvPr id="560" name="Shape 560"/>
          <p:cNvSpPr/>
          <p:nvPr/>
        </p:nvSpPr>
        <p:spPr>
          <a:xfrm>
            <a:off x="1697978" y="9407714"/>
            <a:ext cx="10475318" cy="3446583"/>
          </a:xfrm>
          <a:prstGeom prst="wedgeEllipseCallout">
            <a:avLst>
              <a:gd name="adj1" fmla="val 101422"/>
              <a:gd name="adj2" fmla="val -199746"/>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For Home sapiens, the flows are regulated by ethical, social, and - recently - economic rules</a:t>
            </a:r>
          </a:p>
        </p:txBody>
      </p:sp>
      <p:sp>
        <p:nvSpPr>
          <p:cNvPr id="561" name="Shape 561"/>
          <p:cNvSpPr/>
          <p:nvPr/>
        </p:nvSpPr>
        <p:spPr>
          <a:xfrm>
            <a:off x="158700" y="68312"/>
            <a:ext cx="1380420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Syndrome: Recent Climate and Global Change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553"/>
                                        </p:tgtEl>
                                        <p:attrNameLst>
                                          <p:attrName>style.visibility</p:attrName>
                                        </p:attrNameLst>
                                      </p:cBhvr>
                                      <p:to>
                                        <p:strVal val="visible"/>
                                      </p:to>
                                    </p:set>
                                    <p:animEffect filter="dissolve" transition="in">
                                      <p:cBhvr>
                                        <p:cTn id="7" dur="1000"/>
                                        <p:tgtEl>
                                          <p:spTgt spid="55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549"/>
                                        </p:tgtEl>
                                        <p:attrNameLst>
                                          <p:attrName>style.visibility</p:attrName>
                                        </p:attrNameLst>
                                      </p:cBhvr>
                                      <p:to>
                                        <p:strVal val="visible"/>
                                      </p:to>
                                    </p:set>
                                    <p:animEffect filter="dissolve" transition="in">
                                      <p:cBhvr>
                                        <p:cTn id="12" dur="1000"/>
                                        <p:tgtEl>
                                          <p:spTgt spid="549"/>
                                        </p:tgtEl>
                                      </p:cBhvr>
                                    </p:animEffect>
                                  </p:childTnLst>
                                </p:cTn>
                              </p:par>
                            </p:childTnLst>
                          </p:cTn>
                        </p:par>
                        <p:par>
                          <p:cTn id="13" fill="hold">
                            <p:stCondLst>
                              <p:cond delay="1000"/>
                            </p:stCondLst>
                            <p:childTnLst>
                              <p:par>
                                <p:cTn id="14" presetClass="entr" nodeType="afterEffect" presetID="9" grpId="3" fill="hold">
                                  <p:stCondLst>
                                    <p:cond delay="1000"/>
                                  </p:stCondLst>
                                  <p:iterate type="el" backwards="0">
                                    <p:tmAbs val="0"/>
                                  </p:iterate>
                                  <p:childTnLst>
                                    <p:set>
                                      <p:cBhvr>
                                        <p:cTn id="15" fill="hold"/>
                                        <p:tgtEl>
                                          <p:spTgt spid="555"/>
                                        </p:tgtEl>
                                        <p:attrNameLst>
                                          <p:attrName>style.visibility</p:attrName>
                                        </p:attrNameLst>
                                      </p:cBhvr>
                                      <p:to>
                                        <p:strVal val="visible"/>
                                      </p:to>
                                    </p:set>
                                    <p:animEffect filter="dissolve" transition="in">
                                      <p:cBhvr>
                                        <p:cTn id="16" dur="1000"/>
                                        <p:tgtEl>
                                          <p:spTgt spid="555"/>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ID="9" grpId="4" fill="hold">
                                  <p:stCondLst>
                                    <p:cond delay="0"/>
                                  </p:stCondLst>
                                  <p:iterate type="el" backwards="0">
                                    <p:tmAbs val="0"/>
                                  </p:iterate>
                                  <p:childTnLst>
                                    <p:set>
                                      <p:cBhvr>
                                        <p:cTn id="20" fill="hold"/>
                                        <p:tgtEl>
                                          <p:spTgt spid="554"/>
                                        </p:tgtEl>
                                        <p:attrNameLst>
                                          <p:attrName>style.visibility</p:attrName>
                                        </p:attrNameLst>
                                      </p:cBhvr>
                                      <p:to>
                                        <p:strVal val="visible"/>
                                      </p:to>
                                    </p:set>
                                    <p:animEffect filter="dissolve" transition="in">
                                      <p:cBhvr>
                                        <p:cTn id="21" dur="1000"/>
                                        <p:tgtEl>
                                          <p:spTgt spid="554"/>
                                        </p:tgtEl>
                                      </p:cBhvr>
                                    </p:animEffect>
                                  </p:childTnLst>
                                </p:cTn>
                              </p:par>
                            </p:childTnLst>
                          </p:cTn>
                        </p:par>
                        <p:par>
                          <p:cTn id="22" fill="hold">
                            <p:stCondLst>
                              <p:cond delay="1000"/>
                            </p:stCondLst>
                            <p:childTnLst>
                              <p:par>
                                <p:cTn id="23" presetClass="entr" nodeType="afterEffect" presetID="9" grpId="5" fill="hold">
                                  <p:stCondLst>
                                    <p:cond delay="0"/>
                                  </p:stCondLst>
                                  <p:iterate type="el" backwards="0">
                                    <p:tmAbs val="0"/>
                                  </p:iterate>
                                  <p:childTnLst>
                                    <p:set>
                                      <p:cBhvr>
                                        <p:cTn id="24" fill="hold"/>
                                        <p:tgtEl>
                                          <p:spTgt spid="552"/>
                                        </p:tgtEl>
                                        <p:attrNameLst>
                                          <p:attrName>style.visibility</p:attrName>
                                        </p:attrNameLst>
                                      </p:cBhvr>
                                      <p:to>
                                        <p:strVal val="visible"/>
                                      </p:to>
                                    </p:set>
                                    <p:animEffect filter="dissolve" transition="in">
                                      <p:cBhvr>
                                        <p:cTn id="25" dur="1000"/>
                                        <p:tgtEl>
                                          <p:spTgt spid="552"/>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16" presetID="23" grpId="6" fill="hold">
                                  <p:stCondLst>
                                    <p:cond delay="0"/>
                                  </p:stCondLst>
                                  <p:iterate type="el" backwards="0">
                                    <p:tmAbs val="0"/>
                                  </p:iterate>
                                  <p:childTnLst>
                                    <p:set>
                                      <p:cBhvr>
                                        <p:cTn id="29" fill="hold"/>
                                        <p:tgtEl>
                                          <p:spTgt spid="559"/>
                                        </p:tgtEl>
                                        <p:attrNameLst>
                                          <p:attrName>style.visibility</p:attrName>
                                        </p:attrNameLst>
                                      </p:cBhvr>
                                      <p:to>
                                        <p:strVal val="visible"/>
                                      </p:to>
                                    </p:set>
                                    <p:anim calcmode="lin" valueType="num">
                                      <p:cBhvr>
                                        <p:cTn id="30" dur="750" fill="hold"/>
                                        <p:tgtEl>
                                          <p:spTgt spid="559"/>
                                        </p:tgtEl>
                                        <p:attrNameLst>
                                          <p:attrName>ppt_w</p:attrName>
                                        </p:attrNameLst>
                                      </p:cBhvr>
                                      <p:tavLst>
                                        <p:tav tm="0">
                                          <p:val>
                                            <p:fltVal val="0"/>
                                          </p:val>
                                        </p:tav>
                                        <p:tav tm="100000">
                                          <p:val>
                                            <p:strVal val="#ppt_w"/>
                                          </p:val>
                                        </p:tav>
                                      </p:tavLst>
                                    </p:anim>
                                    <p:anim calcmode="lin" valueType="num">
                                      <p:cBhvr>
                                        <p:cTn id="31" dur="750" fill="hold"/>
                                        <p:tgtEl>
                                          <p:spTgt spid="559"/>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Class="entr" nodeType="clickEffect" presetSubtype="16" presetID="23" grpId="7" fill="hold">
                                  <p:stCondLst>
                                    <p:cond delay="0"/>
                                  </p:stCondLst>
                                  <p:iterate type="el" backwards="0">
                                    <p:tmAbs val="0"/>
                                  </p:iterate>
                                  <p:childTnLst>
                                    <p:set>
                                      <p:cBhvr>
                                        <p:cTn id="35" fill="hold"/>
                                        <p:tgtEl>
                                          <p:spTgt spid="560"/>
                                        </p:tgtEl>
                                        <p:attrNameLst>
                                          <p:attrName>style.visibility</p:attrName>
                                        </p:attrNameLst>
                                      </p:cBhvr>
                                      <p:to>
                                        <p:strVal val="visible"/>
                                      </p:to>
                                    </p:set>
                                    <p:anim calcmode="lin" valueType="num">
                                      <p:cBhvr>
                                        <p:cTn id="36" dur="750" fill="hold"/>
                                        <p:tgtEl>
                                          <p:spTgt spid="560"/>
                                        </p:tgtEl>
                                        <p:attrNameLst>
                                          <p:attrName>ppt_w</p:attrName>
                                        </p:attrNameLst>
                                      </p:cBhvr>
                                      <p:tavLst>
                                        <p:tav tm="0">
                                          <p:val>
                                            <p:fltVal val="0"/>
                                          </p:val>
                                        </p:tav>
                                        <p:tav tm="100000">
                                          <p:val>
                                            <p:strVal val="#ppt_w"/>
                                          </p:val>
                                        </p:tav>
                                      </p:tavLst>
                                    </p:anim>
                                    <p:anim calcmode="lin" valueType="num">
                                      <p:cBhvr>
                                        <p:cTn id="37" dur="750" fill="hold"/>
                                        <p:tgtEl>
                                          <p:spTgt spid="56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59" grpId="6"/>
      <p:bldP build="whole" bldLvl="1" animBg="1" rev="0" advAuto="0" spid="553" grpId="1"/>
      <p:bldP build="whole" bldLvl="1" animBg="1" rev="0" advAuto="0" spid="554" grpId="4"/>
      <p:bldP build="whole" bldLvl="1" animBg="1" rev="0" advAuto="0" spid="552" grpId="5"/>
      <p:bldP build="whole" bldLvl="1" animBg="1" rev="0" advAuto="0" spid="549" grpId="2"/>
      <p:bldP build="whole" bldLvl="1" animBg="1" rev="0" advAuto="0" spid="560" grpId="7"/>
      <p:bldP build="whole" bldLvl="1" animBg="1" rev="0" advAuto="0" spid="555" grpId="3"/>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563" name="Earth.png"/>
          <p:cNvPicPr>
            <a:picLocks noChangeAspect="0"/>
          </p:cNvPicPr>
          <p:nvPr/>
        </p:nvPicPr>
        <p:blipFill>
          <a:blip r:embed="rId2">
            <a:extLst/>
          </a:blip>
          <a:stretch>
            <a:fillRect/>
          </a:stretch>
        </p:blipFill>
        <p:spPr>
          <a:xfrm>
            <a:off x="11623994" y="822050"/>
            <a:ext cx="12115801" cy="11684001"/>
          </a:xfrm>
          <a:prstGeom prst="rect">
            <a:avLst/>
          </a:prstGeom>
          <a:ln w="12700">
            <a:miter lim="400000"/>
          </a:ln>
        </p:spPr>
      </p:pic>
      <p:pic>
        <p:nvPicPr>
          <p:cNvPr id="564" name="Earth with Text.png"/>
          <p:cNvPicPr>
            <a:picLocks noChangeAspect="0"/>
          </p:cNvPicPr>
          <p:nvPr/>
        </p:nvPicPr>
        <p:blipFill>
          <a:blip r:embed="rId3">
            <a:extLst/>
          </a:blip>
          <a:stretch>
            <a:fillRect/>
          </a:stretch>
        </p:blipFill>
        <p:spPr>
          <a:xfrm>
            <a:off x="11677491" y="822050"/>
            <a:ext cx="12115801" cy="11684001"/>
          </a:xfrm>
          <a:prstGeom prst="rect">
            <a:avLst/>
          </a:prstGeom>
          <a:ln w="12700">
            <a:miter lim="400000"/>
          </a:ln>
        </p:spPr>
      </p:pic>
      <p:pic>
        <p:nvPicPr>
          <p:cNvPr id="565" name="Society Economy Environment.jpg"/>
          <p:cNvPicPr>
            <a:picLocks noChangeAspect="1"/>
          </p:cNvPicPr>
          <p:nvPr/>
        </p:nvPicPr>
        <p:blipFill>
          <a:blip r:embed="rId4">
            <a:extLst/>
          </a:blip>
          <a:stretch>
            <a:fillRect/>
          </a:stretch>
        </p:blipFill>
        <p:spPr>
          <a:xfrm>
            <a:off x="11557000" y="876300"/>
            <a:ext cx="12814300" cy="12383969"/>
          </a:xfrm>
          <a:prstGeom prst="rect">
            <a:avLst/>
          </a:prstGeom>
          <a:ln w="12700">
            <a:miter lim="400000"/>
          </a:ln>
        </p:spPr>
      </p:pic>
      <p:sp>
        <p:nvSpPr>
          <p:cNvPr id="566" name="Shape 566"/>
          <p:cNvSpPr/>
          <p:nvPr/>
        </p:nvSpPr>
        <p:spPr>
          <a:xfrm>
            <a:off x="397751" y="6384484"/>
            <a:ext cx="10544700" cy="223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000">
                <a:latin typeface="Helvetica Light"/>
                <a:ea typeface="Helvetica Light"/>
                <a:cs typeface="Helvetica Light"/>
                <a:sym typeface="Helvetica Light"/>
              </a:defRPr>
            </a:lvl1pPr>
          </a:lstStyle>
          <a:p>
            <a:pPr/>
            <a:r>
              <a:t>Flows have accelerated in the last 200 years</a:t>
            </a:r>
          </a:p>
        </p:txBody>
      </p:sp>
      <p:pic>
        <p:nvPicPr>
          <p:cNvPr id="567" name="Society Economy Environment2.jpg"/>
          <p:cNvPicPr>
            <a:picLocks noChangeAspect="1"/>
          </p:cNvPicPr>
          <p:nvPr/>
        </p:nvPicPr>
        <p:blipFill>
          <a:blip r:embed="rId5">
            <a:extLst/>
          </a:blip>
          <a:stretch>
            <a:fillRect/>
          </a:stretch>
        </p:blipFill>
        <p:spPr>
          <a:xfrm>
            <a:off x="11557000" y="880029"/>
            <a:ext cx="12814300" cy="12383970"/>
          </a:xfrm>
          <a:prstGeom prst="rect">
            <a:avLst/>
          </a:prstGeom>
          <a:ln w="12700">
            <a:miter lim="400000"/>
          </a:ln>
        </p:spPr>
      </p:pic>
      <p:pic>
        <p:nvPicPr>
          <p:cNvPr id="568" name="Society Economy Environment2_4.jpg"/>
          <p:cNvPicPr>
            <a:picLocks noChangeAspect="1"/>
          </p:cNvPicPr>
          <p:nvPr/>
        </p:nvPicPr>
        <p:blipFill>
          <a:blip r:embed="rId6">
            <a:extLst/>
          </a:blip>
          <a:stretch>
            <a:fillRect/>
          </a:stretch>
        </p:blipFill>
        <p:spPr>
          <a:xfrm>
            <a:off x="11595100" y="841929"/>
            <a:ext cx="12814300" cy="12383970"/>
          </a:xfrm>
          <a:prstGeom prst="rect">
            <a:avLst/>
          </a:prstGeom>
          <a:ln w="12700">
            <a:miter lim="400000"/>
          </a:ln>
        </p:spPr>
      </p:pic>
      <p:pic>
        <p:nvPicPr>
          <p:cNvPr id="569" name="Society Economy Environment2_8.jpg"/>
          <p:cNvPicPr>
            <a:picLocks noChangeAspect="1"/>
          </p:cNvPicPr>
          <p:nvPr/>
        </p:nvPicPr>
        <p:blipFill>
          <a:blip r:embed="rId7">
            <a:extLst/>
          </a:blip>
          <a:stretch>
            <a:fillRect/>
          </a:stretch>
        </p:blipFill>
        <p:spPr>
          <a:xfrm>
            <a:off x="11595100" y="841929"/>
            <a:ext cx="12814300" cy="12383970"/>
          </a:xfrm>
          <a:prstGeom prst="rect">
            <a:avLst/>
          </a:prstGeom>
          <a:ln w="12700">
            <a:miter lim="400000"/>
          </a:ln>
        </p:spPr>
      </p:pic>
      <p:sp>
        <p:nvSpPr>
          <p:cNvPr id="570" name="Shape 570"/>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571" name="Mari_Logo1.jpg"/>
          <p:cNvPicPr>
            <a:picLocks noChangeAspect="1"/>
          </p:cNvPicPr>
          <p:nvPr/>
        </p:nvPicPr>
        <p:blipFill>
          <a:blip r:embed="rId8">
            <a:extLst/>
          </a:blip>
          <a:stretch>
            <a:fillRect/>
          </a:stretch>
        </p:blipFill>
        <p:spPr>
          <a:xfrm>
            <a:off x="23455572" y="91975"/>
            <a:ext cx="933017" cy="765474"/>
          </a:xfrm>
          <a:prstGeom prst="rect">
            <a:avLst/>
          </a:prstGeom>
          <a:ln w="12700">
            <a:miter lim="400000"/>
          </a:ln>
        </p:spPr>
      </p:pic>
      <p:sp>
        <p:nvSpPr>
          <p:cNvPr id="572" name="Shape 572"/>
          <p:cNvSpPr/>
          <p:nvPr/>
        </p:nvSpPr>
        <p:spPr>
          <a:xfrm>
            <a:off x="16566892" y="3457909"/>
            <a:ext cx="2438600" cy="758491"/>
          </a:xfrm>
          <a:prstGeom prst="roundRect">
            <a:avLst>
              <a:gd name="adj" fmla="val 25116"/>
            </a:avLst>
          </a:prstGeom>
          <a:solidFill>
            <a:srgbClr val="D7E8E7"/>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1130300">
              <a:defRPr sz="3000">
                <a:solidFill>
                  <a:schemeClr val="accent2">
                    <a:hueOff val="-1101185"/>
                    <a:satOff val="4910"/>
                    <a:lumOff val="-14610"/>
                  </a:schemeClr>
                </a:solidFill>
                <a:effectLst>
                  <a:outerShdw sx="100000" sy="100000" kx="0" ky="0" algn="b" rotWithShape="0" blurRad="25400" dist="23998" dir="2700000">
                    <a:srgbClr val="000000">
                      <a:alpha val="31034"/>
                    </a:srgbClr>
                  </a:outerShdw>
                </a:effectLst>
                <a:latin typeface="+mj-lt"/>
                <a:ea typeface="+mj-ea"/>
                <a:cs typeface="+mj-cs"/>
                <a:sym typeface="Gill Sans"/>
              </a:defRPr>
            </a:pPr>
            <a:r>
              <a:rPr sz="4000"/>
              <a:t>F</a:t>
            </a:r>
            <a:r>
              <a:t>LOWS</a:t>
            </a:r>
          </a:p>
        </p:txBody>
      </p:sp>
      <p:sp>
        <p:nvSpPr>
          <p:cNvPr id="573" name="Shape 573"/>
          <p:cNvSpPr/>
          <p:nvPr/>
        </p:nvSpPr>
        <p:spPr>
          <a:xfrm>
            <a:off x="452717" y="2504847"/>
            <a:ext cx="12226268" cy="147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500">
                <a:latin typeface="Helvetica Light"/>
                <a:ea typeface="Helvetica Light"/>
                <a:cs typeface="Helvetica Light"/>
                <a:sym typeface="Helvetica Light"/>
              </a:defRPr>
            </a:lvl1pPr>
          </a:lstStyle>
          <a:p>
            <a:pPr/>
            <a:r>
              <a:t>Flows in the Earth System also allow assessing the “Health of the Planet”</a:t>
            </a:r>
          </a:p>
        </p:txBody>
      </p:sp>
      <p:sp>
        <p:nvSpPr>
          <p:cNvPr id="574" name="Shape 574"/>
          <p:cNvSpPr/>
          <p:nvPr/>
        </p:nvSpPr>
        <p:spPr>
          <a:xfrm>
            <a:off x="423151" y="5046732"/>
            <a:ext cx="6230926" cy="7584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400">
                <a:latin typeface="Helvetica Neue Light"/>
                <a:ea typeface="Helvetica Neue Light"/>
                <a:cs typeface="Helvetica Neue Light"/>
                <a:sym typeface="Helvetica Neue Light"/>
              </a:defRPr>
            </a:lvl1pPr>
          </a:lstStyle>
          <a:p>
            <a:pPr>
              <a:defRPr sz="3800">
                <a:latin typeface="Helvetica Light"/>
                <a:ea typeface="Helvetica Light"/>
                <a:cs typeface="Helvetica Light"/>
                <a:sym typeface="Helvetica Light"/>
              </a:defRPr>
            </a:pPr>
            <a:r>
              <a:rPr sz="4400">
                <a:latin typeface="Helvetica Neue Light"/>
                <a:ea typeface="Helvetica Neue Light"/>
                <a:cs typeface="Helvetica Neue Light"/>
                <a:sym typeface="Helvetica Neue Light"/>
              </a:rPr>
              <a:t>Everything is about Flows</a:t>
            </a:r>
          </a:p>
        </p:txBody>
      </p:sp>
      <p:sp>
        <p:nvSpPr>
          <p:cNvPr id="575" name="Shape 575"/>
          <p:cNvSpPr/>
          <p:nvPr/>
        </p:nvSpPr>
        <p:spPr>
          <a:xfrm>
            <a:off x="463500" y="4125040"/>
            <a:ext cx="12814302" cy="77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400">
                <a:latin typeface="Helvetica Light"/>
                <a:ea typeface="Helvetica Light"/>
                <a:cs typeface="Helvetica Light"/>
                <a:sym typeface="Helvetica Light"/>
              </a:defRPr>
            </a:lvl1pPr>
          </a:lstStyle>
          <a:p>
            <a:pPr/>
            <a:r>
              <a:t>Earth: Life-Support System for many species</a:t>
            </a:r>
          </a:p>
        </p:txBody>
      </p:sp>
      <p:sp>
        <p:nvSpPr>
          <p:cNvPr id="576" name="Shape 576"/>
          <p:cNvSpPr/>
          <p:nvPr/>
        </p:nvSpPr>
        <p:spPr>
          <a:xfrm>
            <a:off x="158700" y="1319495"/>
            <a:ext cx="566427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u="sng">
                <a:latin typeface="Helvetica Light"/>
                <a:ea typeface="Helvetica Light"/>
                <a:cs typeface="Helvetica Light"/>
                <a:sym typeface="Helvetica Light"/>
              </a:defRPr>
            </a:lvl1pPr>
          </a:lstStyle>
          <a:p>
            <a:pPr/>
            <a:r>
              <a:t>Planetary Physiology</a:t>
            </a:r>
          </a:p>
        </p:txBody>
      </p:sp>
      <p:sp>
        <p:nvSpPr>
          <p:cNvPr id="577" name="Shape 577"/>
          <p:cNvSpPr/>
          <p:nvPr/>
        </p:nvSpPr>
        <p:spPr>
          <a:xfrm>
            <a:off x="158700" y="68312"/>
            <a:ext cx="1380420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Syndrome: Recent Climate and Global Change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566"/>
                                        </p:tgtEl>
                                        <p:attrNameLst>
                                          <p:attrName>style.visibility</p:attrName>
                                        </p:attrNameLst>
                                      </p:cBhvr>
                                      <p:to>
                                        <p:strVal val="visible"/>
                                      </p:to>
                                    </p:set>
                                    <p:animEffect filter="dissolve" transition="in">
                                      <p:cBhvr>
                                        <p:cTn id="7" dur="1000"/>
                                        <p:tgtEl>
                                          <p:spTgt spid="566"/>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568"/>
                                        </p:tgtEl>
                                        <p:attrNameLst>
                                          <p:attrName>style.visibility</p:attrName>
                                        </p:attrNameLst>
                                      </p:cBhvr>
                                      <p:to>
                                        <p:strVal val="visible"/>
                                      </p:to>
                                    </p:set>
                                    <p:animEffect filter="dissolve" transition="in">
                                      <p:cBhvr>
                                        <p:cTn id="11" dur="2500"/>
                                        <p:tgtEl>
                                          <p:spTgt spid="568"/>
                                        </p:tgtEl>
                                      </p:cBhvr>
                                    </p:animEffect>
                                  </p:childTnLst>
                                </p:cTn>
                              </p:par>
                            </p:childTnLst>
                          </p:cTn>
                        </p:par>
                        <p:par>
                          <p:cTn id="12" fill="hold">
                            <p:stCondLst>
                              <p:cond delay="3500"/>
                            </p:stCondLst>
                            <p:childTnLst>
                              <p:par>
                                <p:cTn id="13" presetClass="entr" nodeType="afterEffect" presetID="9" grpId="3" fill="hold">
                                  <p:stCondLst>
                                    <p:cond delay="0"/>
                                  </p:stCondLst>
                                  <p:iterate type="el" backwards="0">
                                    <p:tmAbs val="0"/>
                                  </p:iterate>
                                  <p:childTnLst>
                                    <p:set>
                                      <p:cBhvr>
                                        <p:cTn id="14" fill="hold"/>
                                        <p:tgtEl>
                                          <p:spTgt spid="569"/>
                                        </p:tgtEl>
                                        <p:attrNameLst>
                                          <p:attrName>style.visibility</p:attrName>
                                        </p:attrNameLst>
                                      </p:cBhvr>
                                      <p:to>
                                        <p:strVal val="visible"/>
                                      </p:to>
                                    </p:set>
                                    <p:animEffect filter="dissolve" transition="in">
                                      <p:cBhvr>
                                        <p:cTn id="15" dur="2500"/>
                                        <p:tgtEl>
                                          <p:spTgt spid="5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8" grpId="2"/>
      <p:bldP build="whole" bldLvl="1" animBg="1" rev="0" advAuto="0" spid="569" grpId="3"/>
      <p:bldP build="whole" bldLvl="1" animBg="1" rev="0" advAuto="0" spid="566" grpId="1"/>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579" name="Shape 579"/>
          <p:cNvSpPr/>
          <p:nvPr/>
        </p:nvSpPr>
        <p:spPr>
          <a:xfrm>
            <a:off x="127000" y="1545429"/>
            <a:ext cx="24130001" cy="706219"/>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4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During the Holocene, climate and sea level were exceptionally stable</a:t>
            </a:r>
          </a:p>
        </p:txBody>
      </p:sp>
      <p:sp>
        <p:nvSpPr>
          <p:cNvPr id="580" name="Shape 580"/>
          <p:cNvSpPr/>
          <p:nvPr/>
        </p:nvSpPr>
        <p:spPr>
          <a:xfrm>
            <a:off x="127000" y="2344439"/>
            <a:ext cx="24129999" cy="706219"/>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4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The Holocene was a “safe operating space for humanity”</a:t>
            </a:r>
          </a:p>
        </p:txBody>
      </p:sp>
      <p:sp>
        <p:nvSpPr>
          <p:cNvPr id="581" name="Shape 581"/>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582"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583" name="Shape 583"/>
          <p:cNvSpPr/>
          <p:nvPr/>
        </p:nvSpPr>
        <p:spPr>
          <a:xfrm>
            <a:off x="158700" y="68312"/>
            <a:ext cx="293405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Key Points</a:t>
            </a:r>
          </a:p>
        </p:txBody>
      </p:sp>
      <p:sp>
        <p:nvSpPr>
          <p:cNvPr id="584" name="Shape 584"/>
          <p:cNvSpPr/>
          <p:nvPr/>
        </p:nvSpPr>
        <p:spPr>
          <a:xfrm>
            <a:off x="127000" y="3785770"/>
            <a:ext cx="24129999" cy="706219"/>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4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During the last few hundred years, humanity has introduced rapid and large changes  </a:t>
            </a:r>
          </a:p>
        </p:txBody>
      </p:sp>
      <p:sp>
        <p:nvSpPr>
          <p:cNvPr id="585" name="Shape 585"/>
          <p:cNvSpPr/>
          <p:nvPr/>
        </p:nvSpPr>
        <p:spPr>
          <a:xfrm>
            <a:off x="127000" y="4570232"/>
            <a:ext cx="24129999" cy="1430118"/>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4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The system is outside the “normal range” and in the dynamic transition into the Post-Holocene; we have increasing disequilibrium</a:t>
            </a:r>
          </a:p>
        </p:txBody>
      </p:sp>
      <p:sp>
        <p:nvSpPr>
          <p:cNvPr id="586" name="Shape 586"/>
          <p:cNvSpPr/>
          <p:nvPr/>
        </p:nvSpPr>
        <p:spPr>
          <a:xfrm>
            <a:off x="158700" y="830312"/>
            <a:ext cx="240341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u="sng">
                <a:latin typeface="Helvetica Light"/>
                <a:ea typeface="Helvetica Light"/>
                <a:cs typeface="Helvetica Light"/>
                <a:sym typeface="Helvetica Light"/>
              </a:defRPr>
            </a:lvl1pPr>
          </a:lstStyle>
          <a:p>
            <a:pPr/>
            <a:r>
              <a:t>Baseline</a:t>
            </a:r>
          </a:p>
        </p:txBody>
      </p:sp>
      <p:sp>
        <p:nvSpPr>
          <p:cNvPr id="587" name="Shape 587"/>
          <p:cNvSpPr/>
          <p:nvPr/>
        </p:nvSpPr>
        <p:spPr>
          <a:xfrm>
            <a:off x="97556" y="3002002"/>
            <a:ext cx="2823033"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u="sng">
                <a:latin typeface="Helvetica Light"/>
                <a:ea typeface="Helvetica Light"/>
                <a:cs typeface="Helvetica Light"/>
                <a:sym typeface="Helvetica Light"/>
              </a:defRPr>
            </a:lvl1pPr>
          </a:lstStyle>
          <a:p>
            <a:pPr/>
            <a:r>
              <a:t>Syndrome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589" name="20141227_17061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90" name="Shape 590"/>
          <p:cNvSpPr/>
          <p:nvPr/>
        </p:nvSpPr>
        <p:spPr>
          <a:xfrm>
            <a:off x="53150" y="11899900"/>
            <a:ext cx="6400503" cy="167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5400">
                <a:solidFill>
                  <a:srgbClr val="1B527B"/>
                </a:solidFill>
                <a:latin typeface="+mj-lt"/>
                <a:ea typeface="+mj-ea"/>
                <a:cs typeface="+mj-cs"/>
                <a:sym typeface="Gill Sans"/>
              </a:defRPr>
            </a:pPr>
            <a:r>
              <a:t>Hans-Peter Plag</a:t>
            </a:r>
          </a:p>
          <a:p>
            <a:pPr defTabSz="825500">
              <a:defRPr sz="5400">
                <a:solidFill>
                  <a:srgbClr val="1B527B"/>
                </a:solidFill>
                <a:latin typeface="+mj-lt"/>
                <a:ea typeface="+mj-ea"/>
                <a:cs typeface="+mj-cs"/>
                <a:sym typeface="Gill Sans"/>
              </a:defRPr>
            </a:pPr>
            <a:r>
              <a:t>February 9, 2016</a:t>
            </a:r>
          </a:p>
        </p:txBody>
      </p:sp>
      <p:pic>
        <p:nvPicPr>
          <p:cNvPr id="591" name="20141230_092638_00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592" name="Shape 592"/>
          <p:cNvSpPr/>
          <p:nvPr/>
        </p:nvSpPr>
        <p:spPr>
          <a:xfrm>
            <a:off x="1583112" y="3487737"/>
            <a:ext cx="21217776" cy="3952876"/>
          </a:xfrm>
          <a:prstGeom prst="rect">
            <a:avLst/>
          </a:prstGeom>
          <a:solidFill>
            <a:srgbClr val="FFFFFF">
              <a:alpha val="52794"/>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584200">
              <a:defRPr sz="4200">
                <a:latin typeface="Helvetica Light"/>
                <a:ea typeface="Helvetica Light"/>
                <a:cs typeface="Helvetica Light"/>
                <a:sym typeface="Helvetica Light"/>
              </a:defRPr>
            </a:pPr>
            <a:r>
              <a:t>Contents</a:t>
            </a:r>
          </a:p>
          <a:p>
            <a:pPr marL="518583" indent="-518583" defTabSz="584200">
              <a:buSzPct val="75000"/>
              <a:buChar char="-"/>
              <a:defRPr sz="4200">
                <a:latin typeface="Helvetica Light"/>
                <a:ea typeface="Helvetica Light"/>
                <a:cs typeface="Helvetica Light"/>
                <a:sym typeface="Helvetica Light"/>
              </a:defRPr>
            </a:pPr>
            <a:r>
              <a:t>The Baseline: Past Climate Changes</a:t>
            </a:r>
          </a:p>
          <a:p>
            <a:pPr marL="518583" indent="-518583" defTabSz="584200">
              <a:buSzPct val="75000"/>
              <a:buChar char="-"/>
              <a:defRPr sz="4200">
                <a:latin typeface="Helvetica Light"/>
                <a:ea typeface="Helvetica Light"/>
                <a:cs typeface="Helvetica Light"/>
                <a:sym typeface="Helvetica Light"/>
              </a:defRPr>
            </a:pPr>
            <a:r>
              <a:t>The Syndrome: Recent Climate and Global Change</a:t>
            </a:r>
          </a:p>
          <a:p>
            <a:pPr marL="518583" indent="-518583" defTabSz="584200">
              <a:buSzPct val="75000"/>
              <a:buChar char="-"/>
              <a:defRPr sz="4200">
                <a:latin typeface="Helvetica Light"/>
                <a:ea typeface="Helvetica Light"/>
                <a:cs typeface="Helvetica Light"/>
                <a:sym typeface="Helvetica Light"/>
              </a:defRPr>
            </a:pPr>
            <a:r>
              <a:t>The Diagnosis: Leaving the “Safe Operating Space”</a:t>
            </a:r>
          </a:p>
          <a:p>
            <a:pPr marL="518583" indent="-518583" defTabSz="584200">
              <a:buSzPct val="75000"/>
              <a:buChar char="-"/>
              <a:defRPr sz="4200">
                <a:latin typeface="Helvetica Light"/>
                <a:ea typeface="Helvetica Light"/>
                <a:cs typeface="Helvetica Light"/>
                <a:sym typeface="Helvetica Light"/>
              </a:defRPr>
            </a:pPr>
            <a:r>
              <a:t>The Prognosis: Journey Into the Unknown</a:t>
            </a:r>
          </a:p>
          <a:p>
            <a:pPr marL="518583" indent="-518583" defTabSz="584200">
              <a:buSzPct val="75000"/>
              <a:buChar char="-"/>
              <a:defRPr sz="4200">
                <a:latin typeface="Helvetica Light"/>
                <a:ea typeface="Helvetica Light"/>
                <a:cs typeface="Helvetica Light"/>
                <a:sym typeface="Helvetica Light"/>
              </a:defRPr>
            </a:pPr>
            <a:r>
              <a:t>The Therapy: “Lifestyle” changes</a:t>
            </a:r>
          </a:p>
        </p:txBody>
      </p:sp>
      <p:sp>
        <p:nvSpPr>
          <p:cNvPr id="593" name="Shape 593"/>
          <p:cNvSpPr/>
          <p:nvPr/>
        </p:nvSpPr>
        <p:spPr>
          <a:xfrm>
            <a:off x="381347" y="469899"/>
            <a:ext cx="23621306" cy="2235201"/>
          </a:xfrm>
          <a:prstGeom prst="rect">
            <a:avLst/>
          </a:prstGeom>
          <a:solidFill>
            <a:srgbClr val="DCDEE0">
              <a:alpha val="45447"/>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000"/>
            </a:lvl1pPr>
          </a:lstStyle>
          <a:p>
            <a:pPr/>
            <a:r>
              <a:t>Modern Climate Change: A Symptom of Humanity’s Evolution into a Growth-Addicted Industrialized Civilization</a:t>
            </a:r>
          </a:p>
        </p:txBody>
      </p:sp>
      <p:sp>
        <p:nvSpPr>
          <p:cNvPr id="594" name="Shape 594"/>
          <p:cNvSpPr/>
          <p:nvPr/>
        </p:nvSpPr>
        <p:spPr>
          <a:xfrm>
            <a:off x="2133600" y="6073775"/>
            <a:ext cx="12288932" cy="0"/>
          </a:xfrm>
          <a:prstGeom prst="line">
            <a:avLst/>
          </a:prstGeom>
          <a:ln w="50800">
            <a:solidFill>
              <a:schemeClr val="accent6">
                <a:hueOff val="10811956"/>
                <a:satOff val="-58544"/>
                <a:lumOff val="-9736"/>
              </a:schemeClr>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236" name="20141227_17061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237" name="Mari_Logo1.jpg"/>
          <p:cNvPicPr>
            <a:picLocks noChangeAspect="1"/>
          </p:cNvPicPr>
          <p:nvPr/>
        </p:nvPicPr>
        <p:blipFill>
          <a:blip r:embed="rId3">
            <a:extLst/>
          </a:blip>
          <a:stretch>
            <a:fillRect/>
          </a:stretch>
        </p:blipFill>
        <p:spPr>
          <a:xfrm>
            <a:off x="23430172" y="12309375"/>
            <a:ext cx="933017" cy="765474"/>
          </a:xfrm>
          <a:prstGeom prst="rect">
            <a:avLst/>
          </a:prstGeom>
          <a:ln w="12700">
            <a:miter lim="400000"/>
          </a:ln>
        </p:spPr>
      </p:pic>
      <p:sp>
        <p:nvSpPr>
          <p:cNvPr id="238" name="Shape 238"/>
          <p:cNvSpPr/>
          <p:nvPr/>
        </p:nvSpPr>
        <p:spPr>
          <a:xfrm>
            <a:off x="11556860" y="10157983"/>
            <a:ext cx="12052778" cy="27472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5800">
                <a:latin typeface="Helvetica Neue Light"/>
                <a:ea typeface="Helvetica Neue Light"/>
                <a:cs typeface="Helvetica Neue Light"/>
                <a:sym typeface="Helvetica Neue Light"/>
              </a:defRPr>
            </a:pPr>
            <a:r>
              <a:t>Hans-Peter Plag</a:t>
            </a:r>
          </a:p>
          <a:p>
            <a:pPr defTabSz="825500">
              <a:defRPr sz="5800">
                <a:latin typeface="Helvetica Neue Light"/>
                <a:ea typeface="Helvetica Neue Light"/>
                <a:cs typeface="Helvetica Neue Light"/>
                <a:sym typeface="Helvetica Neue Light"/>
              </a:defRPr>
            </a:pPr>
            <a:r>
              <a:t>Old Dominion University</a:t>
            </a:r>
          </a:p>
          <a:p>
            <a:pPr defTabSz="825500">
              <a:defRPr sz="5800">
                <a:latin typeface="Helvetica Neue Light"/>
                <a:ea typeface="Helvetica Neue Light"/>
                <a:cs typeface="Helvetica Neue Light"/>
                <a:sym typeface="Helvetica Neue Light"/>
              </a:defRPr>
            </a:pPr>
            <a:r>
              <a:t>Norfolk, VA, USA</a:t>
            </a:r>
          </a:p>
        </p:txBody>
      </p:sp>
      <p:sp>
        <p:nvSpPr>
          <p:cNvPr id="239" name="Shape 239"/>
          <p:cNvSpPr/>
          <p:nvPr/>
        </p:nvSpPr>
        <p:spPr>
          <a:xfrm>
            <a:off x="367375" y="2911040"/>
            <a:ext cx="23649249" cy="957276"/>
          </a:xfrm>
          <a:prstGeom prst="rect">
            <a:avLst/>
          </a:prstGeom>
          <a:solidFill>
            <a:srgbClr val="DCDEE0">
              <a:alpha val="44717"/>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5800">
                <a:latin typeface="Helvetica Neue"/>
                <a:ea typeface="Helvetica Neue"/>
                <a:cs typeface="Helvetica Neue"/>
                <a:sym typeface="Helvetica Neue"/>
              </a:defRPr>
            </a:lvl1pPr>
          </a:lstStyle>
          <a:p>
            <a:pPr/>
            <a:r>
              <a:t>Our perception depends on the distance we have …</a:t>
            </a:r>
          </a:p>
        </p:txBody>
      </p:sp>
      <p:sp>
        <p:nvSpPr>
          <p:cNvPr id="240" name="Shape 240"/>
          <p:cNvSpPr/>
          <p:nvPr/>
        </p:nvSpPr>
        <p:spPr>
          <a:xfrm>
            <a:off x="381347" y="469899"/>
            <a:ext cx="23621306" cy="2235201"/>
          </a:xfrm>
          <a:prstGeom prst="rect">
            <a:avLst/>
          </a:prstGeom>
          <a:solidFill>
            <a:srgbClr val="DCDEE0">
              <a:alpha val="45447"/>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000"/>
            </a:lvl1pPr>
          </a:lstStyle>
          <a:p>
            <a:pPr/>
            <a:r>
              <a:t>Modern Climate Change: A Symptom of Humanity’s Evolution into a Growth-Addicted Industrialized Civilization</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239"/>
                                        </p:tgtEl>
                                        <p:attrNameLst>
                                          <p:attrName>style.visibility</p:attrName>
                                        </p:attrNameLst>
                                      </p:cBhvr>
                                      <p:to>
                                        <p:strVal val="visible"/>
                                      </p:to>
                                    </p:set>
                                    <p:animEffect filter="dissolve" transition="in">
                                      <p:cBhvr>
                                        <p:cTn id="7" dur="1000"/>
                                        <p:tgtEl>
                                          <p:spTgt spid="2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9" grpId="1"/>
    </p:bldLst>
  </p:timing>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596" name="Shape 596"/>
          <p:cNvSpPr/>
          <p:nvPr/>
        </p:nvSpPr>
        <p:spPr>
          <a:xfrm>
            <a:off x="158700" y="68312"/>
            <a:ext cx="1394805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Diagnosis: Leaving the “Safe Operating Space”</a:t>
            </a:r>
          </a:p>
        </p:txBody>
      </p:sp>
      <p:sp>
        <p:nvSpPr>
          <p:cNvPr id="597" name="Shape 597"/>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598"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pic>
        <p:nvPicPr>
          <p:cNvPr id="599" name="Gaffney.tiff"/>
          <p:cNvPicPr>
            <a:picLocks noChangeAspect="1"/>
          </p:cNvPicPr>
          <p:nvPr/>
        </p:nvPicPr>
        <p:blipFill>
          <a:blip r:embed="rId3">
            <a:extLst/>
          </a:blip>
          <a:stretch>
            <a:fillRect/>
          </a:stretch>
        </p:blipFill>
        <p:spPr>
          <a:xfrm>
            <a:off x="120650" y="1011039"/>
            <a:ext cx="16216504" cy="12629153"/>
          </a:xfrm>
          <a:prstGeom prst="rect">
            <a:avLst/>
          </a:prstGeom>
          <a:ln w="12700">
            <a:miter lim="400000"/>
          </a:ln>
        </p:spPr>
      </p:pic>
      <p:sp>
        <p:nvSpPr>
          <p:cNvPr id="600" name="Shape 600"/>
          <p:cNvSpPr/>
          <p:nvPr/>
        </p:nvSpPr>
        <p:spPr>
          <a:xfrm>
            <a:off x="144198" y="13066563"/>
            <a:ext cx="24095603"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700" u="sng">
                <a:hlinkClick r:id="rId4" invalidUrl="" action="" tgtFrame="" tooltip="" history="1" highlightClick="0" endSnd="0"/>
              </a:defRPr>
            </a:lvl1pPr>
          </a:lstStyle>
          <a:p>
            <a:pPr>
              <a:defRPr u="none"/>
            </a:pPr>
            <a:r>
              <a:rPr u="sng">
                <a:hlinkClick r:id="rId4" invalidUrl="" action="" tgtFrame="" tooltip="" history="1" highlightClick="0" endSnd="0"/>
              </a:rPr>
              <a:t>https://www.theguardian.com/environment/2017/feb/12/humans-causing-climate-to-change-170-times-faster-than-natural-forces?CMP=share_btn_tw</a:t>
            </a:r>
          </a:p>
        </p:txBody>
      </p:sp>
      <p:pic>
        <p:nvPicPr>
          <p:cNvPr id="601" name="170times.tiff"/>
          <p:cNvPicPr>
            <a:picLocks noChangeAspect="1"/>
          </p:cNvPicPr>
          <p:nvPr/>
        </p:nvPicPr>
        <p:blipFill>
          <a:blip r:embed="rId5">
            <a:extLst/>
          </a:blip>
          <a:stretch>
            <a:fillRect/>
          </a:stretch>
        </p:blipFill>
        <p:spPr>
          <a:xfrm>
            <a:off x="11732859" y="1011039"/>
            <a:ext cx="12964751" cy="1211078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601"/>
                                        </p:tgtEl>
                                        <p:attrNameLst>
                                          <p:attrName>style.visibility</p:attrName>
                                        </p:attrNameLst>
                                      </p:cBhvr>
                                      <p:to>
                                        <p:strVal val="visible"/>
                                      </p:to>
                                    </p:set>
                                    <p:animEffect filter="dissolve" transition="in">
                                      <p:cBhvr>
                                        <p:cTn id="7" dur="1000"/>
                                        <p:tgtEl>
                                          <p:spTgt spid="601"/>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600"/>
                                        </p:tgtEl>
                                        <p:attrNameLst>
                                          <p:attrName>style.visibility</p:attrName>
                                        </p:attrNameLst>
                                      </p:cBhvr>
                                      <p:to>
                                        <p:strVal val="visible"/>
                                      </p:to>
                                    </p:set>
                                    <p:animEffect filter="dissolve" transition="in">
                                      <p:cBhvr>
                                        <p:cTn id="11" dur="1000"/>
                                        <p:tgtEl>
                                          <p:spTgt spid="6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1" grpId="1"/>
      <p:bldP build="whole" bldLvl="1" animBg="1" rev="0" advAuto="0" spid="600" grpId="2"/>
    </p:bldLst>
  </p:timing>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3" name="Shape 603"/>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604"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pic>
        <p:nvPicPr>
          <p:cNvPr id="605" name="10.1177_2053019616688022-table1.jpeg"/>
          <p:cNvPicPr>
            <a:picLocks noChangeAspect="1"/>
          </p:cNvPicPr>
          <p:nvPr/>
        </p:nvPicPr>
        <p:blipFill>
          <a:blip r:embed="rId3">
            <a:extLst/>
          </a:blip>
          <a:stretch>
            <a:fillRect/>
          </a:stretch>
        </p:blipFill>
        <p:spPr>
          <a:xfrm>
            <a:off x="1177730" y="1011039"/>
            <a:ext cx="16897740" cy="12704961"/>
          </a:xfrm>
          <a:prstGeom prst="rect">
            <a:avLst/>
          </a:prstGeom>
          <a:ln w="12700">
            <a:miter lim="400000"/>
          </a:ln>
        </p:spPr>
      </p:pic>
      <p:sp>
        <p:nvSpPr>
          <p:cNvPr id="606" name="Shape 606"/>
          <p:cNvSpPr/>
          <p:nvPr/>
        </p:nvSpPr>
        <p:spPr>
          <a:xfrm>
            <a:off x="18268900" y="12738100"/>
            <a:ext cx="5288342" cy="63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vl1pPr>
          </a:lstStyle>
          <a:p>
            <a:pPr/>
            <a:r>
              <a:t>Gaffney and Steffen, 2017</a:t>
            </a:r>
          </a:p>
        </p:txBody>
      </p:sp>
      <p:sp>
        <p:nvSpPr>
          <p:cNvPr id="607" name="Shape 607"/>
          <p:cNvSpPr/>
          <p:nvPr/>
        </p:nvSpPr>
        <p:spPr>
          <a:xfrm>
            <a:off x="5881885" y="8937972"/>
            <a:ext cx="12558912" cy="3330645"/>
          </a:xfrm>
          <a:prstGeom prst="wedgeEllipseCallout">
            <a:avLst>
              <a:gd name="adj1" fmla="val -60195"/>
              <a:gd name="adj2" fmla="val -261455"/>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1130300">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Holocene baseline rate of change</a:t>
            </a:r>
          </a:p>
          <a:p>
            <a:pPr algn="ctr" defTabSz="1130300">
              <a:defRPr i="1"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p>
          <a:p>
            <a:pPr algn="ctr" defTabSz="1130300">
              <a:defRPr i="1"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Global average surface temperature:</a:t>
            </a:r>
          </a:p>
          <a:p>
            <a:pPr algn="ctr" defTabSz="1130300">
              <a:defRPr i="1"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~0.01</a:t>
            </a:r>
            <a:r>
              <a:rPr baseline="31999"/>
              <a:t>o</a:t>
            </a:r>
            <a:r>
              <a:t>C/century</a:t>
            </a:r>
          </a:p>
        </p:txBody>
      </p:sp>
      <p:sp>
        <p:nvSpPr>
          <p:cNvPr id="608" name="Shape 608"/>
          <p:cNvSpPr/>
          <p:nvPr/>
        </p:nvSpPr>
        <p:spPr>
          <a:xfrm>
            <a:off x="13700918" y="4507607"/>
            <a:ext cx="10475318" cy="4655761"/>
          </a:xfrm>
          <a:prstGeom prst="wedgeEllipseCallout">
            <a:avLst>
              <a:gd name="adj1" fmla="val -108166"/>
              <a:gd name="adj2" fmla="val -106861"/>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1130300">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Current rate of change</a:t>
            </a:r>
          </a:p>
          <a:p>
            <a:pPr algn="ctr" defTabSz="1130300">
              <a:defRPr i="1"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p>
          <a:p>
            <a:pPr algn="ctr" defTabSz="1130300">
              <a:defRPr i="1"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Global average surface temperature:</a:t>
            </a:r>
          </a:p>
          <a:p>
            <a:pPr algn="ctr" defTabSz="1130300">
              <a:defRPr i="1"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~1.7</a:t>
            </a:r>
            <a:r>
              <a:rPr baseline="31999"/>
              <a:t>o</a:t>
            </a:r>
            <a:r>
              <a:t>C/century</a:t>
            </a:r>
          </a:p>
        </p:txBody>
      </p:sp>
      <p:sp>
        <p:nvSpPr>
          <p:cNvPr id="609" name="Shape 609"/>
          <p:cNvSpPr/>
          <p:nvPr/>
        </p:nvSpPr>
        <p:spPr>
          <a:xfrm>
            <a:off x="158700" y="68312"/>
            <a:ext cx="1394805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Diagnosis: Leaving the “Safe Operating Space”</a:t>
            </a:r>
          </a:p>
        </p:txBody>
      </p:sp>
    </p:spTree>
  </p:cSld>
  <p:clrMapOvr>
    <a:masterClrMapping/>
  </p:clrMapOvr>
  <mc:AlternateContent xmlns:mc="http://schemas.openxmlformats.org/markup-compatibility/2006">
    <mc:Choice xmlns:p14="http://schemas.microsoft.com/office/powerpoint/2010/main" Requires="p14">
      <p:transition spd="slow" advClick="1" p14:dur="1500">
        <p:circl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607"/>
                                        </p:tgtEl>
                                        <p:attrNameLst>
                                          <p:attrName>style.visibility</p:attrName>
                                        </p:attrNameLst>
                                      </p:cBhvr>
                                      <p:to>
                                        <p:strVal val="visible"/>
                                      </p:to>
                                    </p:set>
                                    <p:anim calcmode="lin" valueType="num">
                                      <p:cBhvr>
                                        <p:cTn id="7" dur="750" fill="hold"/>
                                        <p:tgtEl>
                                          <p:spTgt spid="607"/>
                                        </p:tgtEl>
                                        <p:attrNameLst>
                                          <p:attrName>ppt_w</p:attrName>
                                        </p:attrNameLst>
                                      </p:cBhvr>
                                      <p:tavLst>
                                        <p:tav tm="0">
                                          <p:val>
                                            <p:fltVal val="0"/>
                                          </p:val>
                                        </p:tav>
                                        <p:tav tm="100000">
                                          <p:val>
                                            <p:strVal val="#ppt_w"/>
                                          </p:val>
                                        </p:tav>
                                      </p:tavLst>
                                    </p:anim>
                                    <p:anim calcmode="lin" valueType="num">
                                      <p:cBhvr>
                                        <p:cTn id="8" dur="750" fill="hold"/>
                                        <p:tgtEl>
                                          <p:spTgt spid="607"/>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Class="entr" nodeType="afterEffect" presetSubtype="16" presetID="23" grpId="2" fill="hold">
                                  <p:stCondLst>
                                    <p:cond delay="0"/>
                                  </p:stCondLst>
                                  <p:iterate type="el" backwards="0">
                                    <p:tmAbs val="0"/>
                                  </p:iterate>
                                  <p:childTnLst>
                                    <p:set>
                                      <p:cBhvr>
                                        <p:cTn id="11" fill="hold"/>
                                        <p:tgtEl>
                                          <p:spTgt spid="608"/>
                                        </p:tgtEl>
                                        <p:attrNameLst>
                                          <p:attrName>style.visibility</p:attrName>
                                        </p:attrNameLst>
                                      </p:cBhvr>
                                      <p:to>
                                        <p:strVal val="visible"/>
                                      </p:to>
                                    </p:set>
                                    <p:anim calcmode="lin" valueType="num">
                                      <p:cBhvr>
                                        <p:cTn id="12" dur="750" fill="hold"/>
                                        <p:tgtEl>
                                          <p:spTgt spid="608"/>
                                        </p:tgtEl>
                                        <p:attrNameLst>
                                          <p:attrName>ppt_w</p:attrName>
                                        </p:attrNameLst>
                                      </p:cBhvr>
                                      <p:tavLst>
                                        <p:tav tm="0">
                                          <p:val>
                                            <p:fltVal val="0"/>
                                          </p:val>
                                        </p:tav>
                                        <p:tav tm="100000">
                                          <p:val>
                                            <p:strVal val="#ppt_w"/>
                                          </p:val>
                                        </p:tav>
                                      </p:tavLst>
                                    </p:anim>
                                    <p:anim calcmode="lin" valueType="num">
                                      <p:cBhvr>
                                        <p:cTn id="13" dur="750" fill="hold"/>
                                        <p:tgtEl>
                                          <p:spTgt spid="6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7" grpId="1"/>
      <p:bldP build="whole" bldLvl="1" animBg="1" rev="0" advAuto="0" spid="608" grpId="2"/>
    </p:bldLst>
  </p:timing>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611" name="Shape 611"/>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612"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613" name="Shape 613"/>
          <p:cNvSpPr/>
          <p:nvPr/>
        </p:nvSpPr>
        <p:spPr>
          <a:xfrm>
            <a:off x="158700" y="68312"/>
            <a:ext cx="1394805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Diagnosis: Leaving the “Safe Operating Space”</a:t>
            </a:r>
          </a:p>
        </p:txBody>
      </p:sp>
      <p:pic>
        <p:nvPicPr>
          <p:cNvPr id="614" name="bloomberg.tiff"/>
          <p:cNvPicPr>
            <a:picLocks noChangeAspect="1"/>
          </p:cNvPicPr>
          <p:nvPr/>
        </p:nvPicPr>
        <p:blipFill>
          <a:blip r:embed="rId3">
            <a:extLst/>
          </a:blip>
          <a:stretch>
            <a:fillRect/>
          </a:stretch>
        </p:blipFill>
        <p:spPr>
          <a:xfrm>
            <a:off x="736600" y="3257550"/>
            <a:ext cx="22353912" cy="10310657"/>
          </a:xfrm>
          <a:prstGeom prst="rect">
            <a:avLst/>
          </a:prstGeom>
          <a:ln w="12700">
            <a:miter lim="400000"/>
          </a:ln>
        </p:spPr>
      </p:pic>
      <p:pic>
        <p:nvPicPr>
          <p:cNvPr id="615" name="bloomberg_text.tiff"/>
          <p:cNvPicPr>
            <a:picLocks noChangeAspect="1"/>
          </p:cNvPicPr>
          <p:nvPr/>
        </p:nvPicPr>
        <p:blipFill>
          <a:blip r:embed="rId4">
            <a:extLst/>
          </a:blip>
          <a:stretch>
            <a:fillRect/>
          </a:stretch>
        </p:blipFill>
        <p:spPr>
          <a:xfrm>
            <a:off x="2172270" y="1025326"/>
            <a:ext cx="19860415" cy="2153842"/>
          </a:xfrm>
          <a:prstGeom prst="rect">
            <a:avLst/>
          </a:prstGeom>
          <a:ln w="12700">
            <a:miter lim="400000"/>
          </a:ln>
        </p:spPr>
      </p:pic>
      <p:pic>
        <p:nvPicPr>
          <p:cNvPr id="616" name="bloomberg1.tiff"/>
          <p:cNvPicPr>
            <a:picLocks noChangeAspect="1"/>
          </p:cNvPicPr>
          <p:nvPr/>
        </p:nvPicPr>
        <p:blipFill>
          <a:blip r:embed="rId5">
            <a:extLst/>
          </a:blip>
          <a:stretch>
            <a:fillRect/>
          </a:stretch>
        </p:blipFill>
        <p:spPr>
          <a:xfrm>
            <a:off x="658394" y="4592458"/>
            <a:ext cx="22510323" cy="7061063"/>
          </a:xfrm>
          <a:prstGeom prst="rect">
            <a:avLst/>
          </a:prstGeom>
          <a:ln w="12700">
            <a:miter lim="400000"/>
          </a:ln>
        </p:spPr>
      </p:pic>
      <p:sp>
        <p:nvSpPr>
          <p:cNvPr id="617" name="Shape 617"/>
          <p:cNvSpPr/>
          <p:nvPr/>
        </p:nvSpPr>
        <p:spPr>
          <a:xfrm>
            <a:off x="11531600" y="11912600"/>
            <a:ext cx="5648028" cy="1251843"/>
          </a:xfrm>
          <a:prstGeom prst="ellipse">
            <a:avLst/>
          </a:prstGeom>
          <a:ln w="50800">
            <a:solidFill>
              <a:srgbClr val="CD6400"/>
            </a:solidFill>
            <a:miter lim="400000"/>
          </a:ln>
        </p:spPr>
        <p:txBody>
          <a:bodyPr lIns="50800" tIns="50800" rIns="50800" bIns="50800" anchor="ctr"/>
          <a:lstStyle/>
          <a:p>
            <a:pPr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616"/>
                                        </p:tgtEl>
                                        <p:attrNameLst>
                                          <p:attrName>style.visibility</p:attrName>
                                        </p:attrNameLst>
                                      </p:cBhvr>
                                      <p:to>
                                        <p:strVal val="visible"/>
                                      </p:to>
                                    </p:set>
                                    <p:animEffect filter="dissolve" transition="in">
                                      <p:cBhvr>
                                        <p:cTn id="7" dur="1000"/>
                                        <p:tgtEl>
                                          <p:spTgt spid="616"/>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617"/>
                                        </p:tgtEl>
                                        <p:attrNameLst>
                                          <p:attrName>style.visibility</p:attrName>
                                        </p:attrNameLst>
                                      </p:cBhvr>
                                      <p:to>
                                        <p:strVal val="visible"/>
                                      </p:to>
                                    </p:set>
                                    <p:animEffect filter="dissolve" transition="in">
                                      <p:cBhvr>
                                        <p:cTn id="11" dur="1000"/>
                                        <p:tgtEl>
                                          <p:spTgt spid="6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16" grpId="1"/>
      <p:bldP build="whole" bldLvl="1" animBg="1" rev="0" advAuto="0" spid="617" grpId="2"/>
    </p:bldLst>
  </p:timing>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619" name="HumanitysJourney_Mono.jpg"/>
          <p:cNvPicPr>
            <a:picLocks noChangeAspect="1"/>
          </p:cNvPicPr>
          <p:nvPr/>
        </p:nvPicPr>
        <p:blipFill>
          <a:blip r:embed="rId2">
            <a:extLst/>
          </a:blip>
          <a:stretch>
            <a:fillRect/>
          </a:stretch>
        </p:blipFill>
        <p:spPr>
          <a:xfrm>
            <a:off x="3374" y="0"/>
            <a:ext cx="17757735" cy="13716000"/>
          </a:xfrm>
          <a:prstGeom prst="rect">
            <a:avLst/>
          </a:prstGeom>
          <a:ln w="12700">
            <a:miter lim="400000"/>
          </a:ln>
        </p:spPr>
      </p:pic>
      <p:pic>
        <p:nvPicPr>
          <p:cNvPr id="620" name="HumanitysJourney_Mono2.jpg"/>
          <p:cNvPicPr>
            <a:picLocks noChangeAspect="1"/>
          </p:cNvPicPr>
          <p:nvPr/>
        </p:nvPicPr>
        <p:blipFill>
          <a:blip r:embed="rId3">
            <a:extLst/>
          </a:blip>
          <a:stretch>
            <a:fillRect/>
          </a:stretch>
        </p:blipFill>
        <p:spPr>
          <a:xfrm>
            <a:off x="0" y="5833"/>
            <a:ext cx="17754600" cy="13704334"/>
          </a:xfrm>
          <a:prstGeom prst="rect">
            <a:avLst/>
          </a:prstGeom>
        </p:spPr>
      </p:pic>
      <p:sp>
        <p:nvSpPr>
          <p:cNvPr id="621" name="Shape 621"/>
          <p:cNvSpPr/>
          <p:nvPr/>
        </p:nvSpPr>
        <p:spPr>
          <a:xfrm>
            <a:off x="18134707" y="4363839"/>
            <a:ext cx="5842893" cy="2519561"/>
          </a:xfrm>
          <a:prstGeom prst="wedgeEllipseCallout">
            <a:avLst>
              <a:gd name="adj1" fmla="val -230611"/>
              <a:gd name="adj2" fmla="val 296062"/>
            </a:avLst>
          </a:prstGeom>
          <a:solidFill>
            <a:srgbClr val="92868B"/>
          </a:solidFill>
          <a:ln>
            <a:solidFill>
              <a:srgbClr val="000000"/>
            </a:solidFill>
          </a:ln>
          <a:extLst>
            <a:ext uri="{C572A759-6A51-4108-AA02-DFA0A04FC94B}">
              <ma14:wrappingTextBoxFlag xmlns:ma14="http://schemas.microsoft.com/office/mac/drawingml/2011/main" val="1"/>
            </a:ext>
          </a:extLst>
        </p:spPr>
        <p:txBody>
          <a:bodyPr lIns="50800" tIns="50800" rIns="50800" bIns="50800" anchor="ctr"/>
          <a:lstStyle/>
          <a:p>
            <a:pPr marL="59266" marR="59266" algn="ctr" defTabSz="655174">
              <a:defRPr sz="4800">
                <a:solidFill>
                  <a:srgbClr val="FFFFFF"/>
                </a:solidFill>
                <a:uFill>
                  <a:solidFill>
                    <a:srgbClr val="FFFFFF"/>
                  </a:solidFill>
                </a:uFill>
                <a:latin typeface="+mn-lt"/>
                <a:ea typeface="+mn-ea"/>
                <a:cs typeface="+mn-cs"/>
                <a:sym typeface="American Typewriter"/>
              </a:defRPr>
            </a:pPr>
            <a:r>
              <a:t>Holocene:</a:t>
            </a:r>
          </a:p>
          <a:p>
            <a:pPr marL="59266" marR="59266" algn="ctr" defTabSz="655174">
              <a:defRPr sz="4800">
                <a:solidFill>
                  <a:srgbClr val="FFFFFF"/>
                </a:solidFill>
                <a:uFill>
                  <a:solidFill>
                    <a:srgbClr val="FFFFFF"/>
                  </a:solidFill>
                </a:uFill>
                <a:latin typeface="+mn-lt"/>
                <a:ea typeface="+mn-ea"/>
                <a:cs typeface="+mn-cs"/>
                <a:sym typeface="American Typewriter"/>
              </a:defRPr>
            </a:pPr>
            <a:r>
              <a:t>Stability</a:t>
            </a:r>
          </a:p>
        </p:txBody>
      </p:sp>
      <p:sp>
        <p:nvSpPr>
          <p:cNvPr id="622" name="Shape 622"/>
          <p:cNvSpPr/>
          <p:nvPr/>
        </p:nvSpPr>
        <p:spPr>
          <a:xfrm>
            <a:off x="17957800" y="6872089"/>
            <a:ext cx="6426200" cy="3237111"/>
          </a:xfrm>
          <a:prstGeom prst="wedgeEllipseCallout">
            <a:avLst>
              <a:gd name="adj1" fmla="val -114487"/>
              <a:gd name="adj2" fmla="val 149804"/>
            </a:avLst>
          </a:prstGeom>
          <a:solidFill>
            <a:srgbClr val="EFDCE7"/>
          </a:solidFill>
          <a:ln>
            <a:solidFill>
              <a:srgbClr val="000000"/>
            </a:solidFill>
          </a:ln>
          <a:extLst>
            <a:ext uri="{C572A759-6A51-4108-AA02-DFA0A04FC94B}">
              <ma14:wrappingTextBoxFlag xmlns:ma14="http://schemas.microsoft.com/office/mac/drawingml/2011/main" val="1"/>
            </a:ext>
          </a:extLst>
        </p:spPr>
        <p:txBody>
          <a:bodyPr lIns="50800" tIns="50800" rIns="50800" bIns="50800" anchor="ctr"/>
          <a:lstStyle/>
          <a:p>
            <a:pPr marL="59266" marR="59266" algn="ctr" defTabSz="655174">
              <a:defRPr sz="4800">
                <a:solidFill>
                  <a:srgbClr val="A47F56"/>
                </a:solidFill>
                <a:uFill>
                  <a:solidFill>
                    <a:srgbClr val="A47F56"/>
                  </a:solidFill>
                </a:uFill>
                <a:latin typeface="+mn-lt"/>
                <a:ea typeface="+mn-ea"/>
                <a:cs typeface="+mn-cs"/>
                <a:sym typeface="American Typewriter"/>
              </a:defRPr>
            </a:pPr>
            <a:r>
              <a:t>20th and 21st Century:</a:t>
            </a:r>
          </a:p>
          <a:p>
            <a:pPr marL="59266" marR="59266" algn="ctr" defTabSz="655174">
              <a:defRPr sz="4800">
                <a:solidFill>
                  <a:srgbClr val="A47F56"/>
                </a:solidFill>
                <a:uFill>
                  <a:solidFill>
                    <a:srgbClr val="A47F56"/>
                  </a:solidFill>
                </a:uFill>
                <a:latin typeface="+mn-lt"/>
                <a:ea typeface="+mn-ea"/>
                <a:cs typeface="+mn-cs"/>
                <a:sym typeface="American Typewriter"/>
              </a:defRPr>
            </a:pPr>
            <a:r>
              <a:t>Change, imbalance</a:t>
            </a:r>
          </a:p>
        </p:txBody>
      </p:sp>
      <p:sp>
        <p:nvSpPr>
          <p:cNvPr id="623" name="Shape 623"/>
          <p:cNvSpPr/>
          <p:nvPr/>
        </p:nvSpPr>
        <p:spPr>
          <a:xfrm>
            <a:off x="18873886" y="10287694"/>
            <a:ext cx="5510114" cy="2488506"/>
          </a:xfrm>
          <a:prstGeom prst="wedgeEllipseCallout">
            <a:avLst>
              <a:gd name="adj1" fmla="val -89182"/>
              <a:gd name="adj2" fmla="val 66331"/>
            </a:avLst>
          </a:prstGeom>
          <a:solidFill>
            <a:srgbClr val="5D7992"/>
          </a:solidFill>
          <a:ln>
            <a:solidFill>
              <a:srgbClr val="000000"/>
            </a:solidFill>
          </a:ln>
          <a:extLst>
            <a:ext uri="{C572A759-6A51-4108-AA02-DFA0A04FC94B}">
              <ma14:wrappingTextBoxFlag xmlns:ma14="http://schemas.microsoft.com/office/mac/drawingml/2011/main" val="1"/>
            </a:ext>
          </a:extLst>
        </p:spPr>
        <p:txBody>
          <a:bodyPr lIns="50800" tIns="50800" rIns="50800" bIns="50800" anchor="ctr"/>
          <a:lstStyle/>
          <a:p>
            <a:pPr marL="59266" marR="59266" algn="ctr" defTabSz="655174">
              <a:defRPr sz="4800">
                <a:solidFill>
                  <a:srgbClr val="FFFFFF"/>
                </a:solidFill>
                <a:uFill>
                  <a:solidFill>
                    <a:srgbClr val="FFFFFF"/>
                  </a:solidFill>
                </a:uFill>
                <a:latin typeface="+mn-lt"/>
                <a:ea typeface="+mn-ea"/>
                <a:cs typeface="+mn-cs"/>
                <a:sym typeface="American Typewriter"/>
              </a:defRPr>
            </a:pPr>
            <a:r>
              <a:t>Future:</a:t>
            </a:r>
          </a:p>
          <a:p>
            <a:pPr marL="59266" marR="59266" algn="ctr" defTabSz="655174">
              <a:defRPr sz="4800">
                <a:solidFill>
                  <a:srgbClr val="FFFFFF"/>
                </a:solidFill>
                <a:uFill>
                  <a:solidFill>
                    <a:srgbClr val="FFFFFF"/>
                  </a:solidFill>
                </a:uFill>
                <a:latin typeface="+mn-lt"/>
                <a:ea typeface="+mn-ea"/>
                <a:cs typeface="+mn-cs"/>
                <a:sym typeface="American Typewriter"/>
              </a:defRPr>
            </a:pPr>
            <a:r>
              <a:t>Uncertainty</a:t>
            </a:r>
          </a:p>
        </p:txBody>
      </p:sp>
      <p:grpSp>
        <p:nvGrpSpPr>
          <p:cNvPr id="627" name="Group 627"/>
          <p:cNvGrpSpPr/>
          <p:nvPr/>
        </p:nvGrpSpPr>
        <p:grpSpPr>
          <a:xfrm>
            <a:off x="12293600" y="0"/>
            <a:ext cx="2958947" cy="13734291"/>
            <a:chOff x="0" y="0"/>
            <a:chExt cx="2958946" cy="13734290"/>
          </a:xfrm>
        </p:grpSpPr>
        <p:sp>
          <p:nvSpPr>
            <p:cNvPr id="624" name="Shape 624"/>
            <p:cNvSpPr/>
            <p:nvPr/>
          </p:nvSpPr>
          <p:spPr>
            <a:xfrm>
              <a:off x="0" y="0"/>
              <a:ext cx="2286000" cy="12110443"/>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825500">
                <a:defRPr sz="56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625" name="Shape 625"/>
            <p:cNvSpPr/>
            <p:nvPr/>
          </p:nvSpPr>
          <p:spPr>
            <a:xfrm>
              <a:off x="695081" y="12018532"/>
              <a:ext cx="2263866" cy="524754"/>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626" name="Shape 626"/>
            <p:cNvSpPr/>
            <p:nvPr/>
          </p:nvSpPr>
          <p:spPr>
            <a:xfrm>
              <a:off x="11067" y="12513832"/>
              <a:ext cx="2263866" cy="1220459"/>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grpSp>
        <p:nvGrpSpPr>
          <p:cNvPr id="631" name="Group 631"/>
          <p:cNvGrpSpPr/>
          <p:nvPr/>
        </p:nvGrpSpPr>
        <p:grpSpPr>
          <a:xfrm>
            <a:off x="14554200" y="0"/>
            <a:ext cx="3246815" cy="13734291"/>
            <a:chOff x="0" y="0"/>
            <a:chExt cx="3246814" cy="13734290"/>
          </a:xfrm>
        </p:grpSpPr>
        <p:sp>
          <p:nvSpPr>
            <p:cNvPr id="628" name="Shape 628"/>
            <p:cNvSpPr/>
            <p:nvPr/>
          </p:nvSpPr>
          <p:spPr>
            <a:xfrm>
              <a:off x="0" y="0"/>
              <a:ext cx="3225800" cy="12110443"/>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825500">
                <a:defRPr sz="56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629" name="Shape 629"/>
            <p:cNvSpPr/>
            <p:nvPr/>
          </p:nvSpPr>
          <p:spPr>
            <a:xfrm>
              <a:off x="695081" y="12018532"/>
              <a:ext cx="2551734" cy="524754"/>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630" name="Shape 630"/>
            <p:cNvSpPr/>
            <p:nvPr/>
          </p:nvSpPr>
          <p:spPr>
            <a:xfrm>
              <a:off x="11067" y="12513832"/>
              <a:ext cx="3203666" cy="1220459"/>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sp>
        <p:nvSpPr>
          <p:cNvPr id="632" name="Shape 632"/>
          <p:cNvSpPr/>
          <p:nvPr/>
        </p:nvSpPr>
        <p:spPr>
          <a:xfrm>
            <a:off x="6102300" y="14198600"/>
            <a:ext cx="1441922"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solidFill>
                  <a:srgbClr val="FFFFFF"/>
                </a:solidFill>
              </a:defRPr>
            </a:lvl1pPr>
          </a:lstStyle>
          <a:p>
            <a:pPr/>
            <a:r>
              <a:t>Text</a:t>
            </a:r>
          </a:p>
        </p:txBody>
      </p:sp>
      <p:sp>
        <p:nvSpPr>
          <p:cNvPr id="633" name="Shape 633"/>
          <p:cNvSpPr/>
          <p:nvPr/>
        </p:nvSpPr>
        <p:spPr>
          <a:xfrm>
            <a:off x="-50937" y="12137429"/>
            <a:ext cx="2995018" cy="838201"/>
          </a:xfrm>
          <a:prstGeom prst="rect">
            <a:avLst/>
          </a:prstGeom>
          <a:solidFill>
            <a:schemeClr val="accent6">
              <a:hueOff val="10811956"/>
              <a:satOff val="-58544"/>
              <a:lumOff val="-9736"/>
              <a:alpha val="77086"/>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rgbClr val="FFFFFF"/>
                </a:solidFill>
              </a:defRPr>
            </a:lvl1pPr>
          </a:lstStyle>
          <a:p>
            <a:pPr/>
            <a:r>
              <a:t>10.000 BC</a:t>
            </a:r>
          </a:p>
        </p:txBody>
      </p:sp>
      <p:sp>
        <p:nvSpPr>
          <p:cNvPr id="634" name="Shape 634"/>
          <p:cNvSpPr/>
          <p:nvPr/>
        </p:nvSpPr>
        <p:spPr>
          <a:xfrm>
            <a:off x="10880675" y="12137429"/>
            <a:ext cx="2622650" cy="838201"/>
          </a:xfrm>
          <a:prstGeom prst="rect">
            <a:avLst/>
          </a:prstGeom>
          <a:solidFill>
            <a:schemeClr val="accent6">
              <a:hueOff val="10811956"/>
              <a:satOff val="-58544"/>
              <a:lumOff val="-9736"/>
              <a:alpha val="77086"/>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rgbClr val="FFFFFF"/>
                </a:solidFill>
              </a:defRPr>
            </a:lvl1pPr>
          </a:lstStyle>
          <a:p>
            <a:pPr/>
            <a:r>
              <a:t>1,900 AD</a:t>
            </a:r>
          </a:p>
        </p:txBody>
      </p:sp>
      <p:sp>
        <p:nvSpPr>
          <p:cNvPr id="635" name="Shape 635"/>
          <p:cNvSpPr/>
          <p:nvPr/>
        </p:nvSpPr>
        <p:spPr>
          <a:xfrm>
            <a:off x="13852475" y="12137429"/>
            <a:ext cx="2622650" cy="838201"/>
          </a:xfrm>
          <a:prstGeom prst="rect">
            <a:avLst/>
          </a:prstGeom>
          <a:solidFill>
            <a:schemeClr val="accent6">
              <a:hueOff val="10811956"/>
              <a:satOff val="-58544"/>
              <a:lumOff val="-9736"/>
              <a:alpha val="77086"/>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rgbClr val="FFFFFF"/>
                </a:solidFill>
              </a:defRPr>
            </a:lvl1pPr>
          </a:lstStyle>
          <a:p>
            <a:pPr/>
            <a:r>
              <a:t>2,000 AD</a:t>
            </a:r>
          </a:p>
        </p:txBody>
      </p:sp>
      <p:sp>
        <p:nvSpPr>
          <p:cNvPr id="636" name="Shape 636"/>
          <p:cNvSpPr/>
          <p:nvPr/>
        </p:nvSpPr>
        <p:spPr>
          <a:xfrm>
            <a:off x="21824900" y="12966700"/>
            <a:ext cx="2239784" cy="63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vl1pPr>
          </a:lstStyle>
          <a:p>
            <a:pPr/>
            <a:r>
              <a:t>Plag, 2016</a:t>
            </a:r>
          </a:p>
        </p:txBody>
      </p:sp>
    </p:spTree>
  </p:cSld>
  <p:clrMapOvr>
    <a:masterClrMapping/>
  </p:clrMapOvr>
  <mc:AlternateContent xmlns:mc="http://schemas.openxmlformats.org/markup-compatibility/2006">
    <mc:Choice xmlns:p14="http://schemas.microsoft.com/office/powerpoint/2010/main" Requires="p14">
      <p:transition spd="slow" advClick="1" p14:dur="1500">
        <p:circl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619"/>
                                        </p:tgtEl>
                                        <p:attrNameLst>
                                          <p:attrName>style.visibility</p:attrName>
                                        </p:attrNameLst>
                                      </p:cBhvr>
                                      <p:to>
                                        <p:strVal val="visible"/>
                                      </p:to>
                                    </p:set>
                                    <p:animEffect filter="dissolve" transition="in">
                                      <p:cBhvr>
                                        <p:cTn id="7" dur="1000"/>
                                        <p:tgtEl>
                                          <p:spTgt spid="619"/>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633"/>
                                        </p:tgtEl>
                                        <p:attrNameLst>
                                          <p:attrName>style.visibility</p:attrName>
                                        </p:attrNameLst>
                                      </p:cBhvr>
                                      <p:to>
                                        <p:strVal val="visible"/>
                                      </p:to>
                                    </p:set>
                                    <p:animEffect filter="dissolve" transition="in">
                                      <p:cBhvr>
                                        <p:cTn id="11" dur="1000"/>
                                        <p:tgtEl>
                                          <p:spTgt spid="633"/>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634"/>
                                        </p:tgtEl>
                                        <p:attrNameLst>
                                          <p:attrName>style.visibility</p:attrName>
                                        </p:attrNameLst>
                                      </p:cBhvr>
                                      <p:to>
                                        <p:strVal val="visible"/>
                                      </p:to>
                                    </p:set>
                                    <p:animEffect filter="dissolve" transition="in">
                                      <p:cBhvr>
                                        <p:cTn id="15" dur="1000"/>
                                        <p:tgtEl>
                                          <p:spTgt spid="634"/>
                                        </p:tgtEl>
                                      </p:cBhvr>
                                    </p:animEffect>
                                  </p:childTnLst>
                                </p:cTn>
                              </p:par>
                            </p:childTnLst>
                          </p:cTn>
                        </p:par>
                      </p:childTnLst>
                    </p:cTn>
                  </p:par>
                  <p:par>
                    <p:cTn id="16" fill="hold">
                      <p:stCondLst>
                        <p:cond delay="indefinite"/>
                      </p:stCondLst>
                      <p:childTnLst>
                        <p:par>
                          <p:cTn id="17" fill="hold">
                            <p:stCondLst>
                              <p:cond delay="0"/>
                            </p:stCondLst>
                            <p:childTnLst>
                              <p:par>
                                <p:cTn id="18" presetClass="exit" nodeType="clickEffect" presetSubtype="10" presetID="19" grpId="4" fill="hold">
                                  <p:stCondLst>
                                    <p:cond delay="0"/>
                                  </p:stCondLst>
                                  <p:iterate type="el" backwards="0">
                                    <p:tmAbs val="0"/>
                                  </p:iterate>
                                  <p:childTnLst>
                                    <p:anim calcmode="lin" valueType="num">
                                      <p:cBhvr>
                                        <p:cTn id="19" dur="1000" fill="hold"/>
                                        <p:tgtEl>
                                          <p:spTgt spid="627"/>
                                        </p:tgtEl>
                                        <p:attrNameLst>
                                          <p:attrName>ppt_h</p:attrName>
                                        </p:attrNameLst>
                                      </p:cBhvr>
                                      <p:tavLst>
                                        <p:tav tm="0">
                                          <p:val>
                                            <p:strVal val="ppt_h"/>
                                          </p:val>
                                        </p:tav>
                                        <p:tav tm="100000">
                                          <p:val>
                                            <p:strVal val="ppt_h"/>
                                          </p:val>
                                        </p:tav>
                                      </p:tavLst>
                                    </p:anim>
                                    <p:anim calcmode="lin" valueType="num">
                                      <p:cBhvr>
                                        <p:cTn id="20" dur="1000" fill="hold"/>
                                        <p:tgtEl>
                                          <p:spTgt spid="62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21" fill="hold">
                                          <p:stCondLst>
                                            <p:cond delay="999"/>
                                          </p:stCondLst>
                                        </p:cTn>
                                        <p:tgtEl>
                                          <p:spTgt spid="627"/>
                                        </p:tgtEl>
                                        <p:attrNameLst>
                                          <p:attrName>style.visibility</p:attrName>
                                        </p:attrNameLst>
                                      </p:cBhvr>
                                      <p:to>
                                        <p:strVal val="hidden"/>
                                      </p:to>
                                    </p:set>
                                  </p:childTnLst>
                                </p:cTn>
                              </p:par>
                            </p:childTnLst>
                          </p:cTn>
                        </p:par>
                        <p:par>
                          <p:cTn id="22" fill="hold">
                            <p:stCondLst>
                              <p:cond delay="1000"/>
                            </p:stCondLst>
                            <p:childTnLst>
                              <p:par>
                                <p:cTn id="23" presetClass="entr" nodeType="afterEffect" presetID="9" grpId="5" fill="hold">
                                  <p:stCondLst>
                                    <p:cond delay="0"/>
                                  </p:stCondLst>
                                  <p:iterate type="el" backwards="0">
                                    <p:tmAbs val="0"/>
                                  </p:iterate>
                                  <p:childTnLst>
                                    <p:set>
                                      <p:cBhvr>
                                        <p:cTn id="24" fill="hold"/>
                                        <p:tgtEl>
                                          <p:spTgt spid="635"/>
                                        </p:tgtEl>
                                        <p:attrNameLst>
                                          <p:attrName>style.visibility</p:attrName>
                                        </p:attrNameLst>
                                      </p:cBhvr>
                                      <p:to>
                                        <p:strVal val="visible"/>
                                      </p:to>
                                    </p:set>
                                    <p:animEffect filter="dissolve" transition="in">
                                      <p:cBhvr>
                                        <p:cTn id="25" dur="1000"/>
                                        <p:tgtEl>
                                          <p:spTgt spid="635"/>
                                        </p:tgtEl>
                                      </p:cBhvr>
                                    </p:animEffect>
                                  </p:childTnLst>
                                </p:cTn>
                              </p:par>
                            </p:childTnLst>
                          </p:cTn>
                        </p:par>
                      </p:childTnLst>
                    </p:cTn>
                  </p:par>
                  <p:par>
                    <p:cTn id="26" fill="hold">
                      <p:stCondLst>
                        <p:cond delay="indefinite"/>
                      </p:stCondLst>
                      <p:childTnLst>
                        <p:par>
                          <p:cTn id="27" fill="hold">
                            <p:stCondLst>
                              <p:cond delay="0"/>
                            </p:stCondLst>
                            <p:childTnLst>
                              <p:par>
                                <p:cTn id="28" presetClass="exit" nodeType="clickEffect" presetSubtype="10" presetID="19" grpId="6" fill="hold">
                                  <p:stCondLst>
                                    <p:cond delay="0"/>
                                  </p:stCondLst>
                                  <p:iterate type="el" backwards="0">
                                    <p:tmAbs val="0"/>
                                  </p:iterate>
                                  <p:childTnLst>
                                    <p:anim calcmode="lin" valueType="num">
                                      <p:cBhvr>
                                        <p:cTn id="29" dur="1000" fill="hold"/>
                                        <p:tgtEl>
                                          <p:spTgt spid="631"/>
                                        </p:tgtEl>
                                        <p:attrNameLst>
                                          <p:attrName>ppt_h</p:attrName>
                                        </p:attrNameLst>
                                      </p:cBhvr>
                                      <p:tavLst>
                                        <p:tav tm="0">
                                          <p:val>
                                            <p:strVal val="ppt_h"/>
                                          </p:val>
                                        </p:tav>
                                        <p:tav tm="100000">
                                          <p:val>
                                            <p:strVal val="ppt_h"/>
                                          </p:val>
                                        </p:tav>
                                      </p:tavLst>
                                    </p:anim>
                                    <p:anim calcmode="lin" valueType="num">
                                      <p:cBhvr>
                                        <p:cTn id="30" dur="1000" fill="hold"/>
                                        <p:tgtEl>
                                          <p:spTgt spid="63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31" fill="hold">
                                          <p:stCondLst>
                                            <p:cond delay="999"/>
                                          </p:stCondLst>
                                        </p:cTn>
                                        <p:tgtEl>
                                          <p:spTgt spid="631"/>
                                        </p:tgtEl>
                                        <p:attrNameLst>
                                          <p:attrName>style.visibility</p:attrName>
                                        </p:attrNameLst>
                                      </p:cBhvr>
                                      <p:to>
                                        <p:strVal val="hidden"/>
                                      </p:to>
                                    </p:set>
                                  </p:childTnLst>
                                </p:cTn>
                              </p:par>
                            </p:childTnLst>
                          </p:cTn>
                        </p:par>
                        <p:par>
                          <p:cTn id="32" fill="hold">
                            <p:stCondLst>
                              <p:cond delay="1000"/>
                            </p:stCondLst>
                            <p:childTnLst>
                              <p:par>
                                <p:cTn id="33" presetClass="entr" nodeType="afterEffect" presetID="9" grpId="7" fill="hold">
                                  <p:stCondLst>
                                    <p:cond delay="0"/>
                                  </p:stCondLst>
                                  <p:iterate type="el" backwards="0">
                                    <p:tmAbs val="0"/>
                                  </p:iterate>
                                  <p:childTnLst>
                                    <p:set>
                                      <p:cBhvr>
                                        <p:cTn id="34" fill="hold"/>
                                        <p:tgtEl>
                                          <p:spTgt spid="620"/>
                                        </p:tgtEl>
                                        <p:attrNameLst>
                                          <p:attrName>style.visibility</p:attrName>
                                        </p:attrNameLst>
                                      </p:cBhvr>
                                      <p:to>
                                        <p:strVal val="visible"/>
                                      </p:to>
                                    </p:set>
                                    <p:animEffect filter="dissolve" transition="in">
                                      <p:cBhvr>
                                        <p:cTn id="35" dur="1000"/>
                                        <p:tgtEl>
                                          <p:spTgt spid="620"/>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16" presetID="23" grpId="8" fill="hold">
                                  <p:stCondLst>
                                    <p:cond delay="0"/>
                                  </p:stCondLst>
                                  <p:iterate type="el" backwards="0">
                                    <p:tmAbs val="0"/>
                                  </p:iterate>
                                  <p:childTnLst>
                                    <p:set>
                                      <p:cBhvr>
                                        <p:cTn id="39" fill="hold"/>
                                        <p:tgtEl>
                                          <p:spTgt spid="621"/>
                                        </p:tgtEl>
                                        <p:attrNameLst>
                                          <p:attrName>style.visibility</p:attrName>
                                        </p:attrNameLst>
                                      </p:cBhvr>
                                      <p:to>
                                        <p:strVal val="visible"/>
                                      </p:to>
                                    </p:set>
                                    <p:anim calcmode="lin" valueType="num">
                                      <p:cBhvr>
                                        <p:cTn id="40" dur="800" fill="hold"/>
                                        <p:tgtEl>
                                          <p:spTgt spid="621"/>
                                        </p:tgtEl>
                                        <p:attrNameLst>
                                          <p:attrName>ppt_w</p:attrName>
                                        </p:attrNameLst>
                                      </p:cBhvr>
                                      <p:tavLst>
                                        <p:tav tm="0">
                                          <p:val>
                                            <p:fltVal val="0"/>
                                          </p:val>
                                        </p:tav>
                                        <p:tav tm="100000">
                                          <p:val>
                                            <p:strVal val="#ppt_w"/>
                                          </p:val>
                                        </p:tav>
                                      </p:tavLst>
                                    </p:anim>
                                    <p:anim calcmode="lin" valueType="num">
                                      <p:cBhvr>
                                        <p:cTn id="41" dur="800" fill="hold"/>
                                        <p:tgtEl>
                                          <p:spTgt spid="621"/>
                                        </p:tgtEl>
                                        <p:attrNameLst>
                                          <p:attrName>ppt_h</p:attrName>
                                        </p:attrNameLst>
                                      </p:cBhvr>
                                      <p:tavLst>
                                        <p:tav tm="0">
                                          <p:val>
                                            <p:fltVal val="0"/>
                                          </p:val>
                                        </p:tav>
                                        <p:tav tm="100000">
                                          <p:val>
                                            <p:strVal val="#ppt_h"/>
                                          </p:val>
                                        </p:tav>
                                      </p:tavLst>
                                    </p:anim>
                                  </p:childTnLst>
                                </p:cTn>
                              </p:par>
                            </p:childTnLst>
                          </p:cTn>
                        </p:par>
                        <p:par>
                          <p:cTn id="42" fill="hold">
                            <p:stCondLst>
                              <p:cond delay="800"/>
                            </p:stCondLst>
                            <p:childTnLst>
                              <p:par>
                                <p:cTn id="43" presetClass="entr" nodeType="afterEffect" presetSubtype="16" presetID="23" grpId="9" fill="hold">
                                  <p:stCondLst>
                                    <p:cond delay="500"/>
                                  </p:stCondLst>
                                  <p:iterate type="el" backwards="0">
                                    <p:tmAbs val="0"/>
                                  </p:iterate>
                                  <p:childTnLst>
                                    <p:set>
                                      <p:cBhvr>
                                        <p:cTn id="44" fill="hold"/>
                                        <p:tgtEl>
                                          <p:spTgt spid="622"/>
                                        </p:tgtEl>
                                        <p:attrNameLst>
                                          <p:attrName>style.visibility</p:attrName>
                                        </p:attrNameLst>
                                      </p:cBhvr>
                                      <p:to>
                                        <p:strVal val="visible"/>
                                      </p:to>
                                    </p:set>
                                    <p:anim calcmode="lin" valueType="num">
                                      <p:cBhvr>
                                        <p:cTn id="45" dur="799" fill="hold"/>
                                        <p:tgtEl>
                                          <p:spTgt spid="622"/>
                                        </p:tgtEl>
                                        <p:attrNameLst>
                                          <p:attrName>ppt_w</p:attrName>
                                        </p:attrNameLst>
                                      </p:cBhvr>
                                      <p:tavLst>
                                        <p:tav tm="0">
                                          <p:val>
                                            <p:fltVal val="0"/>
                                          </p:val>
                                        </p:tav>
                                        <p:tav tm="100000">
                                          <p:val>
                                            <p:strVal val="#ppt_w"/>
                                          </p:val>
                                        </p:tav>
                                      </p:tavLst>
                                    </p:anim>
                                    <p:anim calcmode="lin" valueType="num">
                                      <p:cBhvr>
                                        <p:cTn id="46" dur="799" fill="hold"/>
                                        <p:tgtEl>
                                          <p:spTgt spid="622"/>
                                        </p:tgtEl>
                                        <p:attrNameLst>
                                          <p:attrName>ppt_h</p:attrName>
                                        </p:attrNameLst>
                                      </p:cBhvr>
                                      <p:tavLst>
                                        <p:tav tm="0">
                                          <p:val>
                                            <p:fltVal val="0"/>
                                          </p:val>
                                        </p:tav>
                                        <p:tav tm="100000">
                                          <p:val>
                                            <p:strVal val="#ppt_h"/>
                                          </p:val>
                                        </p:tav>
                                      </p:tavLst>
                                    </p:anim>
                                  </p:childTnLst>
                                </p:cTn>
                              </p:par>
                            </p:childTnLst>
                          </p:cTn>
                        </p:par>
                        <p:par>
                          <p:cTn id="47" fill="hold">
                            <p:stCondLst>
                              <p:cond delay="2099"/>
                            </p:stCondLst>
                            <p:childTnLst>
                              <p:par>
                                <p:cTn id="48" presetClass="entr" nodeType="afterEffect" presetSubtype="16" presetID="23" grpId="10" fill="hold">
                                  <p:stCondLst>
                                    <p:cond delay="500"/>
                                  </p:stCondLst>
                                  <p:iterate type="el" backwards="0">
                                    <p:tmAbs val="0"/>
                                  </p:iterate>
                                  <p:childTnLst>
                                    <p:set>
                                      <p:cBhvr>
                                        <p:cTn id="49" fill="hold"/>
                                        <p:tgtEl>
                                          <p:spTgt spid="623"/>
                                        </p:tgtEl>
                                        <p:attrNameLst>
                                          <p:attrName>style.visibility</p:attrName>
                                        </p:attrNameLst>
                                      </p:cBhvr>
                                      <p:to>
                                        <p:strVal val="visible"/>
                                      </p:to>
                                    </p:set>
                                    <p:anim calcmode="lin" valueType="num">
                                      <p:cBhvr>
                                        <p:cTn id="50" dur="799" fill="hold"/>
                                        <p:tgtEl>
                                          <p:spTgt spid="623"/>
                                        </p:tgtEl>
                                        <p:attrNameLst>
                                          <p:attrName>ppt_w</p:attrName>
                                        </p:attrNameLst>
                                      </p:cBhvr>
                                      <p:tavLst>
                                        <p:tav tm="0">
                                          <p:val>
                                            <p:fltVal val="0"/>
                                          </p:val>
                                        </p:tav>
                                        <p:tav tm="100000">
                                          <p:val>
                                            <p:strVal val="#ppt_w"/>
                                          </p:val>
                                        </p:tav>
                                      </p:tavLst>
                                    </p:anim>
                                    <p:anim calcmode="lin" valueType="num">
                                      <p:cBhvr>
                                        <p:cTn id="51" dur="799" fill="hold"/>
                                        <p:tgtEl>
                                          <p:spTgt spid="6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27" grpId="4"/>
      <p:bldP build="whole" bldLvl="1" animBg="1" rev="0" advAuto="0" spid="631" grpId="6"/>
      <p:bldP build="whole" bldLvl="1" animBg="1" rev="0" advAuto="0" spid="634" grpId="3"/>
      <p:bldP build="whole" bldLvl="1" animBg="1" rev="0" advAuto="0" spid="623" grpId="10"/>
      <p:bldP build="whole" bldLvl="1" animBg="1" rev="0" advAuto="0" spid="619" grpId="1"/>
      <p:bldP build="whole" bldLvl="1" animBg="1" rev="0" advAuto="0" spid="633" grpId="2"/>
      <p:bldP build="whole" bldLvl="1" animBg="1" rev="0" advAuto="0" spid="635" grpId="5"/>
      <p:bldP build="whole" bldLvl="1" animBg="1" rev="0" advAuto="0" spid="620" grpId="7"/>
      <p:bldP build="whole" bldLvl="1" animBg="1" rev="0" advAuto="0" spid="621" grpId="8"/>
      <p:bldP build="whole" bldLvl="1" animBg="1" rev="0" advAuto="0" spid="622" grpId="9"/>
    </p:bldLst>
  </p:timing>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grpSp>
        <p:nvGrpSpPr>
          <p:cNvPr id="642" name="Group 642"/>
          <p:cNvGrpSpPr/>
          <p:nvPr/>
        </p:nvGrpSpPr>
        <p:grpSpPr>
          <a:xfrm>
            <a:off x="5704440" y="1468239"/>
            <a:ext cx="12796076" cy="11788859"/>
            <a:chOff x="0" y="0"/>
            <a:chExt cx="12796074" cy="11788858"/>
          </a:xfrm>
        </p:grpSpPr>
        <p:grpSp>
          <p:nvGrpSpPr>
            <p:cNvPr id="640" name="Group 640"/>
            <p:cNvGrpSpPr/>
            <p:nvPr/>
          </p:nvGrpSpPr>
          <p:grpSpPr>
            <a:xfrm>
              <a:off x="0" y="22141"/>
              <a:ext cx="11699673" cy="11766718"/>
              <a:chOff x="0" y="0"/>
              <a:chExt cx="11699672" cy="11766717"/>
            </a:xfrm>
          </p:grpSpPr>
          <p:pic>
            <p:nvPicPr>
              <p:cNvPr id="638" name="rockstrom_2014_boundaries_figure.tiff"/>
              <p:cNvPicPr>
                <a:picLocks noChangeAspect="1"/>
              </p:cNvPicPr>
              <p:nvPr/>
            </p:nvPicPr>
            <p:blipFill>
              <a:blip r:embed="rId2">
                <a:extLst/>
              </a:blip>
              <a:stretch>
                <a:fillRect/>
              </a:stretch>
            </p:blipFill>
            <p:spPr>
              <a:xfrm>
                <a:off x="54799" y="0"/>
                <a:ext cx="11644874" cy="11766718"/>
              </a:xfrm>
              <a:prstGeom prst="rect">
                <a:avLst/>
              </a:prstGeom>
              <a:ln w="12700" cap="flat">
                <a:noFill/>
                <a:miter lim="400000"/>
              </a:ln>
              <a:effectLst/>
            </p:spPr>
          </p:pic>
          <p:sp>
            <p:nvSpPr>
              <p:cNvPr id="639" name="Shape 639"/>
              <p:cNvSpPr/>
              <p:nvPr/>
            </p:nvSpPr>
            <p:spPr>
              <a:xfrm>
                <a:off x="0" y="10988758"/>
                <a:ext cx="5718870" cy="609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25500">
                  <a:spcBef>
                    <a:spcPts val="1400"/>
                  </a:spcBef>
                  <a:defRPr i="1" sz="3400">
                    <a:solidFill>
                      <a:srgbClr val="1A5078"/>
                    </a:solidFill>
                    <a:latin typeface="Trebuchet MS"/>
                    <a:ea typeface="Trebuchet MS"/>
                    <a:cs typeface="Trebuchet MS"/>
                    <a:sym typeface="Trebuchet MS"/>
                  </a:defRPr>
                </a:lvl1pPr>
              </a:lstStyle>
              <a:p>
                <a:pPr/>
                <a:r>
                  <a:t>Rockstrom and Klum, 2015</a:t>
                </a:r>
              </a:p>
            </p:txBody>
          </p:sp>
        </p:grpSp>
        <p:sp>
          <p:nvSpPr>
            <p:cNvPr id="641" name="Shape 641"/>
            <p:cNvSpPr/>
            <p:nvPr/>
          </p:nvSpPr>
          <p:spPr>
            <a:xfrm>
              <a:off x="11211749" y="0"/>
              <a:ext cx="1584326" cy="11496973"/>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sp>
        <p:nvSpPr>
          <p:cNvPr id="643" name="Shape 643"/>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644"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pic>
        <p:nvPicPr>
          <p:cNvPr id="645" name="image4.png"/>
          <p:cNvPicPr>
            <a:picLocks noChangeAspect="1"/>
          </p:cNvPicPr>
          <p:nvPr/>
        </p:nvPicPr>
        <p:blipFill>
          <a:blip r:embed="rId4">
            <a:extLst/>
          </a:blip>
          <a:srcRect l="33018" t="34378" r="34440" b="29321"/>
          <a:stretch>
            <a:fillRect/>
          </a:stretch>
        </p:blipFill>
        <p:spPr>
          <a:xfrm>
            <a:off x="15333576" y="987375"/>
            <a:ext cx="5319771" cy="3630188"/>
          </a:xfrm>
          <a:prstGeom prst="rect">
            <a:avLst/>
          </a:prstGeom>
          <a:ln w="12700">
            <a:miter lim="400000"/>
          </a:ln>
        </p:spPr>
      </p:pic>
      <p:pic>
        <p:nvPicPr>
          <p:cNvPr id="646" name="image6.png" descr="https://upload.wikimedia.org/wikipedia/commons/thumb/f/fe/Nitrogen_Cycle.svg/800px-Nitrogen_Cycle.svg.png"/>
          <p:cNvPicPr>
            <a:picLocks noChangeAspect="1"/>
          </p:cNvPicPr>
          <p:nvPr/>
        </p:nvPicPr>
        <p:blipFill>
          <a:blip r:embed="rId5">
            <a:extLst/>
          </a:blip>
          <a:stretch>
            <a:fillRect/>
          </a:stretch>
        </p:blipFill>
        <p:spPr>
          <a:xfrm>
            <a:off x="29699" y="3290862"/>
            <a:ext cx="6194183" cy="4645638"/>
          </a:xfrm>
          <a:prstGeom prst="rect">
            <a:avLst/>
          </a:prstGeom>
          <a:ln w="12700">
            <a:miter lim="400000"/>
          </a:ln>
        </p:spPr>
      </p:pic>
      <p:pic>
        <p:nvPicPr>
          <p:cNvPr id="647" name="image7.png"/>
          <p:cNvPicPr>
            <a:picLocks noChangeAspect="1"/>
          </p:cNvPicPr>
          <p:nvPr/>
        </p:nvPicPr>
        <p:blipFill>
          <a:blip r:embed="rId6">
            <a:extLst/>
          </a:blip>
          <a:stretch>
            <a:fillRect/>
          </a:stretch>
        </p:blipFill>
        <p:spPr>
          <a:xfrm>
            <a:off x="30766" y="7940425"/>
            <a:ext cx="6192049" cy="4470833"/>
          </a:xfrm>
          <a:prstGeom prst="rect">
            <a:avLst/>
          </a:prstGeom>
          <a:ln w="12700">
            <a:miter lim="400000"/>
          </a:ln>
        </p:spPr>
      </p:pic>
      <p:sp>
        <p:nvSpPr>
          <p:cNvPr id="648" name="Shape 648"/>
          <p:cNvSpPr/>
          <p:nvPr/>
        </p:nvSpPr>
        <p:spPr>
          <a:xfrm>
            <a:off x="16791880" y="10069434"/>
            <a:ext cx="7286626" cy="1905001"/>
          </a:xfrm>
          <a:prstGeom prst="rect">
            <a:avLst/>
          </a:prstGeom>
          <a:solidFill>
            <a:srgbClr val="FFFFFF"/>
          </a:solidFill>
          <a:extLst>
            <a:ext uri="{C572A759-6A51-4108-AA02-DFA0A04FC94B}">
              <ma14:wrappingTextBoxFlag xmlns:ma14="http://schemas.microsoft.com/office/mac/drawingml/2011/main" val="1"/>
            </a:ext>
          </a:extLst>
        </p:spPr>
        <p:txBody>
          <a:bodyPr lIns="0" tIns="0" rIns="0" bIns="0" anchor="ctr">
            <a:spAutoFit/>
          </a:bodyPr>
          <a:lstStyle>
            <a:lvl1pPr defTabSz="825500">
              <a:defRPr sz="4200">
                <a:latin typeface="Helvetica Light"/>
                <a:ea typeface="Helvetica Light"/>
                <a:cs typeface="Helvetica Light"/>
                <a:sym typeface="Helvetica Light"/>
              </a:defRPr>
            </a:lvl1pPr>
          </a:lstStyle>
          <a:p>
            <a:pPr/>
            <a:r>
              <a:t>Modern climate change is a symptom, not the cause, not the “sickness.”</a:t>
            </a:r>
          </a:p>
        </p:txBody>
      </p:sp>
      <p:grpSp>
        <p:nvGrpSpPr>
          <p:cNvPr id="651" name="Group 651"/>
          <p:cNvGrpSpPr/>
          <p:nvPr/>
        </p:nvGrpSpPr>
        <p:grpSpPr>
          <a:xfrm>
            <a:off x="19050" y="1804417"/>
            <a:ext cx="7674015" cy="5278535"/>
            <a:chOff x="0" y="0"/>
            <a:chExt cx="7674014" cy="5278534"/>
          </a:xfrm>
        </p:grpSpPr>
        <p:pic>
          <p:nvPicPr>
            <p:cNvPr id="649" name="extinction.tiff"/>
            <p:cNvPicPr>
              <a:picLocks noChangeAspect="1"/>
            </p:cNvPicPr>
            <p:nvPr/>
          </p:nvPicPr>
          <p:blipFill>
            <a:blip r:embed="rId7">
              <a:extLst/>
            </a:blip>
            <a:stretch>
              <a:fillRect/>
            </a:stretch>
          </p:blipFill>
          <p:spPr>
            <a:xfrm>
              <a:off x="0" y="0"/>
              <a:ext cx="7592901" cy="5278535"/>
            </a:xfrm>
            <a:prstGeom prst="rect">
              <a:avLst/>
            </a:prstGeom>
            <a:ln w="12700" cap="flat">
              <a:noFill/>
              <a:miter lim="400000"/>
            </a:ln>
            <a:effectLst/>
          </p:spPr>
        </p:pic>
        <p:sp>
          <p:nvSpPr>
            <p:cNvPr id="650" name="Shape 650"/>
            <p:cNvSpPr/>
            <p:nvPr/>
          </p:nvSpPr>
          <p:spPr>
            <a:xfrm>
              <a:off x="1294829" y="4193678"/>
              <a:ext cx="6379186" cy="3841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ctr" defTabSz="584200">
                <a:defRPr sz="1600" u="sng">
                  <a:latin typeface="Helvetica Light"/>
                  <a:ea typeface="Helvetica Light"/>
                  <a:cs typeface="Helvetica Light"/>
                  <a:sym typeface="Helvetica Light"/>
                  <a:hlinkClick r:id="rId8" invalidUrl="" action="" tgtFrame="" tooltip="" history="1" highlightClick="0" endSnd="0"/>
                </a:defRPr>
              </a:lvl1pPr>
            </a:lstStyle>
            <a:p>
              <a:pPr>
                <a:defRPr u="none"/>
              </a:pPr>
              <a:r>
                <a:rPr u="sng">
                  <a:hlinkClick r:id="rId8" invalidUrl="" action="" tgtFrame="" tooltip="" history="1" highlightClick="0" endSnd="0"/>
                </a:rPr>
                <a:t>https://www.youtube.com/watch?v=gPq9YAg9mfc&amp;feature=youtu.be</a:t>
              </a:r>
            </a:p>
          </p:txBody>
        </p:sp>
      </p:grpSp>
      <p:pic>
        <p:nvPicPr>
          <p:cNvPr id="652" name="image22.jpg" descr="nature11018-f2"/>
          <p:cNvPicPr>
            <a:picLocks noChangeAspect="1"/>
          </p:cNvPicPr>
          <p:nvPr/>
        </p:nvPicPr>
        <p:blipFill>
          <a:blip r:embed="rId9">
            <a:extLst/>
          </a:blip>
          <a:stretch>
            <a:fillRect/>
          </a:stretch>
        </p:blipFill>
        <p:spPr>
          <a:xfrm>
            <a:off x="-374392" y="7043651"/>
            <a:ext cx="7382949" cy="5691024"/>
          </a:xfrm>
          <a:prstGeom prst="rect">
            <a:avLst/>
          </a:prstGeom>
          <a:ln w="12700">
            <a:miter lim="400000"/>
          </a:ln>
        </p:spPr>
      </p:pic>
      <p:sp>
        <p:nvSpPr>
          <p:cNvPr id="653" name="Shape 653"/>
          <p:cNvSpPr/>
          <p:nvPr/>
        </p:nvSpPr>
        <p:spPr>
          <a:xfrm rot="20266003">
            <a:off x="5864471" y="6616879"/>
            <a:ext cx="3762030" cy="1270001"/>
          </a:xfrm>
          <a:prstGeom prst="rightArrow">
            <a:avLst>
              <a:gd name="adj1" fmla="val 32000"/>
              <a:gd name="adj2" fmla="val 64000"/>
            </a:avLst>
          </a:prstGeom>
          <a:solidFill>
            <a:srgbClr val="A6AAA9"/>
          </a:solid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lgn="ctr" defTabSz="584200">
              <a:defRPr sz="3200">
                <a:solidFill>
                  <a:srgbClr val="FFFFFF"/>
                </a:solidFill>
                <a:latin typeface="Helvetica Light"/>
                <a:ea typeface="Helvetica Light"/>
                <a:cs typeface="Helvetica Light"/>
                <a:sym typeface="Helvetica Light"/>
              </a:defRPr>
            </a:pPr>
          </a:p>
        </p:txBody>
      </p:sp>
      <p:sp>
        <p:nvSpPr>
          <p:cNvPr id="654" name="Shape 654"/>
          <p:cNvSpPr/>
          <p:nvPr/>
        </p:nvSpPr>
        <p:spPr>
          <a:xfrm rot="2370337">
            <a:off x="4985698" y="7656876"/>
            <a:ext cx="6497132" cy="1270001"/>
          </a:xfrm>
          <a:prstGeom prst="rightArrow">
            <a:avLst>
              <a:gd name="adj1" fmla="val 32000"/>
              <a:gd name="adj2" fmla="val 64000"/>
            </a:avLst>
          </a:prstGeom>
          <a:solidFill>
            <a:srgbClr val="A6AAA9"/>
          </a:solid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lgn="ctr" defTabSz="584200">
              <a:defRPr sz="3200">
                <a:solidFill>
                  <a:srgbClr val="FFFFFF"/>
                </a:solidFill>
                <a:latin typeface="Helvetica Light"/>
                <a:ea typeface="Helvetica Light"/>
                <a:cs typeface="Helvetica Light"/>
                <a:sym typeface="Helvetica Light"/>
              </a:defRPr>
            </a:pPr>
          </a:p>
        </p:txBody>
      </p:sp>
      <p:sp>
        <p:nvSpPr>
          <p:cNvPr id="655" name="Shape 655"/>
          <p:cNvSpPr/>
          <p:nvPr/>
        </p:nvSpPr>
        <p:spPr>
          <a:xfrm rot="21304061">
            <a:off x="5616563" y="9349268"/>
            <a:ext cx="3837880" cy="1270001"/>
          </a:xfrm>
          <a:prstGeom prst="rightArrow">
            <a:avLst>
              <a:gd name="adj1" fmla="val 32000"/>
              <a:gd name="adj2" fmla="val 64000"/>
            </a:avLst>
          </a:prstGeom>
          <a:solidFill>
            <a:srgbClr val="A6AAA9"/>
          </a:solid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lgn="ctr" defTabSz="584200">
              <a:defRPr sz="3200">
                <a:solidFill>
                  <a:srgbClr val="FFFFFF"/>
                </a:solidFill>
                <a:latin typeface="Helvetica Light"/>
                <a:ea typeface="Helvetica Light"/>
                <a:cs typeface="Helvetica Light"/>
                <a:sym typeface="Helvetica Light"/>
              </a:defRPr>
            </a:pPr>
          </a:p>
        </p:txBody>
      </p:sp>
      <p:sp>
        <p:nvSpPr>
          <p:cNvPr id="656" name="Shape 656"/>
          <p:cNvSpPr/>
          <p:nvPr/>
        </p:nvSpPr>
        <p:spPr>
          <a:xfrm rot="20266003">
            <a:off x="6822847" y="2885884"/>
            <a:ext cx="2770455" cy="1270001"/>
          </a:xfrm>
          <a:prstGeom prst="rightArrow">
            <a:avLst>
              <a:gd name="adj1" fmla="val 32000"/>
              <a:gd name="adj2" fmla="val 64000"/>
            </a:avLst>
          </a:prstGeom>
          <a:solidFill>
            <a:srgbClr val="A6AAA9"/>
          </a:solid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lgn="ctr" defTabSz="584200">
              <a:defRPr sz="3200">
                <a:solidFill>
                  <a:srgbClr val="FFFFFF"/>
                </a:solidFill>
                <a:latin typeface="Helvetica Light"/>
                <a:ea typeface="Helvetica Light"/>
                <a:cs typeface="Helvetica Light"/>
                <a:sym typeface="Helvetica Light"/>
              </a:defRPr>
            </a:pPr>
          </a:p>
        </p:txBody>
      </p:sp>
      <p:sp>
        <p:nvSpPr>
          <p:cNvPr id="657" name="Shape 657"/>
          <p:cNvSpPr/>
          <p:nvPr/>
        </p:nvSpPr>
        <p:spPr>
          <a:xfrm rot="9086423">
            <a:off x="11482235" y="3479555"/>
            <a:ext cx="5102060" cy="1270001"/>
          </a:xfrm>
          <a:prstGeom prst="rightArrow">
            <a:avLst>
              <a:gd name="adj1" fmla="val 32000"/>
              <a:gd name="adj2" fmla="val 64000"/>
            </a:avLst>
          </a:prstGeom>
          <a:solidFill>
            <a:srgbClr val="A6AAA9"/>
          </a:solid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algn="ctr" defTabSz="584200">
              <a:defRPr sz="3200">
                <a:solidFill>
                  <a:srgbClr val="FFFFFF"/>
                </a:solidFill>
                <a:latin typeface="Helvetica Light"/>
                <a:ea typeface="Helvetica Light"/>
                <a:cs typeface="Helvetica Light"/>
                <a:sym typeface="Helvetica Light"/>
              </a:defRPr>
            </a:pPr>
          </a:p>
        </p:txBody>
      </p:sp>
      <p:sp>
        <p:nvSpPr>
          <p:cNvPr id="658" name="Shape 658"/>
          <p:cNvSpPr/>
          <p:nvPr/>
        </p:nvSpPr>
        <p:spPr>
          <a:xfrm>
            <a:off x="-7621" y="6316662"/>
            <a:ext cx="12697451" cy="319087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584200">
              <a:defRPr sz="5000">
                <a:latin typeface="Helvetica Light"/>
                <a:ea typeface="Helvetica Light"/>
                <a:cs typeface="Helvetica Light"/>
                <a:sym typeface="Helvetica Light"/>
              </a:defRPr>
            </a:pPr>
            <a:r>
              <a:t>Current extinction rates:</a:t>
            </a:r>
          </a:p>
          <a:p>
            <a:pPr defTabSz="584200">
              <a:defRPr sz="5000">
                <a:latin typeface="Helvetica Light"/>
                <a:ea typeface="Helvetica Light"/>
                <a:cs typeface="Helvetica Light"/>
                <a:sym typeface="Helvetica Light"/>
              </a:defRPr>
            </a:pPr>
            <a:r>
              <a:t>     300 times background rate for birds</a:t>
            </a:r>
          </a:p>
          <a:p>
            <a:pPr defTabSz="584200">
              <a:defRPr sz="5000">
                <a:latin typeface="Helvetica Light"/>
                <a:ea typeface="Helvetica Light"/>
                <a:cs typeface="Helvetica Light"/>
                <a:sym typeface="Helvetica Light"/>
              </a:defRPr>
            </a:pPr>
            <a:r>
              <a:t>80,000 times background rate for mammals  </a:t>
            </a:r>
          </a:p>
        </p:txBody>
      </p:sp>
      <p:pic>
        <p:nvPicPr>
          <p:cNvPr id="659" name="image9.jpg"/>
          <p:cNvPicPr>
            <a:picLocks noChangeAspect="1"/>
          </p:cNvPicPr>
          <p:nvPr/>
        </p:nvPicPr>
        <p:blipFill>
          <a:blip r:embed="rId10">
            <a:extLst/>
          </a:blip>
          <a:srcRect l="4137" t="2255" r="0" b="2255"/>
          <a:stretch>
            <a:fillRect/>
          </a:stretch>
        </p:blipFill>
        <p:spPr>
          <a:xfrm>
            <a:off x="12311760" y="8708512"/>
            <a:ext cx="11995513" cy="5087994"/>
          </a:xfrm>
          <a:prstGeom prst="rect">
            <a:avLst/>
          </a:prstGeom>
          <a:ln w="12700">
            <a:miter lim="400000"/>
          </a:ln>
        </p:spPr>
      </p:pic>
      <p:grpSp>
        <p:nvGrpSpPr>
          <p:cNvPr id="662" name="Group 662"/>
          <p:cNvGrpSpPr/>
          <p:nvPr/>
        </p:nvGrpSpPr>
        <p:grpSpPr>
          <a:xfrm>
            <a:off x="15773400" y="4732075"/>
            <a:ext cx="8382000" cy="5842001"/>
            <a:chOff x="0" y="0"/>
            <a:chExt cx="8382000" cy="5842000"/>
          </a:xfrm>
        </p:grpSpPr>
        <p:pic>
          <p:nvPicPr>
            <p:cNvPr id="660" name="F4.large.jpg"/>
            <p:cNvPicPr>
              <a:picLocks noChangeAspect="1"/>
            </p:cNvPicPr>
            <p:nvPr/>
          </p:nvPicPr>
          <p:blipFill>
            <a:blip r:embed="rId11">
              <a:extLst/>
            </a:blip>
            <a:stretch>
              <a:fillRect/>
            </a:stretch>
          </p:blipFill>
          <p:spPr>
            <a:xfrm>
              <a:off x="0" y="0"/>
              <a:ext cx="8382000" cy="5842000"/>
            </a:xfrm>
            <a:prstGeom prst="rect">
              <a:avLst/>
            </a:prstGeom>
            <a:ln w="12700" cap="flat">
              <a:noFill/>
              <a:miter lim="400000"/>
            </a:ln>
            <a:effectLst/>
          </p:spPr>
        </p:pic>
        <p:sp>
          <p:nvSpPr>
            <p:cNvPr id="661" name="Shape 661"/>
            <p:cNvSpPr/>
            <p:nvPr/>
          </p:nvSpPr>
          <p:spPr>
            <a:xfrm>
              <a:off x="5430093" y="4877687"/>
              <a:ext cx="2719537"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i="1" sz="3000"/>
              </a:lvl1pPr>
            </a:lstStyle>
            <a:p>
              <a:pPr/>
              <a:r>
                <a:t>Rothman, 2017</a:t>
              </a:r>
            </a:p>
          </p:txBody>
        </p:sp>
      </p:grpSp>
      <p:sp>
        <p:nvSpPr>
          <p:cNvPr id="663" name="Shape 663"/>
          <p:cNvSpPr/>
          <p:nvPr/>
        </p:nvSpPr>
        <p:spPr>
          <a:xfrm>
            <a:off x="2988337" y="-1004146"/>
            <a:ext cx="4849485"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solidFill>
                  <a:srgbClr val="FFFFFF"/>
                </a:solidFill>
              </a:defRPr>
            </a:lvl1pPr>
          </a:lstStyle>
          <a:p>
            <a:pPr/>
            <a:r>
              <a:t>“We are the asteroid …”</a:t>
            </a:r>
          </a:p>
        </p:txBody>
      </p:sp>
      <p:sp>
        <p:nvSpPr>
          <p:cNvPr id="664" name="Shape 664"/>
          <p:cNvSpPr/>
          <p:nvPr/>
        </p:nvSpPr>
        <p:spPr>
          <a:xfrm>
            <a:off x="7700411" y="4311701"/>
            <a:ext cx="6596262" cy="1926948"/>
          </a:xfrm>
          <a:prstGeom prst="wedgeEllipseCallout">
            <a:avLst>
              <a:gd name="adj1" fmla="val -110450"/>
              <a:gd name="adj2" fmla="val -28434"/>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“We are the asteroid …”</a:t>
            </a:r>
          </a:p>
        </p:txBody>
      </p:sp>
      <p:sp>
        <p:nvSpPr>
          <p:cNvPr id="665" name="Shape 665"/>
          <p:cNvSpPr/>
          <p:nvPr/>
        </p:nvSpPr>
        <p:spPr>
          <a:xfrm>
            <a:off x="158700" y="969280"/>
            <a:ext cx="11635068"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Impacts on the Earth’s Life-Support System</a:t>
            </a:r>
          </a:p>
        </p:txBody>
      </p:sp>
      <p:sp>
        <p:nvSpPr>
          <p:cNvPr id="666" name="Shape 666"/>
          <p:cNvSpPr/>
          <p:nvPr/>
        </p:nvSpPr>
        <p:spPr>
          <a:xfrm>
            <a:off x="158700" y="68312"/>
            <a:ext cx="1394805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Diagnosis: Leaving the “Safe Operating Space”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642"/>
                                        </p:tgtEl>
                                        <p:attrNameLst>
                                          <p:attrName>style.visibility</p:attrName>
                                        </p:attrNameLst>
                                      </p:cBhvr>
                                      <p:to>
                                        <p:strVal val="visible"/>
                                      </p:to>
                                    </p:set>
                                    <p:animEffect filter="dissolve" transition="in">
                                      <p:cBhvr>
                                        <p:cTn id="7" dur="1000"/>
                                        <p:tgtEl>
                                          <p:spTgt spid="64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652"/>
                                        </p:tgtEl>
                                        <p:attrNameLst>
                                          <p:attrName>style.visibility</p:attrName>
                                        </p:attrNameLst>
                                      </p:cBhvr>
                                      <p:to>
                                        <p:strVal val="visible"/>
                                      </p:to>
                                    </p:set>
                                    <p:animEffect filter="dissolve" transition="in">
                                      <p:cBhvr>
                                        <p:cTn id="12" dur="1000"/>
                                        <p:tgtEl>
                                          <p:spTgt spid="652"/>
                                        </p:tgtEl>
                                      </p:cBhvr>
                                    </p:animEffect>
                                  </p:childTnLst>
                                </p:cTn>
                              </p:par>
                            </p:childTnLst>
                          </p:cTn>
                        </p:par>
                        <p:par>
                          <p:cTn id="13" fill="hold">
                            <p:stCondLst>
                              <p:cond delay="1000"/>
                            </p:stCondLst>
                            <p:childTnLst>
                              <p:par>
                                <p:cTn id="14" presetClass="entr" nodeType="afterEffect" presetID="9" grpId="3" fill="hold">
                                  <p:stCondLst>
                                    <p:cond delay="0"/>
                                  </p:stCondLst>
                                  <p:iterate type="el" backwards="0">
                                    <p:tmAbs val="0"/>
                                  </p:iterate>
                                  <p:childTnLst>
                                    <p:set>
                                      <p:cBhvr>
                                        <p:cTn id="15" fill="hold"/>
                                        <p:tgtEl>
                                          <p:spTgt spid="653"/>
                                        </p:tgtEl>
                                        <p:attrNameLst>
                                          <p:attrName>style.visibility</p:attrName>
                                        </p:attrNameLst>
                                      </p:cBhvr>
                                      <p:to>
                                        <p:strVal val="visible"/>
                                      </p:to>
                                    </p:set>
                                    <p:animEffect filter="dissolve" transition="in">
                                      <p:cBhvr>
                                        <p:cTn id="16" dur="1000"/>
                                        <p:tgtEl>
                                          <p:spTgt spid="653"/>
                                        </p:tgtEl>
                                      </p:cBhvr>
                                    </p:animEffect>
                                  </p:childTnLst>
                                </p:cTn>
                              </p:par>
                            </p:childTnLst>
                          </p:cTn>
                        </p:par>
                      </p:childTnLst>
                    </p:cTn>
                  </p:par>
                  <p:par>
                    <p:cTn id="17" fill="hold">
                      <p:stCondLst>
                        <p:cond delay="indefinite"/>
                      </p:stCondLst>
                      <p:childTnLst>
                        <p:par>
                          <p:cTn id="18" fill="hold">
                            <p:stCondLst>
                              <p:cond delay="0"/>
                            </p:stCondLst>
                            <p:childTnLst>
                              <p:par>
                                <p:cTn id="19" presetClass="exit" nodeType="clickEffect" presetID="9" grpId="4" fill="hold">
                                  <p:stCondLst>
                                    <p:cond delay="0"/>
                                  </p:stCondLst>
                                  <p:iterate type="el" backwards="0">
                                    <p:tmAbs val="0"/>
                                  </p:iterate>
                                  <p:childTnLst>
                                    <p:animEffect filter="dissolve" transition="out">
                                      <p:cBhvr>
                                        <p:cTn id="20" dur="1000" fill="hold"/>
                                        <p:tgtEl>
                                          <p:spTgt spid="652"/>
                                        </p:tgtEl>
                                      </p:cBhvr>
                                    </p:animEffect>
                                    <p:set>
                                      <p:cBhvr>
                                        <p:cTn id="21" fill="hold">
                                          <p:stCondLst>
                                            <p:cond delay="999"/>
                                          </p:stCondLst>
                                        </p:cTn>
                                        <p:tgtEl>
                                          <p:spTgt spid="652"/>
                                        </p:tgtEl>
                                        <p:attrNameLst>
                                          <p:attrName>style.visibility</p:attrName>
                                        </p:attrNameLst>
                                      </p:cBhvr>
                                      <p:to>
                                        <p:strVal val="hidden"/>
                                      </p:to>
                                    </p:set>
                                  </p:childTnLst>
                                </p:cTn>
                              </p:par>
                            </p:childTnLst>
                          </p:cTn>
                        </p:par>
                        <p:par>
                          <p:cTn id="22" fill="hold">
                            <p:stCondLst>
                              <p:cond delay="1000"/>
                            </p:stCondLst>
                            <p:childTnLst>
                              <p:par>
                                <p:cTn id="23" presetClass="exit" nodeType="afterEffect" presetID="9" grpId="5" fill="hold">
                                  <p:stCondLst>
                                    <p:cond delay="0"/>
                                  </p:stCondLst>
                                  <p:iterate type="el" backwards="0">
                                    <p:tmAbs val="0"/>
                                  </p:iterate>
                                  <p:childTnLst>
                                    <p:animEffect filter="dissolve" transition="out">
                                      <p:cBhvr>
                                        <p:cTn id="24" dur="1000" fill="hold"/>
                                        <p:tgtEl>
                                          <p:spTgt spid="653"/>
                                        </p:tgtEl>
                                      </p:cBhvr>
                                    </p:animEffect>
                                    <p:set>
                                      <p:cBhvr>
                                        <p:cTn id="25" fill="hold">
                                          <p:stCondLst>
                                            <p:cond delay="999"/>
                                          </p:stCondLst>
                                        </p:cTn>
                                        <p:tgtEl>
                                          <p:spTgt spid="653"/>
                                        </p:tgtEl>
                                        <p:attrNameLst>
                                          <p:attrName>style.visibility</p:attrName>
                                        </p:attrNameLst>
                                      </p:cBhvr>
                                      <p:to>
                                        <p:strVal val="hidden"/>
                                      </p:to>
                                    </p:set>
                                  </p:childTnLst>
                                </p:cTn>
                              </p:par>
                            </p:childTnLst>
                          </p:cTn>
                        </p:par>
                        <p:par>
                          <p:cTn id="26" fill="hold">
                            <p:stCondLst>
                              <p:cond delay="2000"/>
                            </p:stCondLst>
                            <p:childTnLst>
                              <p:par>
                                <p:cTn id="27" presetClass="entr" nodeType="afterEffect" presetID="9" grpId="6" fill="hold">
                                  <p:stCondLst>
                                    <p:cond delay="0"/>
                                  </p:stCondLst>
                                  <p:iterate type="el" backwards="0">
                                    <p:tmAbs val="0"/>
                                  </p:iterate>
                                  <p:childTnLst>
                                    <p:set>
                                      <p:cBhvr>
                                        <p:cTn id="28" fill="hold"/>
                                        <p:tgtEl>
                                          <p:spTgt spid="646"/>
                                        </p:tgtEl>
                                        <p:attrNameLst>
                                          <p:attrName>style.visibility</p:attrName>
                                        </p:attrNameLst>
                                      </p:cBhvr>
                                      <p:to>
                                        <p:strVal val="visible"/>
                                      </p:to>
                                    </p:set>
                                    <p:animEffect filter="dissolve" transition="in">
                                      <p:cBhvr>
                                        <p:cTn id="29" dur="1000"/>
                                        <p:tgtEl>
                                          <p:spTgt spid="646"/>
                                        </p:tgtEl>
                                      </p:cBhvr>
                                    </p:animEffect>
                                  </p:childTnLst>
                                </p:cTn>
                              </p:par>
                            </p:childTnLst>
                          </p:cTn>
                        </p:par>
                        <p:par>
                          <p:cTn id="30" fill="hold">
                            <p:stCondLst>
                              <p:cond delay="3000"/>
                            </p:stCondLst>
                            <p:childTnLst>
                              <p:par>
                                <p:cTn id="31" presetClass="entr" nodeType="afterEffect" presetID="9" grpId="7" fill="hold">
                                  <p:stCondLst>
                                    <p:cond delay="0"/>
                                  </p:stCondLst>
                                  <p:iterate type="el" backwards="0">
                                    <p:tmAbs val="0"/>
                                  </p:iterate>
                                  <p:childTnLst>
                                    <p:set>
                                      <p:cBhvr>
                                        <p:cTn id="32" fill="hold"/>
                                        <p:tgtEl>
                                          <p:spTgt spid="654"/>
                                        </p:tgtEl>
                                        <p:attrNameLst>
                                          <p:attrName>style.visibility</p:attrName>
                                        </p:attrNameLst>
                                      </p:cBhvr>
                                      <p:to>
                                        <p:strVal val="visible"/>
                                      </p:to>
                                    </p:set>
                                    <p:animEffect filter="dissolve" transition="in">
                                      <p:cBhvr>
                                        <p:cTn id="33" dur="1000"/>
                                        <p:tgtEl>
                                          <p:spTgt spid="654"/>
                                        </p:tgtEl>
                                      </p:cBhvr>
                                    </p:animEffect>
                                  </p:childTnLst>
                                </p:cTn>
                              </p:par>
                            </p:childTnLst>
                          </p:cTn>
                        </p:par>
                        <p:par>
                          <p:cTn id="34" fill="hold">
                            <p:stCondLst>
                              <p:cond delay="4000"/>
                            </p:stCondLst>
                            <p:childTnLst>
                              <p:par>
                                <p:cTn id="35" presetClass="entr" nodeType="afterEffect" presetID="9" grpId="8" fill="hold">
                                  <p:stCondLst>
                                    <p:cond delay="0"/>
                                  </p:stCondLst>
                                  <p:iterate type="el" backwards="0">
                                    <p:tmAbs val="0"/>
                                  </p:iterate>
                                  <p:childTnLst>
                                    <p:set>
                                      <p:cBhvr>
                                        <p:cTn id="36" fill="hold"/>
                                        <p:tgtEl>
                                          <p:spTgt spid="647"/>
                                        </p:tgtEl>
                                        <p:attrNameLst>
                                          <p:attrName>style.visibility</p:attrName>
                                        </p:attrNameLst>
                                      </p:cBhvr>
                                      <p:to>
                                        <p:strVal val="visible"/>
                                      </p:to>
                                    </p:set>
                                    <p:animEffect filter="dissolve" transition="in">
                                      <p:cBhvr>
                                        <p:cTn id="37" dur="1000"/>
                                        <p:tgtEl>
                                          <p:spTgt spid="647"/>
                                        </p:tgtEl>
                                      </p:cBhvr>
                                    </p:animEffect>
                                  </p:childTnLst>
                                </p:cTn>
                              </p:par>
                            </p:childTnLst>
                          </p:cTn>
                        </p:par>
                        <p:par>
                          <p:cTn id="38" fill="hold">
                            <p:stCondLst>
                              <p:cond delay="5000"/>
                            </p:stCondLst>
                            <p:childTnLst>
                              <p:par>
                                <p:cTn id="39" presetClass="entr" nodeType="afterEffect" presetID="9" grpId="9" fill="hold">
                                  <p:stCondLst>
                                    <p:cond delay="0"/>
                                  </p:stCondLst>
                                  <p:iterate type="el" backwards="0">
                                    <p:tmAbs val="0"/>
                                  </p:iterate>
                                  <p:childTnLst>
                                    <p:set>
                                      <p:cBhvr>
                                        <p:cTn id="40" fill="hold"/>
                                        <p:tgtEl>
                                          <p:spTgt spid="655"/>
                                        </p:tgtEl>
                                        <p:attrNameLst>
                                          <p:attrName>style.visibility</p:attrName>
                                        </p:attrNameLst>
                                      </p:cBhvr>
                                      <p:to>
                                        <p:strVal val="visible"/>
                                      </p:to>
                                    </p:set>
                                    <p:animEffect filter="dissolve" transition="in">
                                      <p:cBhvr>
                                        <p:cTn id="41" dur="1000"/>
                                        <p:tgtEl>
                                          <p:spTgt spid="655"/>
                                        </p:tgtEl>
                                      </p:cBhvr>
                                    </p:animEffect>
                                  </p:childTnLst>
                                </p:cTn>
                              </p:par>
                            </p:childTnLst>
                          </p:cTn>
                        </p:par>
                        <p:par>
                          <p:cTn id="42" fill="hold">
                            <p:stCondLst>
                              <p:cond delay="6000"/>
                            </p:stCondLst>
                            <p:childTnLst>
                              <p:par>
                                <p:cTn id="43" presetClass="entr" nodeType="afterEffect" presetID="9" grpId="10" fill="hold">
                                  <p:stCondLst>
                                    <p:cond delay="0"/>
                                  </p:stCondLst>
                                  <p:iterate type="el" backwards="0">
                                    <p:tmAbs val="0"/>
                                  </p:iterate>
                                  <p:childTnLst>
                                    <p:set>
                                      <p:cBhvr>
                                        <p:cTn id="44" fill="hold"/>
                                        <p:tgtEl>
                                          <p:spTgt spid="659"/>
                                        </p:tgtEl>
                                        <p:attrNameLst>
                                          <p:attrName>style.visibility</p:attrName>
                                        </p:attrNameLst>
                                      </p:cBhvr>
                                      <p:to>
                                        <p:strVal val="visible"/>
                                      </p:to>
                                    </p:set>
                                    <p:animEffect filter="dissolve" transition="in">
                                      <p:cBhvr>
                                        <p:cTn id="45" dur="1000"/>
                                        <p:tgtEl>
                                          <p:spTgt spid="659"/>
                                        </p:tgtEl>
                                      </p:cBhvr>
                                    </p:animEffect>
                                  </p:childTnLst>
                                </p:cTn>
                              </p:par>
                            </p:childTnLst>
                          </p:cTn>
                        </p:par>
                      </p:childTnLst>
                    </p:cTn>
                  </p:par>
                  <p:par>
                    <p:cTn id="46" fill="hold">
                      <p:stCondLst>
                        <p:cond delay="indefinite"/>
                      </p:stCondLst>
                      <p:childTnLst>
                        <p:par>
                          <p:cTn id="47" fill="hold">
                            <p:stCondLst>
                              <p:cond delay="0"/>
                            </p:stCondLst>
                            <p:childTnLst>
                              <p:par>
                                <p:cTn id="48" presetClass="exit" nodeType="clickEffect" presetID="9" grpId="11" fill="hold">
                                  <p:stCondLst>
                                    <p:cond delay="0"/>
                                  </p:stCondLst>
                                  <p:iterate type="el" backwards="0">
                                    <p:tmAbs val="0"/>
                                  </p:iterate>
                                  <p:childTnLst>
                                    <p:animEffect filter="dissolve" transition="out">
                                      <p:cBhvr>
                                        <p:cTn id="49" dur="1000" fill="hold"/>
                                        <p:tgtEl>
                                          <p:spTgt spid="659"/>
                                        </p:tgtEl>
                                      </p:cBhvr>
                                    </p:animEffect>
                                    <p:set>
                                      <p:cBhvr>
                                        <p:cTn id="50" fill="hold">
                                          <p:stCondLst>
                                            <p:cond delay="999"/>
                                          </p:stCondLst>
                                        </p:cTn>
                                        <p:tgtEl>
                                          <p:spTgt spid="659"/>
                                        </p:tgtEl>
                                        <p:attrNameLst>
                                          <p:attrName>style.visibility</p:attrName>
                                        </p:attrNameLst>
                                      </p:cBhvr>
                                      <p:to>
                                        <p:strVal val="hidden"/>
                                      </p:to>
                                    </p:set>
                                  </p:childTnLst>
                                </p:cTn>
                              </p:par>
                            </p:childTnLst>
                          </p:cTn>
                        </p:par>
                        <p:par>
                          <p:cTn id="51" fill="hold">
                            <p:stCondLst>
                              <p:cond delay="1000"/>
                            </p:stCondLst>
                            <p:childTnLst>
                              <p:par>
                                <p:cTn id="52" presetClass="exit" nodeType="afterEffect" presetID="9" grpId="12" fill="hold">
                                  <p:stCondLst>
                                    <p:cond delay="0"/>
                                  </p:stCondLst>
                                  <p:iterate type="el" backwards="0">
                                    <p:tmAbs val="0"/>
                                  </p:iterate>
                                  <p:childTnLst>
                                    <p:animEffect filter="dissolve" transition="out">
                                      <p:cBhvr>
                                        <p:cTn id="53" dur="1000" fill="hold"/>
                                        <p:tgtEl>
                                          <p:spTgt spid="646"/>
                                        </p:tgtEl>
                                      </p:cBhvr>
                                    </p:animEffect>
                                    <p:set>
                                      <p:cBhvr>
                                        <p:cTn id="54" fill="hold">
                                          <p:stCondLst>
                                            <p:cond delay="999"/>
                                          </p:stCondLst>
                                        </p:cTn>
                                        <p:tgtEl>
                                          <p:spTgt spid="646"/>
                                        </p:tgtEl>
                                        <p:attrNameLst>
                                          <p:attrName>style.visibility</p:attrName>
                                        </p:attrNameLst>
                                      </p:cBhvr>
                                      <p:to>
                                        <p:strVal val="hidden"/>
                                      </p:to>
                                    </p:set>
                                  </p:childTnLst>
                                </p:cTn>
                              </p:par>
                            </p:childTnLst>
                          </p:cTn>
                        </p:par>
                        <p:par>
                          <p:cTn id="55" fill="hold">
                            <p:stCondLst>
                              <p:cond delay="2000"/>
                            </p:stCondLst>
                            <p:childTnLst>
                              <p:par>
                                <p:cTn id="56" presetClass="exit" nodeType="afterEffect" presetID="9" grpId="13" fill="hold">
                                  <p:stCondLst>
                                    <p:cond delay="0"/>
                                  </p:stCondLst>
                                  <p:iterate type="el" backwards="0">
                                    <p:tmAbs val="0"/>
                                  </p:iterate>
                                  <p:childTnLst>
                                    <p:animEffect filter="dissolve" transition="out">
                                      <p:cBhvr>
                                        <p:cTn id="57" dur="1000" fill="hold"/>
                                        <p:tgtEl>
                                          <p:spTgt spid="654"/>
                                        </p:tgtEl>
                                      </p:cBhvr>
                                    </p:animEffect>
                                    <p:set>
                                      <p:cBhvr>
                                        <p:cTn id="58" fill="hold">
                                          <p:stCondLst>
                                            <p:cond delay="999"/>
                                          </p:stCondLst>
                                        </p:cTn>
                                        <p:tgtEl>
                                          <p:spTgt spid="654"/>
                                        </p:tgtEl>
                                        <p:attrNameLst>
                                          <p:attrName>style.visibility</p:attrName>
                                        </p:attrNameLst>
                                      </p:cBhvr>
                                      <p:to>
                                        <p:strVal val="hidden"/>
                                      </p:to>
                                    </p:set>
                                  </p:childTnLst>
                                </p:cTn>
                              </p:par>
                            </p:childTnLst>
                          </p:cTn>
                        </p:par>
                        <p:par>
                          <p:cTn id="59" fill="hold">
                            <p:stCondLst>
                              <p:cond delay="3000"/>
                            </p:stCondLst>
                            <p:childTnLst>
                              <p:par>
                                <p:cTn id="60" presetClass="exit" nodeType="afterEffect" presetID="9" grpId="14" fill="hold">
                                  <p:stCondLst>
                                    <p:cond delay="0"/>
                                  </p:stCondLst>
                                  <p:iterate type="el" backwards="0">
                                    <p:tmAbs val="0"/>
                                  </p:iterate>
                                  <p:childTnLst>
                                    <p:animEffect filter="dissolve" transition="out">
                                      <p:cBhvr>
                                        <p:cTn id="61" dur="500" fill="hold"/>
                                        <p:tgtEl>
                                          <p:spTgt spid="647"/>
                                        </p:tgtEl>
                                      </p:cBhvr>
                                    </p:animEffect>
                                    <p:set>
                                      <p:cBhvr>
                                        <p:cTn id="62" fill="hold">
                                          <p:stCondLst>
                                            <p:cond delay="499"/>
                                          </p:stCondLst>
                                        </p:cTn>
                                        <p:tgtEl>
                                          <p:spTgt spid="647"/>
                                        </p:tgtEl>
                                        <p:attrNameLst>
                                          <p:attrName>style.visibility</p:attrName>
                                        </p:attrNameLst>
                                      </p:cBhvr>
                                      <p:to>
                                        <p:strVal val="hidden"/>
                                      </p:to>
                                    </p:set>
                                  </p:childTnLst>
                                </p:cTn>
                              </p:par>
                            </p:childTnLst>
                          </p:cTn>
                        </p:par>
                        <p:par>
                          <p:cTn id="63" fill="hold">
                            <p:stCondLst>
                              <p:cond delay="3500"/>
                            </p:stCondLst>
                            <p:childTnLst>
                              <p:par>
                                <p:cTn id="64" presetClass="exit" nodeType="afterEffect" presetID="9" grpId="15" fill="hold">
                                  <p:stCondLst>
                                    <p:cond delay="0"/>
                                  </p:stCondLst>
                                  <p:iterate type="el" backwards="0">
                                    <p:tmAbs val="0"/>
                                  </p:iterate>
                                  <p:childTnLst>
                                    <p:animEffect filter="dissolve" transition="out">
                                      <p:cBhvr>
                                        <p:cTn id="65" dur="1000" fill="hold"/>
                                        <p:tgtEl>
                                          <p:spTgt spid="655"/>
                                        </p:tgtEl>
                                      </p:cBhvr>
                                    </p:animEffect>
                                    <p:set>
                                      <p:cBhvr>
                                        <p:cTn id="66" fill="hold">
                                          <p:stCondLst>
                                            <p:cond delay="999"/>
                                          </p:stCondLst>
                                        </p:cTn>
                                        <p:tgtEl>
                                          <p:spTgt spid="655"/>
                                        </p:tgtEl>
                                        <p:attrNameLst>
                                          <p:attrName>style.visibility</p:attrName>
                                        </p:attrNameLst>
                                      </p:cBhvr>
                                      <p:to>
                                        <p:strVal val="hidden"/>
                                      </p:to>
                                    </p:set>
                                  </p:childTnLst>
                                </p:cTn>
                              </p:par>
                            </p:childTnLst>
                          </p:cTn>
                        </p:par>
                        <p:par>
                          <p:cTn id="67" fill="hold">
                            <p:stCondLst>
                              <p:cond delay="4500"/>
                            </p:stCondLst>
                            <p:childTnLst>
                              <p:par>
                                <p:cTn id="68" presetClass="entr" nodeType="afterEffect" presetID="9" grpId="16" fill="hold">
                                  <p:stCondLst>
                                    <p:cond delay="0"/>
                                  </p:stCondLst>
                                  <p:iterate type="el" backwards="0">
                                    <p:tmAbs val="0"/>
                                  </p:iterate>
                                  <p:childTnLst>
                                    <p:set>
                                      <p:cBhvr>
                                        <p:cTn id="69" fill="hold"/>
                                        <p:tgtEl>
                                          <p:spTgt spid="651"/>
                                        </p:tgtEl>
                                        <p:attrNameLst>
                                          <p:attrName>style.visibility</p:attrName>
                                        </p:attrNameLst>
                                      </p:cBhvr>
                                      <p:to>
                                        <p:strVal val="visible"/>
                                      </p:to>
                                    </p:set>
                                    <p:animEffect filter="dissolve" transition="in">
                                      <p:cBhvr>
                                        <p:cTn id="70" dur="1000"/>
                                        <p:tgtEl>
                                          <p:spTgt spid="651"/>
                                        </p:tgtEl>
                                      </p:cBhvr>
                                    </p:animEffect>
                                  </p:childTnLst>
                                </p:cTn>
                              </p:par>
                            </p:childTnLst>
                          </p:cTn>
                        </p:par>
                        <p:par>
                          <p:cTn id="71" fill="hold">
                            <p:stCondLst>
                              <p:cond delay="5500"/>
                            </p:stCondLst>
                            <p:childTnLst>
                              <p:par>
                                <p:cTn id="72" presetClass="entr" nodeType="afterEffect" presetID="9" grpId="17" fill="hold">
                                  <p:stCondLst>
                                    <p:cond delay="0"/>
                                  </p:stCondLst>
                                  <p:iterate type="el" backwards="0">
                                    <p:tmAbs val="0"/>
                                  </p:iterate>
                                  <p:childTnLst>
                                    <p:set>
                                      <p:cBhvr>
                                        <p:cTn id="73" fill="hold"/>
                                        <p:tgtEl>
                                          <p:spTgt spid="656"/>
                                        </p:tgtEl>
                                        <p:attrNameLst>
                                          <p:attrName>style.visibility</p:attrName>
                                        </p:attrNameLst>
                                      </p:cBhvr>
                                      <p:to>
                                        <p:strVal val="visible"/>
                                      </p:to>
                                    </p:set>
                                    <p:animEffect filter="dissolve" transition="in">
                                      <p:cBhvr>
                                        <p:cTn id="74" dur="1000"/>
                                        <p:tgtEl>
                                          <p:spTgt spid="656"/>
                                        </p:tgtEl>
                                      </p:cBhvr>
                                    </p:animEffect>
                                  </p:childTnLst>
                                </p:cTn>
                              </p:par>
                            </p:childTnLst>
                          </p:cTn>
                        </p:par>
                        <p:par>
                          <p:cTn id="75" fill="hold">
                            <p:stCondLst>
                              <p:cond delay="6500"/>
                            </p:stCondLst>
                            <p:childTnLst>
                              <p:par>
                                <p:cTn id="76" presetClass="entr" nodeType="afterEffect" presetID="9" grpId="18" fill="hold">
                                  <p:stCondLst>
                                    <p:cond delay="0"/>
                                  </p:stCondLst>
                                  <p:iterate type="el" backwards="0">
                                    <p:tmAbs val="0"/>
                                  </p:iterate>
                                  <p:childTnLst>
                                    <p:set>
                                      <p:cBhvr>
                                        <p:cTn id="77" fill="hold"/>
                                        <p:tgtEl>
                                          <p:spTgt spid="658"/>
                                        </p:tgtEl>
                                        <p:attrNameLst>
                                          <p:attrName>style.visibility</p:attrName>
                                        </p:attrNameLst>
                                      </p:cBhvr>
                                      <p:to>
                                        <p:strVal val="visible"/>
                                      </p:to>
                                    </p:set>
                                    <p:animEffect filter="dissolve" transition="in">
                                      <p:cBhvr>
                                        <p:cTn id="78" dur="1000"/>
                                        <p:tgtEl>
                                          <p:spTgt spid="658"/>
                                        </p:tgtEl>
                                      </p:cBhvr>
                                    </p:animEffect>
                                  </p:childTnLst>
                                </p:cTn>
                              </p:par>
                            </p:childTnLst>
                          </p:cTn>
                        </p:par>
                      </p:childTnLst>
                    </p:cTn>
                  </p:par>
                  <p:par>
                    <p:cTn id="79" fill="hold">
                      <p:stCondLst>
                        <p:cond delay="indefinite"/>
                      </p:stCondLst>
                      <p:childTnLst>
                        <p:par>
                          <p:cTn id="80" fill="hold">
                            <p:stCondLst>
                              <p:cond delay="0"/>
                            </p:stCondLst>
                            <p:childTnLst>
                              <p:par>
                                <p:cTn id="81" presetClass="entr" nodeType="clickEffect" presetSubtype="16" presetID="23" grpId="19" fill="hold">
                                  <p:stCondLst>
                                    <p:cond delay="0"/>
                                  </p:stCondLst>
                                  <p:iterate type="el" backwards="0">
                                    <p:tmAbs val="0"/>
                                  </p:iterate>
                                  <p:childTnLst>
                                    <p:set>
                                      <p:cBhvr>
                                        <p:cTn id="82" fill="hold"/>
                                        <p:tgtEl>
                                          <p:spTgt spid="664"/>
                                        </p:tgtEl>
                                        <p:attrNameLst>
                                          <p:attrName>style.visibility</p:attrName>
                                        </p:attrNameLst>
                                      </p:cBhvr>
                                      <p:to>
                                        <p:strVal val="visible"/>
                                      </p:to>
                                    </p:set>
                                    <p:anim calcmode="lin" valueType="num">
                                      <p:cBhvr>
                                        <p:cTn id="83" dur="750" fill="hold"/>
                                        <p:tgtEl>
                                          <p:spTgt spid="664"/>
                                        </p:tgtEl>
                                        <p:attrNameLst>
                                          <p:attrName>ppt_w</p:attrName>
                                        </p:attrNameLst>
                                      </p:cBhvr>
                                      <p:tavLst>
                                        <p:tav tm="0">
                                          <p:val>
                                            <p:fltVal val="0"/>
                                          </p:val>
                                        </p:tav>
                                        <p:tav tm="100000">
                                          <p:val>
                                            <p:strVal val="#ppt_w"/>
                                          </p:val>
                                        </p:tav>
                                      </p:tavLst>
                                    </p:anim>
                                    <p:anim calcmode="lin" valueType="num">
                                      <p:cBhvr>
                                        <p:cTn id="84" dur="750" fill="hold"/>
                                        <p:tgtEl>
                                          <p:spTgt spid="664"/>
                                        </p:tgtEl>
                                        <p:attrNameLst>
                                          <p:attrName>ppt_h</p:attrName>
                                        </p:attrNameLst>
                                      </p:cBhvr>
                                      <p:tavLst>
                                        <p:tav tm="0">
                                          <p:val>
                                            <p:fltVal val="0"/>
                                          </p:val>
                                        </p:tav>
                                        <p:tav tm="100000">
                                          <p:val>
                                            <p:strVal val="#ppt_h"/>
                                          </p:val>
                                        </p:tav>
                                      </p:tavLst>
                                    </p:anim>
                                  </p:childTnLst>
                                </p:cTn>
                              </p:par>
                            </p:childTnLst>
                          </p:cTn>
                        </p:par>
                      </p:childTnLst>
                    </p:cTn>
                  </p:par>
                  <p:par>
                    <p:cTn id="85" fill="hold">
                      <p:stCondLst>
                        <p:cond delay="indefinite"/>
                      </p:stCondLst>
                      <p:childTnLst>
                        <p:par>
                          <p:cTn id="86" fill="hold">
                            <p:stCondLst>
                              <p:cond delay="0"/>
                            </p:stCondLst>
                            <p:childTnLst>
                              <p:par>
                                <p:cTn id="87" presetClass="exit" nodeType="clickEffect" presetSubtype="0" presetID="1" grpId="20" fill="hold">
                                  <p:stCondLst>
                                    <p:cond delay="0"/>
                                  </p:stCondLst>
                                  <p:iterate type="el" backwards="0">
                                    <p:tmAbs val="0"/>
                                  </p:iterate>
                                  <p:childTnLst>
                                    <p:set>
                                      <p:cBhvr>
                                        <p:cTn id="88" fill="hold">
                                          <p:stCondLst>
                                            <p:cond delay="0"/>
                                          </p:stCondLst>
                                        </p:cTn>
                                        <p:tgtEl>
                                          <p:spTgt spid="664"/>
                                        </p:tgtEl>
                                        <p:attrNameLst>
                                          <p:attrName>style.visibility</p:attrName>
                                        </p:attrNameLst>
                                      </p:cBhvr>
                                      <p:to>
                                        <p:strVal val="hidden"/>
                                      </p:to>
                                    </p:set>
                                  </p:childTnLst>
                                </p:cTn>
                              </p:par>
                            </p:childTnLst>
                          </p:cTn>
                        </p:par>
                        <p:par>
                          <p:cTn id="89" fill="hold">
                            <p:stCondLst>
                              <p:cond delay="0"/>
                            </p:stCondLst>
                            <p:childTnLst>
                              <p:par>
                                <p:cTn id="90" presetClass="exit" nodeType="afterEffect" presetID="9" grpId="21" fill="hold">
                                  <p:stCondLst>
                                    <p:cond delay="0"/>
                                  </p:stCondLst>
                                  <p:iterate type="el" backwards="0">
                                    <p:tmAbs val="0"/>
                                  </p:iterate>
                                  <p:childTnLst>
                                    <p:animEffect filter="dissolve" transition="out">
                                      <p:cBhvr>
                                        <p:cTn id="91" dur="1000" fill="hold"/>
                                        <p:tgtEl>
                                          <p:spTgt spid="651"/>
                                        </p:tgtEl>
                                      </p:cBhvr>
                                    </p:animEffect>
                                    <p:set>
                                      <p:cBhvr>
                                        <p:cTn id="92" fill="hold">
                                          <p:stCondLst>
                                            <p:cond delay="999"/>
                                          </p:stCondLst>
                                        </p:cTn>
                                        <p:tgtEl>
                                          <p:spTgt spid="651"/>
                                        </p:tgtEl>
                                        <p:attrNameLst>
                                          <p:attrName>style.visibility</p:attrName>
                                        </p:attrNameLst>
                                      </p:cBhvr>
                                      <p:to>
                                        <p:strVal val="hidden"/>
                                      </p:to>
                                    </p:set>
                                  </p:childTnLst>
                                </p:cTn>
                              </p:par>
                            </p:childTnLst>
                          </p:cTn>
                        </p:par>
                        <p:par>
                          <p:cTn id="93" fill="hold">
                            <p:stCondLst>
                              <p:cond delay="1000"/>
                            </p:stCondLst>
                            <p:childTnLst>
                              <p:par>
                                <p:cTn id="94" presetClass="exit" nodeType="afterEffect" presetID="9" grpId="22" fill="hold">
                                  <p:stCondLst>
                                    <p:cond delay="0"/>
                                  </p:stCondLst>
                                  <p:iterate type="el" backwards="0">
                                    <p:tmAbs val="0"/>
                                  </p:iterate>
                                  <p:childTnLst>
                                    <p:animEffect filter="dissolve" transition="out">
                                      <p:cBhvr>
                                        <p:cTn id="95" dur="1000" fill="hold"/>
                                        <p:tgtEl>
                                          <p:spTgt spid="656"/>
                                        </p:tgtEl>
                                      </p:cBhvr>
                                    </p:animEffect>
                                    <p:set>
                                      <p:cBhvr>
                                        <p:cTn id="96" fill="hold">
                                          <p:stCondLst>
                                            <p:cond delay="999"/>
                                          </p:stCondLst>
                                        </p:cTn>
                                        <p:tgtEl>
                                          <p:spTgt spid="656"/>
                                        </p:tgtEl>
                                        <p:attrNameLst>
                                          <p:attrName>style.visibility</p:attrName>
                                        </p:attrNameLst>
                                      </p:cBhvr>
                                      <p:to>
                                        <p:strVal val="hidden"/>
                                      </p:to>
                                    </p:set>
                                  </p:childTnLst>
                                </p:cTn>
                              </p:par>
                            </p:childTnLst>
                          </p:cTn>
                        </p:par>
                        <p:par>
                          <p:cTn id="97" fill="hold">
                            <p:stCondLst>
                              <p:cond delay="2000"/>
                            </p:stCondLst>
                            <p:childTnLst>
                              <p:par>
                                <p:cTn id="98" presetClass="exit" nodeType="afterEffect" presetID="9" grpId="23" fill="hold">
                                  <p:stCondLst>
                                    <p:cond delay="0"/>
                                  </p:stCondLst>
                                  <p:iterate type="el" backwards="0">
                                    <p:tmAbs val="0"/>
                                  </p:iterate>
                                  <p:childTnLst>
                                    <p:animEffect filter="dissolve" transition="out">
                                      <p:cBhvr>
                                        <p:cTn id="99" dur="1000" fill="hold"/>
                                        <p:tgtEl>
                                          <p:spTgt spid="658"/>
                                        </p:tgtEl>
                                      </p:cBhvr>
                                    </p:animEffect>
                                    <p:set>
                                      <p:cBhvr>
                                        <p:cTn id="100" fill="hold">
                                          <p:stCondLst>
                                            <p:cond delay="999"/>
                                          </p:stCondLst>
                                        </p:cTn>
                                        <p:tgtEl>
                                          <p:spTgt spid="658"/>
                                        </p:tgtEl>
                                        <p:attrNameLst>
                                          <p:attrName>style.visibility</p:attrName>
                                        </p:attrNameLst>
                                      </p:cBhvr>
                                      <p:to>
                                        <p:strVal val="hidden"/>
                                      </p:to>
                                    </p:set>
                                  </p:childTnLst>
                                </p:cTn>
                              </p:par>
                            </p:childTnLst>
                          </p:cTn>
                        </p:par>
                        <p:par>
                          <p:cTn id="101" fill="hold">
                            <p:stCondLst>
                              <p:cond delay="3000"/>
                            </p:stCondLst>
                            <p:childTnLst>
                              <p:par>
                                <p:cTn id="102" presetClass="entr" nodeType="afterEffect" presetID="9" grpId="24" fill="hold">
                                  <p:stCondLst>
                                    <p:cond delay="0"/>
                                  </p:stCondLst>
                                  <p:iterate type="el" backwards="0">
                                    <p:tmAbs val="0"/>
                                  </p:iterate>
                                  <p:childTnLst>
                                    <p:set>
                                      <p:cBhvr>
                                        <p:cTn id="103" fill="hold"/>
                                        <p:tgtEl>
                                          <p:spTgt spid="645"/>
                                        </p:tgtEl>
                                        <p:attrNameLst>
                                          <p:attrName>style.visibility</p:attrName>
                                        </p:attrNameLst>
                                      </p:cBhvr>
                                      <p:to>
                                        <p:strVal val="visible"/>
                                      </p:to>
                                    </p:set>
                                    <p:animEffect filter="dissolve" transition="in">
                                      <p:cBhvr>
                                        <p:cTn id="104" dur="1000"/>
                                        <p:tgtEl>
                                          <p:spTgt spid="645"/>
                                        </p:tgtEl>
                                      </p:cBhvr>
                                    </p:animEffect>
                                  </p:childTnLst>
                                </p:cTn>
                              </p:par>
                            </p:childTnLst>
                          </p:cTn>
                        </p:par>
                        <p:par>
                          <p:cTn id="105" fill="hold">
                            <p:stCondLst>
                              <p:cond delay="4000"/>
                            </p:stCondLst>
                            <p:childTnLst>
                              <p:par>
                                <p:cTn id="106" presetClass="entr" nodeType="afterEffect" presetID="9" grpId="25" fill="hold">
                                  <p:stCondLst>
                                    <p:cond delay="0"/>
                                  </p:stCondLst>
                                  <p:iterate type="el" backwards="0">
                                    <p:tmAbs val="0"/>
                                  </p:iterate>
                                  <p:childTnLst>
                                    <p:set>
                                      <p:cBhvr>
                                        <p:cTn id="107" fill="hold"/>
                                        <p:tgtEl>
                                          <p:spTgt spid="657"/>
                                        </p:tgtEl>
                                        <p:attrNameLst>
                                          <p:attrName>style.visibility</p:attrName>
                                        </p:attrNameLst>
                                      </p:cBhvr>
                                      <p:to>
                                        <p:strVal val="visible"/>
                                      </p:to>
                                    </p:set>
                                    <p:animEffect filter="dissolve" transition="in">
                                      <p:cBhvr>
                                        <p:cTn id="108" dur="1000"/>
                                        <p:tgtEl>
                                          <p:spTgt spid="657"/>
                                        </p:tgtEl>
                                      </p:cBhvr>
                                    </p:animEffect>
                                  </p:childTnLst>
                                </p:cTn>
                              </p:par>
                            </p:childTnLst>
                          </p:cTn>
                        </p:par>
                      </p:childTnLst>
                    </p:cTn>
                  </p:par>
                  <p:par>
                    <p:cTn id="109" fill="hold">
                      <p:stCondLst>
                        <p:cond delay="indefinite"/>
                      </p:stCondLst>
                      <p:childTnLst>
                        <p:par>
                          <p:cTn id="110" fill="hold">
                            <p:stCondLst>
                              <p:cond delay="0"/>
                            </p:stCondLst>
                            <p:childTnLst>
                              <p:par>
                                <p:cTn id="111" presetClass="entr" nodeType="clickEffect" presetID="9" grpId="26" fill="hold">
                                  <p:stCondLst>
                                    <p:cond delay="0"/>
                                  </p:stCondLst>
                                  <p:iterate type="el" backwards="0">
                                    <p:tmAbs val="0"/>
                                  </p:iterate>
                                  <p:childTnLst>
                                    <p:set>
                                      <p:cBhvr>
                                        <p:cTn id="112" fill="hold"/>
                                        <p:tgtEl>
                                          <p:spTgt spid="662"/>
                                        </p:tgtEl>
                                        <p:attrNameLst>
                                          <p:attrName>style.visibility</p:attrName>
                                        </p:attrNameLst>
                                      </p:cBhvr>
                                      <p:to>
                                        <p:strVal val="visible"/>
                                      </p:to>
                                    </p:set>
                                    <p:animEffect filter="dissolve" transition="in">
                                      <p:cBhvr>
                                        <p:cTn id="113" dur="1000"/>
                                        <p:tgtEl>
                                          <p:spTgt spid="662"/>
                                        </p:tgtEl>
                                      </p:cBhvr>
                                    </p:animEffect>
                                  </p:childTnLst>
                                </p:cTn>
                              </p:par>
                            </p:childTnLst>
                          </p:cTn>
                        </p:par>
                      </p:childTnLst>
                    </p:cTn>
                  </p:par>
                  <p:par>
                    <p:cTn id="114" fill="hold">
                      <p:stCondLst>
                        <p:cond delay="indefinite"/>
                      </p:stCondLst>
                      <p:childTnLst>
                        <p:par>
                          <p:cTn id="115" fill="hold">
                            <p:stCondLst>
                              <p:cond delay="0"/>
                            </p:stCondLst>
                            <p:childTnLst>
                              <p:par>
                                <p:cTn id="116" presetClass="exit" nodeType="clickEffect" presetID="9" grpId="27" fill="hold">
                                  <p:stCondLst>
                                    <p:cond delay="0"/>
                                  </p:stCondLst>
                                  <p:iterate type="el" backwards="0">
                                    <p:tmAbs val="0"/>
                                  </p:iterate>
                                  <p:childTnLst>
                                    <p:animEffect filter="dissolve" transition="out">
                                      <p:cBhvr>
                                        <p:cTn id="117" dur="1000" fill="hold"/>
                                        <p:tgtEl>
                                          <p:spTgt spid="662"/>
                                        </p:tgtEl>
                                      </p:cBhvr>
                                    </p:animEffect>
                                    <p:set>
                                      <p:cBhvr>
                                        <p:cTn id="118" fill="hold">
                                          <p:stCondLst>
                                            <p:cond delay="999"/>
                                          </p:stCondLst>
                                        </p:cTn>
                                        <p:tgtEl>
                                          <p:spTgt spid="662"/>
                                        </p:tgtEl>
                                        <p:attrNameLst>
                                          <p:attrName>style.visibility</p:attrName>
                                        </p:attrNameLst>
                                      </p:cBhvr>
                                      <p:to>
                                        <p:strVal val="hidden"/>
                                      </p:to>
                                    </p:set>
                                  </p:childTnLst>
                                </p:cTn>
                              </p:par>
                            </p:childTnLst>
                          </p:cTn>
                        </p:par>
                        <p:par>
                          <p:cTn id="119" fill="hold">
                            <p:stCondLst>
                              <p:cond delay="1000"/>
                            </p:stCondLst>
                            <p:childTnLst>
                              <p:par>
                                <p:cTn id="120" presetClass="exit" nodeType="afterEffect" presetID="9" grpId="28" fill="hold">
                                  <p:stCondLst>
                                    <p:cond delay="0"/>
                                  </p:stCondLst>
                                  <p:iterate type="el" backwards="0">
                                    <p:tmAbs val="0"/>
                                  </p:iterate>
                                  <p:childTnLst>
                                    <p:animEffect filter="dissolve" transition="out">
                                      <p:cBhvr>
                                        <p:cTn id="121" dur="1000" fill="hold"/>
                                        <p:tgtEl>
                                          <p:spTgt spid="657"/>
                                        </p:tgtEl>
                                      </p:cBhvr>
                                    </p:animEffect>
                                    <p:set>
                                      <p:cBhvr>
                                        <p:cTn id="122" fill="hold">
                                          <p:stCondLst>
                                            <p:cond delay="999"/>
                                          </p:stCondLst>
                                        </p:cTn>
                                        <p:tgtEl>
                                          <p:spTgt spid="657"/>
                                        </p:tgtEl>
                                        <p:attrNameLst>
                                          <p:attrName>style.visibility</p:attrName>
                                        </p:attrNameLst>
                                      </p:cBhvr>
                                      <p:to>
                                        <p:strVal val="hidden"/>
                                      </p:to>
                                    </p:set>
                                  </p:childTnLst>
                                </p:cTn>
                              </p:par>
                            </p:childTnLst>
                          </p:cTn>
                        </p:par>
                        <p:par>
                          <p:cTn id="123" fill="hold">
                            <p:stCondLst>
                              <p:cond delay="2000"/>
                            </p:stCondLst>
                            <p:childTnLst>
                              <p:par>
                                <p:cTn id="124" presetClass="exit" nodeType="afterEffect" presetID="9" grpId="29" fill="hold">
                                  <p:stCondLst>
                                    <p:cond delay="0"/>
                                  </p:stCondLst>
                                  <p:iterate type="el" backwards="0">
                                    <p:tmAbs val="0"/>
                                  </p:iterate>
                                  <p:childTnLst>
                                    <p:animEffect filter="dissolve" transition="out">
                                      <p:cBhvr>
                                        <p:cTn id="125" dur="1000" fill="hold"/>
                                        <p:tgtEl>
                                          <p:spTgt spid="645"/>
                                        </p:tgtEl>
                                      </p:cBhvr>
                                    </p:animEffect>
                                    <p:set>
                                      <p:cBhvr>
                                        <p:cTn id="126" fill="hold">
                                          <p:stCondLst>
                                            <p:cond delay="999"/>
                                          </p:stCondLst>
                                        </p:cTn>
                                        <p:tgtEl>
                                          <p:spTgt spid="645"/>
                                        </p:tgtEl>
                                        <p:attrNameLst>
                                          <p:attrName>style.visibility</p:attrName>
                                        </p:attrNameLst>
                                      </p:cBhvr>
                                      <p:to>
                                        <p:strVal val="hidden"/>
                                      </p:to>
                                    </p:set>
                                  </p:childTnLst>
                                </p:cTn>
                              </p:par>
                            </p:childTnLst>
                          </p:cTn>
                        </p:par>
                        <p:par>
                          <p:cTn id="127" fill="hold">
                            <p:stCondLst>
                              <p:cond delay="3000"/>
                            </p:stCondLst>
                            <p:childTnLst>
                              <p:par>
                                <p:cTn id="128" presetClass="entr" nodeType="afterEffect" presetID="9" grpId="30" fill="hold">
                                  <p:stCondLst>
                                    <p:cond delay="0"/>
                                  </p:stCondLst>
                                  <p:iterate type="el" backwards="0">
                                    <p:tmAbs val="0"/>
                                  </p:iterate>
                                  <p:childTnLst>
                                    <p:set>
                                      <p:cBhvr>
                                        <p:cTn id="129" fill="hold"/>
                                        <p:tgtEl>
                                          <p:spTgt spid="648"/>
                                        </p:tgtEl>
                                        <p:attrNameLst>
                                          <p:attrName>style.visibility</p:attrName>
                                        </p:attrNameLst>
                                      </p:cBhvr>
                                      <p:to>
                                        <p:strVal val="visible"/>
                                      </p:to>
                                    </p:set>
                                    <p:animEffect filter="dissolve" transition="in">
                                      <p:cBhvr>
                                        <p:cTn id="130" dur="1000"/>
                                        <p:tgtEl>
                                          <p:spTgt spid="6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56" grpId="17"/>
      <p:bldP build="whole" bldLvl="1" animBg="1" rev="0" advAuto="0" spid="652" grpId="2"/>
      <p:bldP build="whole" bldLvl="1" animBg="1" rev="0" advAuto="0" spid="658" grpId="18"/>
      <p:bldP build="whole" bldLvl="1" animBg="1" rev="0" advAuto="0" spid="655" grpId="15"/>
      <p:bldP build="whole" bldLvl="1" animBg="1" rev="0" advAuto="0" spid="652" grpId="4"/>
      <p:bldP build="whole" bldLvl="1" animBg="1" rev="0" advAuto="0" spid="656" grpId="22"/>
      <p:bldP build="whole" bldLvl="1" animBg="1" rev="0" advAuto="0" spid="658" grpId="23"/>
      <p:bldP build="whole" bldLvl="1" animBg="1" rev="0" advAuto="0" spid="646" grpId="6"/>
      <p:bldP build="whole" bldLvl="1" animBg="1" rev="0" advAuto="0" spid="648" grpId="30"/>
      <p:bldP build="whole" bldLvl="1" animBg="1" rev="0" advAuto="0" spid="657" grpId="25"/>
      <p:bldP build="whole" bldLvl="1" animBg="1" rev="0" advAuto="0" spid="646" grpId="12"/>
      <p:bldP build="whole" bldLvl="1" animBg="1" rev="0" advAuto="0" spid="645" grpId="24"/>
      <p:bldP build="whole" bldLvl="1" animBg="1" rev="0" advAuto="0" spid="653" grpId="3"/>
      <p:bldP build="whole" bldLvl="1" animBg="1" rev="0" advAuto="0" spid="657" grpId="28"/>
      <p:bldP build="whole" bldLvl="1" animBg="1" rev="0" advAuto="0" spid="653" grpId="5"/>
      <p:bldP build="whole" bldLvl="1" animBg="1" rev="0" advAuto="0" spid="645" grpId="29"/>
      <p:bldP build="whole" bldLvl="1" animBg="1" rev="0" advAuto="0" spid="662" grpId="26"/>
      <p:bldP build="whole" bldLvl="1" animBg="1" rev="0" advAuto="0" spid="662" grpId="27"/>
      <p:bldP build="whole" bldLvl="1" animBg="1" rev="0" advAuto="0" spid="642" grpId="1"/>
      <p:bldP build="whole" bldLvl="1" animBg="1" rev="0" advAuto="0" spid="647" grpId="8"/>
      <p:bldP build="whole" bldLvl="1" animBg="1" rev="0" advAuto="0" spid="654" grpId="7"/>
      <p:bldP build="whole" bldLvl="1" animBg="1" rev="0" advAuto="0" spid="651" grpId="16"/>
      <p:bldP build="whole" bldLvl="1" animBg="1" rev="0" advAuto="0" spid="664" grpId="19"/>
      <p:bldP build="whole" bldLvl="1" animBg="1" rev="0" advAuto="0" spid="659" grpId="10"/>
      <p:bldP build="whole" bldLvl="1" animBg="1" rev="0" advAuto="0" spid="647" grpId="14"/>
      <p:bldP build="whole" bldLvl="1" animBg="1" rev="0" advAuto="0" spid="654" grpId="13"/>
      <p:bldP build="whole" bldLvl="1" animBg="1" rev="0" advAuto="0" spid="659" grpId="11"/>
      <p:bldP build="whole" bldLvl="1" animBg="1" rev="0" advAuto="0" spid="664" grpId="20"/>
      <p:bldP build="whole" bldLvl="1" animBg="1" rev="0" advAuto="0" spid="651" grpId="21"/>
      <p:bldP build="whole" bldLvl="1" animBg="1" rev="0" advAuto="0" spid="655" grpId="9"/>
    </p:bldLst>
  </p:timing>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668" name="Shape 668"/>
          <p:cNvSpPr/>
          <p:nvPr/>
        </p:nvSpPr>
        <p:spPr>
          <a:xfrm>
            <a:off x="11889699" y="1011039"/>
            <a:ext cx="8839201" cy="1574801"/>
          </a:xfrm>
          <a:prstGeom prst="rect">
            <a:avLst/>
          </a:prstGeom>
          <a:solidFill>
            <a:srgbClr val="DEEAEE"/>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5000">
                <a:solidFill>
                  <a:srgbClr val="235691"/>
                </a:solidFill>
                <a:latin typeface="+mj-lt"/>
                <a:ea typeface="+mj-ea"/>
                <a:cs typeface="+mj-cs"/>
                <a:sym typeface="Gill Sans"/>
              </a:defRPr>
            </a:pPr>
            <a:r>
              <a:t>Scaling law for metabolic rate:  </a:t>
            </a:r>
          </a:p>
          <a:p>
            <a:pPr defTabSz="825500">
              <a:defRPr sz="5000">
                <a:solidFill>
                  <a:srgbClr val="235691"/>
                </a:solidFill>
                <a:latin typeface="+mj-lt"/>
                <a:ea typeface="+mj-ea"/>
                <a:cs typeface="+mj-cs"/>
                <a:sym typeface="Gill Sans"/>
              </a:defRPr>
            </a:pPr>
            <a:r>
              <a:rPr i="1"/>
              <a:t>Y </a:t>
            </a:r>
            <a:r>
              <a:t>= </a:t>
            </a:r>
            <a:r>
              <a:rPr i="1"/>
              <a:t>Y</a:t>
            </a:r>
            <a:r>
              <a:rPr baseline="-5999"/>
              <a:t>0</a:t>
            </a:r>
            <a:r>
              <a:t> * </a:t>
            </a:r>
            <a:r>
              <a:rPr i="1"/>
              <a:t>M</a:t>
            </a:r>
            <a:r>
              <a:rPr baseline="31999"/>
              <a:t>(3/4)</a:t>
            </a:r>
          </a:p>
        </p:txBody>
      </p:sp>
      <p:sp>
        <p:nvSpPr>
          <p:cNvPr id="669" name="Shape 669"/>
          <p:cNvSpPr/>
          <p:nvPr/>
        </p:nvSpPr>
        <p:spPr>
          <a:xfrm>
            <a:off x="11870649" y="2649934"/>
            <a:ext cx="8877301" cy="838201"/>
          </a:xfrm>
          <a:prstGeom prst="rect">
            <a:avLst/>
          </a:prstGeom>
          <a:solidFill>
            <a:srgbClr val="DEEAEE"/>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5000">
                <a:solidFill>
                  <a:srgbClr val="235691"/>
                </a:solidFill>
                <a:latin typeface="+mj-lt"/>
                <a:ea typeface="+mj-ea"/>
                <a:cs typeface="+mj-cs"/>
                <a:sym typeface="Gill Sans"/>
              </a:defRPr>
            </a:pPr>
            <a:r>
              <a:t>human: </a:t>
            </a:r>
            <a:r>
              <a:rPr i="1"/>
              <a:t>Y</a:t>
            </a:r>
            <a:r>
              <a:t> = 50 -100 Watt</a:t>
            </a:r>
          </a:p>
        </p:txBody>
      </p:sp>
      <p:sp>
        <p:nvSpPr>
          <p:cNvPr id="670" name="Shape 670"/>
          <p:cNvSpPr/>
          <p:nvPr/>
        </p:nvSpPr>
        <p:spPr>
          <a:xfrm>
            <a:off x="11889699" y="5979219"/>
            <a:ext cx="8877301" cy="2311401"/>
          </a:xfrm>
          <a:prstGeom prst="rect">
            <a:avLst/>
          </a:prstGeom>
          <a:solidFill>
            <a:srgbClr val="DEEAEE"/>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5000">
                <a:solidFill>
                  <a:srgbClr val="235691"/>
                </a:solidFill>
                <a:latin typeface="+mj-lt"/>
                <a:ea typeface="+mj-ea"/>
                <a:cs typeface="+mj-cs"/>
                <a:sym typeface="Gill Sans"/>
              </a:defRPr>
            </a:pPr>
            <a:r>
              <a:t>Energy consumption per capita:</a:t>
            </a:r>
          </a:p>
          <a:p>
            <a:pPr defTabSz="825500">
              <a:defRPr sz="5000">
                <a:solidFill>
                  <a:srgbClr val="235691"/>
                </a:solidFill>
                <a:latin typeface="+mj-lt"/>
                <a:ea typeface="+mj-ea"/>
                <a:cs typeface="+mj-cs"/>
                <a:sym typeface="Gill Sans"/>
              </a:defRPr>
            </a:pPr>
            <a:r>
              <a:t>Global Average: </a:t>
            </a:r>
            <a:r>
              <a:rPr i="1"/>
              <a:t>Y</a:t>
            </a:r>
            <a:r>
              <a:rPr baseline="-5999"/>
              <a:t>E</a:t>
            </a:r>
            <a:r>
              <a:t> = 2,835 Watt</a:t>
            </a:r>
          </a:p>
          <a:p>
            <a:pPr defTabSz="825500">
              <a:defRPr sz="5000">
                <a:solidFill>
                  <a:srgbClr val="235691"/>
                </a:solidFill>
                <a:latin typeface="+mj-lt"/>
                <a:ea typeface="+mj-ea"/>
                <a:cs typeface="+mj-cs"/>
                <a:sym typeface="Gill Sans"/>
              </a:defRPr>
            </a:pPr>
            <a:r>
              <a:rPr i="1"/>
              <a:t>M</a:t>
            </a:r>
            <a:r>
              <a:t> = 10 metric tons</a:t>
            </a:r>
          </a:p>
        </p:txBody>
      </p:sp>
      <p:sp>
        <p:nvSpPr>
          <p:cNvPr id="671" name="Shape 671"/>
          <p:cNvSpPr/>
          <p:nvPr/>
        </p:nvSpPr>
        <p:spPr>
          <a:xfrm>
            <a:off x="11889699" y="3556000"/>
            <a:ext cx="8877301" cy="2311401"/>
          </a:xfrm>
          <a:prstGeom prst="rect">
            <a:avLst/>
          </a:prstGeom>
          <a:solidFill>
            <a:srgbClr val="DEEAEE"/>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5000">
                <a:solidFill>
                  <a:srgbClr val="235691"/>
                </a:solidFill>
                <a:latin typeface="+mj-lt"/>
                <a:ea typeface="+mj-ea"/>
                <a:cs typeface="+mj-cs"/>
                <a:sym typeface="Gill Sans"/>
              </a:defRPr>
            </a:pPr>
            <a:r>
              <a:t>Extended metabolic rate: </a:t>
            </a:r>
          </a:p>
          <a:p>
            <a:pPr defTabSz="825500">
              <a:defRPr sz="5000">
                <a:solidFill>
                  <a:srgbClr val="235691"/>
                </a:solidFill>
                <a:latin typeface="+mj-lt"/>
                <a:ea typeface="+mj-ea"/>
                <a:cs typeface="+mj-cs"/>
                <a:sym typeface="Gill Sans"/>
              </a:defRPr>
            </a:pPr>
            <a:r>
              <a:rPr i="1"/>
              <a:t>Y</a:t>
            </a:r>
            <a:r>
              <a:rPr baseline="-5999"/>
              <a:t>E</a:t>
            </a:r>
            <a:r>
              <a:t> = </a:t>
            </a:r>
            <a:r>
              <a:rPr i="1"/>
              <a:t>Y</a:t>
            </a:r>
            <a:r>
              <a:t> + </a:t>
            </a:r>
            <a:r>
              <a:rPr i="1"/>
              <a:t>C</a:t>
            </a:r>
            <a:r>
              <a:rPr baseline="-5999"/>
              <a:t>E</a:t>
            </a:r>
            <a:r>
              <a:t> </a:t>
            </a:r>
          </a:p>
          <a:p>
            <a:pPr defTabSz="825500">
              <a:defRPr sz="5000">
                <a:solidFill>
                  <a:srgbClr val="235691"/>
                </a:solidFill>
                <a:latin typeface="+mj-lt"/>
                <a:ea typeface="+mj-ea"/>
                <a:cs typeface="+mj-cs"/>
                <a:sym typeface="Gill Sans"/>
              </a:defRPr>
            </a:pPr>
            <a:r>
              <a:t>(</a:t>
            </a:r>
            <a:r>
              <a:rPr i="1"/>
              <a:t>C</a:t>
            </a:r>
            <a:r>
              <a:rPr baseline="-5999"/>
              <a:t>E</a:t>
            </a:r>
            <a:r>
              <a:t>: total energy consumption)</a:t>
            </a:r>
          </a:p>
        </p:txBody>
      </p:sp>
      <p:grpSp>
        <p:nvGrpSpPr>
          <p:cNvPr id="675" name="Group 675"/>
          <p:cNvGrpSpPr/>
          <p:nvPr/>
        </p:nvGrpSpPr>
        <p:grpSpPr>
          <a:xfrm>
            <a:off x="152400" y="3308822"/>
            <a:ext cx="11356975" cy="8629178"/>
            <a:chOff x="0" y="0"/>
            <a:chExt cx="11356975" cy="8629177"/>
          </a:xfrm>
        </p:grpSpPr>
        <p:pic>
          <p:nvPicPr>
            <p:cNvPr id="672" name="scaling_law.jpg"/>
            <p:cNvPicPr>
              <a:picLocks noChangeAspect="1"/>
            </p:cNvPicPr>
            <p:nvPr/>
          </p:nvPicPr>
          <p:blipFill>
            <a:blip r:embed="rId2">
              <a:extLst/>
            </a:blip>
            <a:stretch>
              <a:fillRect/>
            </a:stretch>
          </p:blipFill>
          <p:spPr>
            <a:xfrm>
              <a:off x="0" y="0"/>
              <a:ext cx="11356975" cy="8623300"/>
            </a:xfrm>
            <a:prstGeom prst="rect">
              <a:avLst/>
            </a:prstGeom>
            <a:ln w="12700" cap="flat">
              <a:noFill/>
              <a:miter lim="400000"/>
            </a:ln>
            <a:effectLst/>
          </p:spPr>
        </p:pic>
        <p:sp>
          <p:nvSpPr>
            <p:cNvPr id="673" name="Shape 673"/>
            <p:cNvSpPr/>
            <p:nvPr/>
          </p:nvSpPr>
          <p:spPr>
            <a:xfrm>
              <a:off x="24525" y="5877"/>
              <a:ext cx="4275982" cy="889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5400">
                  <a:solidFill>
                    <a:srgbClr val="1B4B92"/>
                  </a:solidFill>
                  <a:latin typeface="+mj-lt"/>
                  <a:ea typeface="+mj-ea"/>
                  <a:cs typeface="+mj-cs"/>
                  <a:sym typeface="Gill Sans"/>
                </a:defRPr>
              </a:lvl1pPr>
            </a:lstStyle>
            <a:p>
              <a:pPr/>
              <a:r>
                <a:t>Metabolic Rate</a:t>
              </a:r>
            </a:p>
          </p:txBody>
        </p:sp>
        <p:sp>
          <p:nvSpPr>
            <p:cNvPr id="674" name="Shape 674"/>
            <p:cNvSpPr/>
            <p:nvPr/>
          </p:nvSpPr>
          <p:spPr>
            <a:xfrm>
              <a:off x="9861109" y="7740177"/>
              <a:ext cx="1470163" cy="889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5400">
                  <a:solidFill>
                    <a:srgbClr val="1B4B92"/>
                  </a:solidFill>
                  <a:latin typeface="+mj-lt"/>
                  <a:ea typeface="+mj-ea"/>
                  <a:cs typeface="+mj-cs"/>
                  <a:sym typeface="Gill Sans"/>
                </a:defRPr>
              </a:lvl1pPr>
            </a:lstStyle>
            <a:p>
              <a:pPr/>
              <a:r>
                <a:t>Mass</a:t>
              </a:r>
            </a:p>
          </p:txBody>
        </p:sp>
      </p:grpSp>
      <p:pic>
        <p:nvPicPr>
          <p:cNvPr id="676" name="Man.png"/>
          <p:cNvPicPr>
            <a:picLocks noChangeAspect="1"/>
          </p:cNvPicPr>
          <p:nvPr/>
        </p:nvPicPr>
        <p:blipFill>
          <a:blip r:embed="rId3">
            <a:extLst/>
          </a:blip>
          <a:stretch>
            <a:fillRect/>
          </a:stretch>
        </p:blipFill>
        <p:spPr>
          <a:xfrm>
            <a:off x="10882962" y="3165297"/>
            <a:ext cx="674978" cy="1587501"/>
          </a:xfrm>
          <a:prstGeom prst="rect">
            <a:avLst/>
          </a:prstGeom>
          <a:ln w="12700">
            <a:miter lim="400000"/>
          </a:ln>
        </p:spPr>
      </p:pic>
      <p:sp>
        <p:nvSpPr>
          <p:cNvPr id="677" name="Shape 677"/>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678" name="Mari_Logo1.jpg"/>
          <p:cNvPicPr>
            <a:picLocks noChangeAspect="1"/>
          </p:cNvPicPr>
          <p:nvPr/>
        </p:nvPicPr>
        <p:blipFill>
          <a:blip r:embed="rId4">
            <a:extLst/>
          </a:blip>
          <a:stretch>
            <a:fillRect/>
          </a:stretch>
        </p:blipFill>
        <p:spPr>
          <a:xfrm>
            <a:off x="23455572" y="91975"/>
            <a:ext cx="933017" cy="765474"/>
          </a:xfrm>
          <a:prstGeom prst="rect">
            <a:avLst/>
          </a:prstGeom>
          <a:ln w="12700">
            <a:miter lim="400000"/>
          </a:ln>
        </p:spPr>
      </p:pic>
      <p:sp>
        <p:nvSpPr>
          <p:cNvPr id="679" name="Shape 679"/>
          <p:cNvSpPr/>
          <p:nvPr/>
        </p:nvSpPr>
        <p:spPr>
          <a:xfrm>
            <a:off x="107900" y="1011039"/>
            <a:ext cx="339904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Out of Scale</a:t>
            </a:r>
          </a:p>
        </p:txBody>
      </p:sp>
      <p:grpSp>
        <p:nvGrpSpPr>
          <p:cNvPr id="684" name="Group 684"/>
          <p:cNvGrpSpPr/>
          <p:nvPr/>
        </p:nvGrpSpPr>
        <p:grpSpPr>
          <a:xfrm>
            <a:off x="3766886" y="932105"/>
            <a:ext cx="19601114" cy="10086535"/>
            <a:chOff x="0" y="0"/>
            <a:chExt cx="19601113" cy="10086533"/>
          </a:xfrm>
        </p:grpSpPr>
        <p:sp>
          <p:nvSpPr>
            <p:cNvPr id="680" name="Shape 680"/>
            <p:cNvSpPr/>
            <p:nvPr/>
          </p:nvSpPr>
          <p:spPr>
            <a:xfrm>
              <a:off x="8145713" y="7622733"/>
              <a:ext cx="11455401" cy="2463801"/>
            </a:xfrm>
            <a:prstGeom prst="rect">
              <a:avLst/>
            </a:prstGeom>
            <a:solidFill>
              <a:srgbClr val="DEEAEE"/>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825500">
                <a:defRPr sz="5400">
                  <a:solidFill>
                    <a:srgbClr val="235691"/>
                  </a:solidFill>
                  <a:latin typeface="+mj-lt"/>
                  <a:ea typeface="+mj-ea"/>
                  <a:cs typeface="+mj-cs"/>
                  <a:sym typeface="Gill Sans"/>
                </a:defRPr>
              </a:pPr>
              <a:r>
                <a:t>Humanity has an extended metabolic rate equivalent to 14 Billion elephants</a:t>
              </a:r>
            </a:p>
            <a:p>
              <a:pPr defTabSz="825500">
                <a:defRPr sz="5400">
                  <a:solidFill>
                    <a:srgbClr val="235691"/>
                  </a:solidFill>
                  <a:latin typeface="+mj-lt"/>
                  <a:ea typeface="+mj-ea"/>
                  <a:cs typeface="+mj-cs"/>
                  <a:sym typeface="Gill Sans"/>
                </a:defRPr>
              </a:pPr>
              <a:r>
                <a:t>(2.7 Billion for the U.S. alone)</a:t>
              </a:r>
            </a:p>
          </p:txBody>
        </p:sp>
        <p:pic>
          <p:nvPicPr>
            <p:cNvPr id="681" name="elephant_2.jpg"/>
            <p:cNvPicPr>
              <a:picLocks noChangeAspect="1"/>
            </p:cNvPicPr>
            <p:nvPr/>
          </p:nvPicPr>
          <p:blipFill>
            <a:blip r:embed="rId5">
              <a:extLst/>
            </a:blip>
            <a:stretch>
              <a:fillRect/>
            </a:stretch>
          </p:blipFill>
          <p:spPr>
            <a:xfrm>
              <a:off x="399780" y="522044"/>
              <a:ext cx="2175935" cy="2095501"/>
            </a:xfrm>
            <a:prstGeom prst="rect">
              <a:avLst/>
            </a:prstGeom>
            <a:ln w="12700" cap="flat">
              <a:noFill/>
              <a:miter lim="400000"/>
            </a:ln>
            <a:effectLst/>
          </p:spPr>
        </p:pic>
        <p:pic>
          <p:nvPicPr>
            <p:cNvPr id="682" name="elephant_1.jpg"/>
            <p:cNvPicPr>
              <a:picLocks noChangeAspect="1"/>
            </p:cNvPicPr>
            <p:nvPr/>
          </p:nvPicPr>
          <p:blipFill>
            <a:blip r:embed="rId6">
              <a:extLst/>
            </a:blip>
            <a:stretch>
              <a:fillRect/>
            </a:stretch>
          </p:blipFill>
          <p:spPr>
            <a:xfrm>
              <a:off x="1821113" y="1938837"/>
              <a:ext cx="1739901" cy="1871440"/>
            </a:xfrm>
            <a:prstGeom prst="rect">
              <a:avLst/>
            </a:prstGeom>
            <a:ln w="12700" cap="flat">
              <a:noFill/>
              <a:miter lim="400000"/>
            </a:ln>
            <a:effectLst/>
          </p:spPr>
        </p:pic>
        <p:sp>
          <p:nvSpPr>
            <p:cNvPr id="683" name="Shape 683"/>
            <p:cNvSpPr/>
            <p:nvPr/>
          </p:nvSpPr>
          <p:spPr>
            <a:xfrm>
              <a:off x="0" y="0"/>
              <a:ext cx="4095354" cy="4178300"/>
            </a:xfrm>
            <a:prstGeom prst="wedgeEllipseCallout">
              <a:avLst>
                <a:gd name="adj1" fmla="val 125867"/>
                <a:gd name="adj2" fmla="val 11270"/>
              </a:avLst>
            </a:prstGeom>
            <a:noFill/>
            <a:ln w="25400" cap="flat">
              <a:solidFill>
                <a:srgbClr val="3D4A58">
                  <a:alpha val="85000"/>
                </a:srgbClr>
              </a:solidFill>
              <a:prstDash val="solid"/>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sp>
        <p:nvSpPr>
          <p:cNvPr id="685" name="Shape 685"/>
          <p:cNvSpPr/>
          <p:nvPr/>
        </p:nvSpPr>
        <p:spPr>
          <a:xfrm flipH="1">
            <a:off x="9283699" y="4610100"/>
            <a:ext cx="1686190" cy="0"/>
          </a:xfrm>
          <a:prstGeom prst="line">
            <a:avLst/>
          </a:prstGeom>
          <a:ln w="152400">
            <a:solidFill>
              <a:schemeClr val="accent5"/>
            </a:solidFill>
            <a:miter lim="400000"/>
            <a:tailEnd type="triangle"/>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686" name="Shape 686"/>
          <p:cNvSpPr/>
          <p:nvPr/>
        </p:nvSpPr>
        <p:spPr>
          <a:xfrm>
            <a:off x="8470044" y="3654262"/>
            <a:ext cx="2083657" cy="1"/>
          </a:xfrm>
          <a:prstGeom prst="line">
            <a:avLst/>
          </a:prstGeom>
          <a:ln w="152400">
            <a:solidFill>
              <a:schemeClr val="accent5"/>
            </a:solidFill>
            <a:miter lim="400000"/>
            <a:tailEnd type="triangle"/>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687" name="hans elephant.jpg"/>
          <p:cNvPicPr>
            <a:picLocks noChangeAspect="1"/>
          </p:cNvPicPr>
          <p:nvPr/>
        </p:nvPicPr>
        <p:blipFill>
          <a:blip r:embed="rId7">
            <a:extLst/>
          </a:blip>
          <a:stretch>
            <a:fillRect/>
          </a:stretch>
        </p:blipFill>
        <p:spPr>
          <a:xfrm>
            <a:off x="11553816" y="3598267"/>
            <a:ext cx="12465068" cy="8864601"/>
          </a:xfrm>
          <a:prstGeom prst="rect">
            <a:avLst/>
          </a:prstGeom>
          <a:ln w="12700">
            <a:miter lim="400000"/>
          </a:ln>
        </p:spPr>
      </p:pic>
      <p:sp>
        <p:nvSpPr>
          <p:cNvPr id="688" name="Shape 688"/>
          <p:cNvSpPr/>
          <p:nvPr/>
        </p:nvSpPr>
        <p:spPr>
          <a:xfrm>
            <a:off x="11550650" y="12573000"/>
            <a:ext cx="12471400" cy="889000"/>
          </a:xfrm>
          <a:prstGeom prst="rect">
            <a:avLst/>
          </a:prstGeom>
          <a:solidFill>
            <a:srgbClr val="DEEAEE"/>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5400">
                <a:solidFill>
                  <a:srgbClr val="235691"/>
                </a:solidFill>
                <a:latin typeface="+mj-lt"/>
                <a:ea typeface="+mj-ea"/>
                <a:cs typeface="+mj-cs"/>
                <a:sym typeface="Gill Sans"/>
              </a:defRPr>
            </a:lvl1pPr>
          </a:lstStyle>
          <a:p>
            <a:pPr/>
            <a:r>
              <a:t>14 Billion elephants:  a heavy “load’ for Earth</a:t>
            </a:r>
          </a:p>
        </p:txBody>
      </p:sp>
      <p:sp>
        <p:nvSpPr>
          <p:cNvPr id="689" name="Shape 689"/>
          <p:cNvSpPr/>
          <p:nvPr/>
        </p:nvSpPr>
        <p:spPr>
          <a:xfrm>
            <a:off x="158700" y="68312"/>
            <a:ext cx="1394805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Diagnosis: Leaving the “Safe Operating Space”</a:t>
            </a:r>
          </a:p>
        </p:txBody>
      </p:sp>
    </p:spTree>
  </p:cSld>
  <p:clrMapOvr>
    <a:masterClrMapping/>
  </p:clrMapOvr>
  <mc:AlternateContent xmlns:mc="http://schemas.openxmlformats.org/markup-compatibility/2006">
    <mc:Choice xmlns:p14="http://schemas.microsoft.com/office/powerpoint/2010/main" Requires="p14">
      <p:transition spd="slow" advClick="1" p14:dur="1500">
        <p:circl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685"/>
                                        </p:tgtEl>
                                        <p:attrNameLst>
                                          <p:attrName>style.visibility</p:attrName>
                                        </p:attrNameLst>
                                      </p:cBhvr>
                                      <p:to>
                                        <p:strVal val="visible"/>
                                      </p:to>
                                    </p:set>
                                    <p:animEffect filter="dissolve" transition="in">
                                      <p:cBhvr>
                                        <p:cTn id="7" dur="1000"/>
                                        <p:tgtEl>
                                          <p:spTgt spid="685"/>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676"/>
                                        </p:tgtEl>
                                        <p:attrNameLst>
                                          <p:attrName>style.visibility</p:attrName>
                                        </p:attrNameLst>
                                      </p:cBhvr>
                                      <p:to>
                                        <p:strVal val="visible"/>
                                      </p:to>
                                    </p:set>
                                    <p:animEffect filter="dissolve" transition="in">
                                      <p:cBhvr>
                                        <p:cTn id="11" dur="1000"/>
                                        <p:tgtEl>
                                          <p:spTgt spid="676"/>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669"/>
                                        </p:tgtEl>
                                        <p:attrNameLst>
                                          <p:attrName>style.visibility</p:attrName>
                                        </p:attrNameLst>
                                      </p:cBhvr>
                                      <p:to>
                                        <p:strVal val="visible"/>
                                      </p:to>
                                    </p:set>
                                    <p:animEffect filter="dissolve" transition="in">
                                      <p:cBhvr>
                                        <p:cTn id="15" dur="1000"/>
                                        <p:tgtEl>
                                          <p:spTgt spid="669"/>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4" fill="hold">
                                  <p:stCondLst>
                                    <p:cond delay="0"/>
                                  </p:stCondLst>
                                  <p:iterate type="el" backwards="0">
                                    <p:tmAbs val="0"/>
                                  </p:iterate>
                                  <p:childTnLst>
                                    <p:set>
                                      <p:cBhvr>
                                        <p:cTn id="19" fill="hold"/>
                                        <p:tgtEl>
                                          <p:spTgt spid="671"/>
                                        </p:tgtEl>
                                        <p:attrNameLst>
                                          <p:attrName>style.visibility</p:attrName>
                                        </p:attrNameLst>
                                      </p:cBhvr>
                                      <p:to>
                                        <p:strVal val="visible"/>
                                      </p:to>
                                    </p:set>
                                    <p:animEffect filter="dissolve" transition="in">
                                      <p:cBhvr>
                                        <p:cTn id="20" dur="1000"/>
                                        <p:tgtEl>
                                          <p:spTgt spid="671"/>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5" fill="hold">
                                  <p:stCondLst>
                                    <p:cond delay="0"/>
                                  </p:stCondLst>
                                  <p:iterate type="el" backwards="0">
                                    <p:tmAbs val="0"/>
                                  </p:iterate>
                                  <p:childTnLst>
                                    <p:set>
                                      <p:cBhvr>
                                        <p:cTn id="24" fill="hold"/>
                                        <p:tgtEl>
                                          <p:spTgt spid="670"/>
                                        </p:tgtEl>
                                        <p:attrNameLst>
                                          <p:attrName>style.visibility</p:attrName>
                                        </p:attrNameLst>
                                      </p:cBhvr>
                                      <p:to>
                                        <p:strVal val="visible"/>
                                      </p:to>
                                    </p:set>
                                    <p:animEffect filter="dissolve" transition="in">
                                      <p:cBhvr>
                                        <p:cTn id="25" dur="1000"/>
                                        <p:tgtEl>
                                          <p:spTgt spid="670"/>
                                        </p:tgtEl>
                                      </p:cBhvr>
                                    </p:animEffect>
                                  </p:childTnLst>
                                </p:cTn>
                              </p:par>
                            </p:childTnLst>
                          </p:cTn>
                        </p:par>
                        <p:par>
                          <p:cTn id="26" fill="hold">
                            <p:stCondLst>
                              <p:cond delay="1000"/>
                            </p:stCondLst>
                            <p:childTnLst>
                              <p:par>
                                <p:cTn id="27" presetClass="entr" nodeType="afterEffect" presetID="9" grpId="6" fill="hold">
                                  <p:stCondLst>
                                    <p:cond delay="0"/>
                                  </p:stCondLst>
                                  <p:iterate type="el" backwards="0">
                                    <p:tmAbs val="0"/>
                                  </p:iterate>
                                  <p:childTnLst>
                                    <p:set>
                                      <p:cBhvr>
                                        <p:cTn id="28" fill="hold"/>
                                        <p:tgtEl>
                                          <p:spTgt spid="686"/>
                                        </p:tgtEl>
                                        <p:attrNameLst>
                                          <p:attrName>style.visibility</p:attrName>
                                        </p:attrNameLst>
                                      </p:cBhvr>
                                      <p:to>
                                        <p:strVal val="visible"/>
                                      </p:to>
                                    </p:set>
                                    <p:animEffect filter="dissolve" transition="in">
                                      <p:cBhvr>
                                        <p:cTn id="29" dur="1000"/>
                                        <p:tgtEl>
                                          <p:spTgt spid="686"/>
                                        </p:tgtEl>
                                      </p:cBhvr>
                                    </p:animEffec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16" presetID="23" grpId="7" fill="hold">
                                  <p:stCondLst>
                                    <p:cond delay="0"/>
                                  </p:stCondLst>
                                  <p:iterate type="el" backwards="0">
                                    <p:tmAbs val="0"/>
                                  </p:iterate>
                                  <p:childTnLst>
                                    <p:set>
                                      <p:cBhvr>
                                        <p:cTn id="33" fill="hold"/>
                                        <p:tgtEl>
                                          <p:spTgt spid="684"/>
                                        </p:tgtEl>
                                        <p:attrNameLst>
                                          <p:attrName>style.visibility</p:attrName>
                                        </p:attrNameLst>
                                      </p:cBhvr>
                                      <p:to>
                                        <p:strVal val="visible"/>
                                      </p:to>
                                    </p:set>
                                    <p:anim calcmode="lin" valueType="num">
                                      <p:cBhvr>
                                        <p:cTn id="34" dur="750" fill="hold"/>
                                        <p:tgtEl>
                                          <p:spTgt spid="684"/>
                                        </p:tgtEl>
                                        <p:attrNameLst>
                                          <p:attrName>ppt_w</p:attrName>
                                        </p:attrNameLst>
                                      </p:cBhvr>
                                      <p:tavLst>
                                        <p:tav tm="0">
                                          <p:val>
                                            <p:fltVal val="0"/>
                                          </p:val>
                                        </p:tav>
                                        <p:tav tm="100000">
                                          <p:val>
                                            <p:strVal val="#ppt_w"/>
                                          </p:val>
                                        </p:tav>
                                      </p:tavLst>
                                    </p:anim>
                                    <p:anim calcmode="lin" valueType="num">
                                      <p:cBhvr>
                                        <p:cTn id="35" dur="750" fill="hold"/>
                                        <p:tgtEl>
                                          <p:spTgt spid="684"/>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1" presetID="2" grpId="8" fill="hold">
                                  <p:stCondLst>
                                    <p:cond delay="0"/>
                                  </p:stCondLst>
                                  <p:iterate type="el" backwards="0">
                                    <p:tmAbs val="0"/>
                                  </p:iterate>
                                  <p:childTnLst>
                                    <p:set>
                                      <p:cBhvr>
                                        <p:cTn id="39" fill="hold"/>
                                        <p:tgtEl>
                                          <p:spTgt spid="687"/>
                                        </p:tgtEl>
                                        <p:attrNameLst>
                                          <p:attrName>style.visibility</p:attrName>
                                        </p:attrNameLst>
                                      </p:cBhvr>
                                      <p:to>
                                        <p:strVal val="visible"/>
                                      </p:to>
                                    </p:set>
                                    <p:anim calcmode="lin" valueType="num">
                                      <p:cBhvr>
                                        <p:cTn id="40" dur="3000" fill="hold"/>
                                        <p:tgtEl>
                                          <p:spTgt spid="687"/>
                                        </p:tgtEl>
                                        <p:attrNameLst>
                                          <p:attrName>ppt_x</p:attrName>
                                        </p:attrNameLst>
                                      </p:cBhvr>
                                      <p:tavLst>
                                        <p:tav tm="0">
                                          <p:val>
                                            <p:strVal val="#ppt_x"/>
                                          </p:val>
                                        </p:tav>
                                        <p:tav tm="100000">
                                          <p:val>
                                            <p:strVal val="#ppt_x"/>
                                          </p:val>
                                        </p:tav>
                                      </p:tavLst>
                                    </p:anim>
                                    <p:anim calcmode="lin" valueType="num">
                                      <p:cBhvr>
                                        <p:cTn id="41" dur="3000" fill="hold"/>
                                        <p:tgtEl>
                                          <p:spTgt spid="687"/>
                                        </p:tgtEl>
                                        <p:attrNameLst>
                                          <p:attrName>ppt_y</p:attrName>
                                        </p:attrNameLst>
                                      </p:cBhvr>
                                      <p:tavLst>
                                        <p:tav tm="0">
                                          <p:val>
                                            <p:strVal val="0-#ppt_h/2"/>
                                          </p:val>
                                        </p:tav>
                                        <p:tav tm="100000">
                                          <p:val>
                                            <p:strVal val="#ppt_y"/>
                                          </p:val>
                                        </p:tav>
                                      </p:tavLst>
                                    </p:anim>
                                  </p:childTnLst>
                                </p:cTn>
                              </p:par>
                            </p:childTnLst>
                          </p:cTn>
                        </p:par>
                        <p:par>
                          <p:cTn id="42" fill="hold">
                            <p:stCondLst>
                              <p:cond delay="3000"/>
                            </p:stCondLst>
                            <p:childTnLst>
                              <p:par>
                                <p:cTn id="43" presetClass="entr" nodeType="afterEffect" presetSubtype="1" presetID="2" grpId="9" fill="hold">
                                  <p:stCondLst>
                                    <p:cond delay="0"/>
                                  </p:stCondLst>
                                  <p:iterate type="el" backwards="0">
                                    <p:tmAbs val="0"/>
                                  </p:iterate>
                                  <p:childTnLst>
                                    <p:set>
                                      <p:cBhvr>
                                        <p:cTn id="44" fill="hold"/>
                                        <p:tgtEl>
                                          <p:spTgt spid="688"/>
                                        </p:tgtEl>
                                        <p:attrNameLst>
                                          <p:attrName>style.visibility</p:attrName>
                                        </p:attrNameLst>
                                      </p:cBhvr>
                                      <p:to>
                                        <p:strVal val="visible"/>
                                      </p:to>
                                    </p:set>
                                    <p:anim calcmode="lin" valueType="num">
                                      <p:cBhvr>
                                        <p:cTn id="45" dur="2000" fill="hold"/>
                                        <p:tgtEl>
                                          <p:spTgt spid="688"/>
                                        </p:tgtEl>
                                        <p:attrNameLst>
                                          <p:attrName>ppt_x</p:attrName>
                                        </p:attrNameLst>
                                      </p:cBhvr>
                                      <p:tavLst>
                                        <p:tav tm="0">
                                          <p:val>
                                            <p:strVal val="#ppt_x"/>
                                          </p:val>
                                        </p:tav>
                                        <p:tav tm="100000">
                                          <p:val>
                                            <p:strVal val="#ppt_x"/>
                                          </p:val>
                                        </p:tav>
                                      </p:tavLst>
                                    </p:anim>
                                    <p:anim calcmode="lin" valueType="num">
                                      <p:cBhvr>
                                        <p:cTn id="46" dur="2000" fill="hold"/>
                                        <p:tgtEl>
                                          <p:spTgt spid="68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76" grpId="2"/>
      <p:bldP build="whole" bldLvl="1" animBg="1" rev="0" advAuto="0" spid="670" grpId="5"/>
      <p:bldP build="whole" bldLvl="1" animBg="1" rev="0" advAuto="0" spid="669" grpId="3"/>
      <p:bldP build="whole" bldLvl="1" animBg="1" rev="0" advAuto="0" spid="685" grpId="1"/>
      <p:bldP build="whole" bldLvl="1" animBg="1" rev="0" advAuto="0" spid="684" grpId="7"/>
      <p:bldP build="whole" bldLvl="1" animBg="1" rev="0" advAuto="0" spid="686" grpId="6"/>
      <p:bldP build="whole" bldLvl="1" animBg="1" rev="0" advAuto="0" spid="687" grpId="8"/>
      <p:bldP build="whole" bldLvl="1" animBg="1" rev="0" advAuto="0" spid="688" grpId="9"/>
      <p:bldP build="whole" bldLvl="1" animBg="1" rev="0" advAuto="0" spid="671" grpId="4"/>
    </p:bldLst>
  </p:timing>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691" name="Shape 691"/>
          <p:cNvSpPr/>
          <p:nvPr/>
        </p:nvSpPr>
        <p:spPr>
          <a:xfrm>
            <a:off x="582116" y="912069"/>
            <a:ext cx="23219768" cy="11891863"/>
          </a:xfrm>
          <a:prstGeom prst="rect">
            <a:avLst/>
          </a:prstGeom>
          <a:solidFill>
            <a:srgbClr val="FFFFFF">
              <a:alpha val="71705"/>
            </a:srgbClr>
          </a:solidFill>
          <a:ln w="12700">
            <a:miter lim="400000"/>
          </a:ln>
          <a:effectLst>
            <a:outerShdw sx="100000" sy="100000" kx="0" ky="0" algn="b" rotWithShape="0" blurRad="76200" dist="0" dir="18900000">
              <a:srgbClr val="000000">
                <a:alpha val="72832"/>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nvGrpSpPr>
          <p:cNvPr id="728" name="Group 728"/>
          <p:cNvGrpSpPr/>
          <p:nvPr/>
        </p:nvGrpSpPr>
        <p:grpSpPr>
          <a:xfrm>
            <a:off x="647699" y="1013158"/>
            <a:ext cx="23064442" cy="11837195"/>
            <a:chOff x="0" y="0"/>
            <a:chExt cx="23064440" cy="11837193"/>
          </a:xfrm>
        </p:grpSpPr>
        <p:grpSp>
          <p:nvGrpSpPr>
            <p:cNvPr id="725" name="Group 725"/>
            <p:cNvGrpSpPr/>
            <p:nvPr/>
          </p:nvGrpSpPr>
          <p:grpSpPr>
            <a:xfrm>
              <a:off x="1446559" y="0"/>
              <a:ext cx="21617881" cy="10859294"/>
              <a:chOff x="0" y="0"/>
              <a:chExt cx="21617879" cy="10859293"/>
            </a:xfrm>
          </p:grpSpPr>
          <p:sp>
            <p:nvSpPr>
              <p:cNvPr id="692" name="Shape 692"/>
              <p:cNvSpPr/>
              <p:nvPr/>
            </p:nvSpPr>
            <p:spPr>
              <a:xfrm>
                <a:off x="1145479" y="0"/>
                <a:ext cx="20472401" cy="9914733"/>
              </a:xfrm>
              <a:prstGeom prst="rect">
                <a:avLst/>
              </a:prstGeom>
              <a:noFill/>
              <a:ln w="9525" cap="flat">
                <a:solidFill>
                  <a:srgbClr val="000000"/>
                </a:solidFill>
                <a:prstDash val="solid"/>
                <a:round/>
              </a:ln>
              <a:effectLst/>
            </p:spPr>
            <p:txBody>
              <a:bodyPr wrap="square" lIns="50800" tIns="50800" rIns="50800" bIns="50800" numCol="1" anchor="ctr">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693" name="Shape 693"/>
              <p:cNvSpPr/>
              <p:nvPr/>
            </p:nvSpPr>
            <p:spPr>
              <a:xfrm flipV="1">
                <a:off x="2618680" y="9919493"/>
                <a:ext cx="1" cy="334863"/>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694" name="Shape 694"/>
              <p:cNvSpPr/>
              <p:nvPr/>
            </p:nvSpPr>
            <p:spPr>
              <a:xfrm flipV="1">
                <a:off x="20398676" y="9919493"/>
                <a:ext cx="1" cy="334863"/>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695" name="Shape 695"/>
              <p:cNvSpPr/>
              <p:nvPr/>
            </p:nvSpPr>
            <p:spPr>
              <a:xfrm flipV="1">
                <a:off x="5158679" y="9919493"/>
                <a:ext cx="1" cy="334863"/>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696" name="Shape 696"/>
              <p:cNvSpPr/>
              <p:nvPr/>
            </p:nvSpPr>
            <p:spPr>
              <a:xfrm flipV="1">
                <a:off x="7703441" y="9919493"/>
                <a:ext cx="1" cy="334863"/>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697" name="Shape 697"/>
              <p:cNvSpPr/>
              <p:nvPr/>
            </p:nvSpPr>
            <p:spPr>
              <a:xfrm flipV="1">
                <a:off x="10238679" y="9919493"/>
                <a:ext cx="1" cy="334863"/>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698" name="Shape 698"/>
              <p:cNvSpPr/>
              <p:nvPr/>
            </p:nvSpPr>
            <p:spPr>
              <a:xfrm flipV="1">
                <a:off x="12773915" y="9919493"/>
                <a:ext cx="1" cy="334863"/>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699" name="Shape 699"/>
              <p:cNvSpPr/>
              <p:nvPr/>
            </p:nvSpPr>
            <p:spPr>
              <a:xfrm flipV="1">
                <a:off x="15318678" y="9919493"/>
                <a:ext cx="1" cy="334863"/>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700" name="Shape 700"/>
              <p:cNvSpPr/>
              <p:nvPr/>
            </p:nvSpPr>
            <p:spPr>
              <a:xfrm flipV="1">
                <a:off x="17863439" y="9919493"/>
                <a:ext cx="1" cy="334863"/>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701" name="Shape 701"/>
              <p:cNvSpPr/>
              <p:nvPr/>
            </p:nvSpPr>
            <p:spPr>
              <a:xfrm>
                <a:off x="2404190" y="10198893"/>
                <a:ext cx="438506"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0</a:t>
                </a:r>
              </a:p>
            </p:txBody>
          </p:sp>
          <p:sp>
            <p:nvSpPr>
              <p:cNvPr id="702" name="Shape 702"/>
              <p:cNvSpPr/>
              <p:nvPr/>
            </p:nvSpPr>
            <p:spPr>
              <a:xfrm>
                <a:off x="4941808" y="10198893"/>
                <a:ext cx="438506"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1</a:t>
                </a:r>
              </a:p>
            </p:txBody>
          </p:sp>
          <p:sp>
            <p:nvSpPr>
              <p:cNvPr id="703" name="Shape 703"/>
              <p:cNvSpPr/>
              <p:nvPr/>
            </p:nvSpPr>
            <p:spPr>
              <a:xfrm>
                <a:off x="7479427" y="10198893"/>
                <a:ext cx="438506"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2</a:t>
                </a:r>
              </a:p>
            </p:txBody>
          </p:sp>
          <p:sp>
            <p:nvSpPr>
              <p:cNvPr id="704" name="Shape 704"/>
              <p:cNvSpPr/>
              <p:nvPr/>
            </p:nvSpPr>
            <p:spPr>
              <a:xfrm>
                <a:off x="17639424" y="10135393"/>
                <a:ext cx="438507"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6</a:t>
                </a:r>
              </a:p>
            </p:txBody>
          </p:sp>
          <p:sp>
            <p:nvSpPr>
              <p:cNvPr id="705" name="Shape 705"/>
              <p:cNvSpPr/>
              <p:nvPr/>
            </p:nvSpPr>
            <p:spPr>
              <a:xfrm>
                <a:off x="15099424" y="10135393"/>
                <a:ext cx="438507"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5</a:t>
                </a:r>
              </a:p>
            </p:txBody>
          </p:sp>
          <p:sp>
            <p:nvSpPr>
              <p:cNvPr id="706" name="Shape 706"/>
              <p:cNvSpPr/>
              <p:nvPr/>
            </p:nvSpPr>
            <p:spPr>
              <a:xfrm>
                <a:off x="12559425" y="10198893"/>
                <a:ext cx="438506"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4</a:t>
                </a:r>
              </a:p>
            </p:txBody>
          </p:sp>
          <p:sp>
            <p:nvSpPr>
              <p:cNvPr id="707" name="Shape 707"/>
              <p:cNvSpPr/>
              <p:nvPr/>
            </p:nvSpPr>
            <p:spPr>
              <a:xfrm>
                <a:off x="10021807" y="10198893"/>
                <a:ext cx="438506"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3</a:t>
                </a:r>
              </a:p>
            </p:txBody>
          </p:sp>
          <p:sp>
            <p:nvSpPr>
              <p:cNvPr id="708" name="Shape 708"/>
              <p:cNvSpPr/>
              <p:nvPr/>
            </p:nvSpPr>
            <p:spPr>
              <a:xfrm>
                <a:off x="20179423" y="10198893"/>
                <a:ext cx="438506"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7</a:t>
                </a:r>
              </a:p>
            </p:txBody>
          </p:sp>
          <p:sp>
            <p:nvSpPr>
              <p:cNvPr id="709" name="Shape 709"/>
              <p:cNvSpPr/>
              <p:nvPr/>
            </p:nvSpPr>
            <p:spPr>
              <a:xfrm flipH="1">
                <a:off x="688280" y="9513093"/>
                <a:ext cx="438506" cy="1"/>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710" name="Shape 710"/>
              <p:cNvSpPr/>
              <p:nvPr/>
            </p:nvSpPr>
            <p:spPr>
              <a:xfrm flipH="1">
                <a:off x="751780" y="4423569"/>
                <a:ext cx="438506" cy="1"/>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711" name="Shape 711"/>
              <p:cNvSpPr/>
              <p:nvPr/>
            </p:nvSpPr>
            <p:spPr>
              <a:xfrm flipH="1">
                <a:off x="751780" y="5703093"/>
                <a:ext cx="438506" cy="1"/>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712" name="Shape 712"/>
              <p:cNvSpPr/>
              <p:nvPr/>
            </p:nvSpPr>
            <p:spPr>
              <a:xfrm flipH="1">
                <a:off x="688280" y="6968331"/>
                <a:ext cx="438506" cy="1"/>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713" name="Shape 713"/>
              <p:cNvSpPr/>
              <p:nvPr/>
            </p:nvSpPr>
            <p:spPr>
              <a:xfrm flipH="1">
                <a:off x="688280" y="8233568"/>
                <a:ext cx="438506" cy="1"/>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714" name="Shape 714"/>
              <p:cNvSpPr/>
              <p:nvPr/>
            </p:nvSpPr>
            <p:spPr>
              <a:xfrm flipH="1" flipV="1">
                <a:off x="751780" y="618331"/>
                <a:ext cx="438506" cy="1"/>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715" name="Shape 715"/>
              <p:cNvSpPr/>
              <p:nvPr/>
            </p:nvSpPr>
            <p:spPr>
              <a:xfrm flipH="1">
                <a:off x="751780" y="1883568"/>
                <a:ext cx="438506" cy="1"/>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716" name="Shape 716"/>
              <p:cNvSpPr/>
              <p:nvPr/>
            </p:nvSpPr>
            <p:spPr>
              <a:xfrm flipH="1">
                <a:off x="688280" y="3160712"/>
                <a:ext cx="438506" cy="1"/>
              </a:xfrm>
              <a:prstGeom prst="line">
                <a:avLst/>
              </a:prstGeom>
              <a:noFill/>
              <a:ln w="9525" cap="flat">
                <a:solidFill>
                  <a:srgbClr val="000000"/>
                </a:solidFill>
                <a:prstDash val="solid"/>
                <a:round/>
              </a:ln>
              <a:effectLst/>
            </p:spPr>
            <p:txBody>
              <a:bodyPr wrap="square" lIns="0" tIns="0" rIns="0" bIns="0" numCol="1" anchor="t">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717" name="Shape 717"/>
              <p:cNvSpPr/>
              <p:nvPr/>
            </p:nvSpPr>
            <p:spPr>
              <a:xfrm>
                <a:off x="0" y="9187656"/>
                <a:ext cx="927121"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15</a:t>
                </a:r>
              </a:p>
            </p:txBody>
          </p:sp>
          <p:sp>
            <p:nvSpPr>
              <p:cNvPr id="718" name="Shape 718"/>
              <p:cNvSpPr/>
              <p:nvPr/>
            </p:nvSpPr>
            <p:spPr>
              <a:xfrm>
                <a:off x="0" y="7943850"/>
                <a:ext cx="927121"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16</a:t>
                </a:r>
              </a:p>
            </p:txBody>
          </p:sp>
          <p:sp>
            <p:nvSpPr>
              <p:cNvPr id="719" name="Shape 719"/>
              <p:cNvSpPr/>
              <p:nvPr/>
            </p:nvSpPr>
            <p:spPr>
              <a:xfrm>
                <a:off x="0" y="6574631"/>
                <a:ext cx="927121"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17</a:t>
                </a:r>
              </a:p>
            </p:txBody>
          </p:sp>
          <p:sp>
            <p:nvSpPr>
              <p:cNvPr id="720" name="Shape 720"/>
              <p:cNvSpPr/>
              <p:nvPr/>
            </p:nvSpPr>
            <p:spPr>
              <a:xfrm>
                <a:off x="0" y="5368131"/>
                <a:ext cx="927121"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18</a:t>
                </a:r>
              </a:p>
            </p:txBody>
          </p:sp>
          <p:sp>
            <p:nvSpPr>
              <p:cNvPr id="721" name="Shape 721"/>
              <p:cNvSpPr/>
              <p:nvPr/>
            </p:nvSpPr>
            <p:spPr>
              <a:xfrm>
                <a:off x="0" y="4017168"/>
                <a:ext cx="927121"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19</a:t>
                </a:r>
              </a:p>
            </p:txBody>
          </p:sp>
          <p:sp>
            <p:nvSpPr>
              <p:cNvPr id="722" name="Shape 722"/>
              <p:cNvSpPr/>
              <p:nvPr/>
            </p:nvSpPr>
            <p:spPr>
              <a:xfrm>
                <a:off x="0" y="2863850"/>
                <a:ext cx="927121"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20</a:t>
                </a:r>
              </a:p>
            </p:txBody>
          </p:sp>
          <p:sp>
            <p:nvSpPr>
              <p:cNvPr id="723" name="Shape 723"/>
              <p:cNvSpPr/>
              <p:nvPr/>
            </p:nvSpPr>
            <p:spPr>
              <a:xfrm>
                <a:off x="12699" y="1558131"/>
                <a:ext cx="927122"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21</a:t>
                </a:r>
              </a:p>
            </p:txBody>
          </p:sp>
          <p:sp>
            <p:nvSpPr>
              <p:cNvPr id="724" name="Shape 724"/>
              <p:cNvSpPr/>
              <p:nvPr/>
            </p:nvSpPr>
            <p:spPr>
              <a:xfrm>
                <a:off x="0" y="242887"/>
                <a:ext cx="927121"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3800">
                    <a:uFill>
                      <a:solidFill>
                        <a:srgbClr val="000000"/>
                      </a:solidFill>
                    </a:uFill>
                    <a:latin typeface="Trebuchet MS"/>
                    <a:ea typeface="Trebuchet MS"/>
                    <a:cs typeface="Trebuchet MS"/>
                    <a:sym typeface="Trebuchet MS"/>
                  </a:defRPr>
                </a:lvl1pPr>
              </a:lstStyle>
              <a:p>
                <a:pPr/>
                <a:r>
                  <a:t>22</a:t>
                </a:r>
              </a:p>
            </p:txBody>
          </p:sp>
        </p:grpSp>
        <p:sp>
          <p:nvSpPr>
            <p:cNvPr id="726" name="Shape 726"/>
            <p:cNvSpPr/>
            <p:nvPr/>
          </p:nvSpPr>
          <p:spPr>
            <a:xfrm>
              <a:off x="6778186" y="10795793"/>
              <a:ext cx="8516228" cy="1041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lvl1pPr>
            </a:lstStyle>
            <a:p>
              <a:pPr/>
              <a:r>
                <a:t>Recurrence Log (Years)</a:t>
              </a:r>
            </a:p>
          </p:txBody>
        </p:sp>
        <p:sp>
          <p:nvSpPr>
            <p:cNvPr id="727" name="Shape 727"/>
            <p:cNvSpPr/>
            <p:nvPr/>
          </p:nvSpPr>
          <p:spPr>
            <a:xfrm rot="16200000">
              <a:off x="-3106779" y="4206541"/>
              <a:ext cx="7254958" cy="1041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lvl1pPr>
            </a:lstStyle>
            <a:p>
              <a:pPr/>
              <a:r>
                <a:t>Energy Log (Joules)</a:t>
              </a:r>
            </a:p>
          </p:txBody>
        </p:sp>
      </p:grpSp>
      <p:grpSp>
        <p:nvGrpSpPr>
          <p:cNvPr id="732" name="Group 732"/>
          <p:cNvGrpSpPr/>
          <p:nvPr/>
        </p:nvGrpSpPr>
        <p:grpSpPr>
          <a:xfrm>
            <a:off x="4216598" y="2645133"/>
            <a:ext cx="4920449" cy="2226072"/>
            <a:chOff x="0" y="0"/>
            <a:chExt cx="4920447" cy="2226071"/>
          </a:xfrm>
        </p:grpSpPr>
        <p:sp>
          <p:nvSpPr>
            <p:cNvPr id="729" name="Shape 729"/>
            <p:cNvSpPr/>
            <p:nvPr/>
          </p:nvSpPr>
          <p:spPr>
            <a:xfrm>
              <a:off x="0" y="0"/>
              <a:ext cx="1270000" cy="2226072"/>
            </a:xfrm>
            <a:prstGeom prst="ellipse">
              <a:avLst/>
            </a:prstGeom>
            <a:solidFill>
              <a:srgbClr val="A6AAA9">
                <a:alpha val="40234"/>
              </a:srgbClr>
            </a:solidFill>
            <a:ln w="9525" cap="flat">
              <a:solidFill>
                <a:srgbClr val="000000">
                  <a:alpha val="40234"/>
                </a:srgbClr>
              </a:solidFill>
              <a:prstDash val="solid"/>
              <a:round/>
            </a:ln>
            <a:effectLst/>
          </p:spPr>
          <p:txBody>
            <a:bodyPr wrap="square" lIns="50800" tIns="50800" rIns="50800" bIns="50800" numCol="1" anchor="ctr">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730" name="Shape 730"/>
            <p:cNvSpPr/>
            <p:nvPr/>
          </p:nvSpPr>
          <p:spPr>
            <a:xfrm>
              <a:off x="0" y="308669"/>
              <a:ext cx="1270001" cy="1270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A37512"/>
            </a:solidFill>
            <a:ln w="9525" cap="flat">
              <a:solidFill>
                <a:srgbClr val="000000"/>
              </a:solidFill>
              <a:prstDash val="solid"/>
              <a:round/>
            </a:ln>
            <a:effectLst/>
          </p:spPr>
          <p:txBody>
            <a:bodyPr wrap="square" lIns="50800" tIns="50800" rIns="50800" bIns="50800" numCol="1" anchor="ctr">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731" name="Shape 731"/>
            <p:cNvSpPr/>
            <p:nvPr/>
          </p:nvSpPr>
          <p:spPr>
            <a:xfrm>
              <a:off x="1232206" y="473971"/>
              <a:ext cx="3688242" cy="12781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Homo sapiens</a:t>
              </a:r>
            </a:p>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2</a:t>
              </a:r>
              <a:r>
                <a:rPr b="1" baseline="31999"/>
                <a:t>.</a:t>
              </a:r>
              <a:r>
                <a:t>10</a:t>
              </a:r>
              <a:r>
                <a:rPr baseline="31999"/>
                <a:t>13 </a:t>
              </a:r>
              <a:r>
                <a:t>W</a:t>
              </a:r>
            </a:p>
          </p:txBody>
        </p:sp>
      </p:grpSp>
      <p:sp>
        <p:nvSpPr>
          <p:cNvPr id="733" name="Shape 733"/>
          <p:cNvSpPr/>
          <p:nvPr/>
        </p:nvSpPr>
        <p:spPr>
          <a:xfrm>
            <a:off x="4421425" y="1900936"/>
            <a:ext cx="4166130" cy="12781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“Single-Species </a:t>
            </a:r>
          </a:p>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Cataclysm”</a:t>
            </a:r>
          </a:p>
        </p:txBody>
      </p:sp>
      <p:grpSp>
        <p:nvGrpSpPr>
          <p:cNvPr id="737" name="Group 737"/>
          <p:cNvGrpSpPr/>
          <p:nvPr/>
        </p:nvGrpSpPr>
        <p:grpSpPr>
          <a:xfrm>
            <a:off x="16170257" y="1899262"/>
            <a:ext cx="4646052" cy="3717815"/>
            <a:chOff x="0" y="0"/>
            <a:chExt cx="4646050" cy="3717813"/>
          </a:xfrm>
        </p:grpSpPr>
        <p:sp>
          <p:nvSpPr>
            <p:cNvPr id="734" name="Shape 734"/>
            <p:cNvSpPr/>
            <p:nvPr/>
          </p:nvSpPr>
          <p:spPr>
            <a:xfrm>
              <a:off x="234371" y="0"/>
              <a:ext cx="1734741" cy="1874044"/>
            </a:xfrm>
            <a:prstGeom prst="ellipse">
              <a:avLst/>
            </a:prstGeom>
            <a:solidFill>
              <a:srgbClr val="A6AAA9">
                <a:alpha val="40040"/>
              </a:srgbClr>
            </a:solidFill>
            <a:ln w="9525" cap="flat">
              <a:solidFill>
                <a:srgbClr val="000000">
                  <a:alpha val="40040"/>
                </a:srgbClr>
              </a:solidFill>
              <a:prstDash val="solid"/>
              <a:round/>
            </a:ln>
            <a:effectLst/>
          </p:spPr>
          <p:txBody>
            <a:bodyPr wrap="square" lIns="50800" tIns="50800" rIns="50800" bIns="50800" numCol="1" anchor="ctr">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735" name="Shape 735"/>
            <p:cNvSpPr/>
            <p:nvPr/>
          </p:nvSpPr>
          <p:spPr>
            <a:xfrm>
              <a:off x="466741" y="302021"/>
              <a:ext cx="1270001" cy="1270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10800" y="21600"/>
                  </a:lnTo>
                  <a:lnTo>
                    <a:pt x="21600" y="10800"/>
                  </a:lnTo>
                  <a:lnTo>
                    <a:pt x="10800" y="0"/>
                  </a:lnTo>
                  <a:close/>
                </a:path>
              </a:pathLst>
            </a:custGeom>
            <a:solidFill>
              <a:srgbClr val="570706"/>
            </a:solidFill>
            <a:ln w="9525" cap="flat">
              <a:solidFill>
                <a:srgbClr val="000000"/>
              </a:solidFill>
              <a:prstDash val="solid"/>
              <a:round/>
            </a:ln>
            <a:effectLst/>
          </p:spPr>
          <p:txBody>
            <a:bodyPr wrap="square" lIns="50800" tIns="50800" rIns="50800" bIns="50800" numCol="1" anchor="ctr">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736" name="Shape 736"/>
            <p:cNvSpPr/>
            <p:nvPr/>
          </p:nvSpPr>
          <p:spPr>
            <a:xfrm>
              <a:off x="0" y="1305829"/>
              <a:ext cx="4646051" cy="24119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VEI 8</a:t>
              </a:r>
            </a:p>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Toba-Type </a:t>
              </a:r>
            </a:p>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Eruption</a:t>
              </a:r>
            </a:p>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10</a:t>
              </a:r>
              <a:r>
                <a:rPr baseline="31999"/>
                <a:t>16 </a:t>
              </a:r>
              <a:r>
                <a:t>W lasting 10</a:t>
              </a:r>
              <a:r>
                <a:rPr baseline="31999"/>
                <a:t>5 </a:t>
              </a:r>
              <a:r>
                <a:t>s</a:t>
              </a:r>
            </a:p>
          </p:txBody>
        </p:sp>
      </p:grpSp>
      <p:grpSp>
        <p:nvGrpSpPr>
          <p:cNvPr id="741" name="Group 741"/>
          <p:cNvGrpSpPr/>
          <p:nvPr/>
        </p:nvGrpSpPr>
        <p:grpSpPr>
          <a:xfrm>
            <a:off x="8276629" y="4864100"/>
            <a:ext cx="4418892" cy="3781314"/>
            <a:chOff x="0" y="0"/>
            <a:chExt cx="4418890" cy="3781313"/>
          </a:xfrm>
        </p:grpSpPr>
        <p:sp>
          <p:nvSpPr>
            <p:cNvPr id="738" name="Shape 738"/>
            <p:cNvSpPr/>
            <p:nvPr/>
          </p:nvSpPr>
          <p:spPr>
            <a:xfrm>
              <a:off x="0" y="0"/>
              <a:ext cx="1734741" cy="1874044"/>
            </a:xfrm>
            <a:prstGeom prst="ellipse">
              <a:avLst/>
            </a:prstGeom>
            <a:solidFill>
              <a:srgbClr val="A6AAA9">
                <a:alpha val="39876"/>
              </a:srgbClr>
            </a:solidFill>
            <a:ln w="9525" cap="flat">
              <a:solidFill>
                <a:srgbClr val="000000">
                  <a:alpha val="39876"/>
                </a:srgbClr>
              </a:solidFill>
              <a:prstDash val="solid"/>
              <a:round/>
            </a:ln>
            <a:effectLst/>
          </p:spPr>
          <p:txBody>
            <a:bodyPr wrap="square" lIns="50800" tIns="50800" rIns="50800" bIns="50800" numCol="1" anchor="ctr">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739" name="Shape 739"/>
            <p:cNvSpPr/>
            <p:nvPr/>
          </p:nvSpPr>
          <p:spPr>
            <a:xfrm>
              <a:off x="203057" y="254422"/>
              <a:ext cx="1328627" cy="1263600"/>
            </a:xfrm>
            <a:prstGeom prst="pentagon">
              <a:avLst/>
            </a:prstGeom>
            <a:solidFill>
              <a:srgbClr val="054109"/>
            </a:solidFill>
            <a:ln w="9525" cap="flat">
              <a:solidFill>
                <a:srgbClr val="000000"/>
              </a:solidFill>
              <a:prstDash val="solid"/>
              <a:round/>
            </a:ln>
            <a:effectLst/>
          </p:spPr>
          <p:txBody>
            <a:bodyPr wrap="square" lIns="50800" tIns="50800" rIns="50800" bIns="50800" numCol="1" anchor="ctr">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740" name="Shape 740"/>
            <p:cNvSpPr/>
            <p:nvPr/>
          </p:nvSpPr>
          <p:spPr>
            <a:xfrm>
              <a:off x="520416" y="1369329"/>
              <a:ext cx="3898475" cy="24119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M = 9.5</a:t>
              </a:r>
            </a:p>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Earthquake</a:t>
              </a:r>
            </a:p>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10</a:t>
              </a:r>
              <a:r>
                <a:rPr baseline="31999"/>
                <a:t>17 </a:t>
              </a:r>
              <a:r>
                <a:t>W lasting  </a:t>
              </a:r>
            </a:p>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100 s</a:t>
              </a:r>
            </a:p>
          </p:txBody>
        </p:sp>
      </p:grpSp>
      <p:grpSp>
        <p:nvGrpSpPr>
          <p:cNvPr id="745" name="Group 745"/>
          <p:cNvGrpSpPr/>
          <p:nvPr/>
        </p:nvGrpSpPr>
        <p:grpSpPr>
          <a:xfrm>
            <a:off x="12035829" y="4186290"/>
            <a:ext cx="4363888" cy="3108219"/>
            <a:chOff x="0" y="0"/>
            <a:chExt cx="4363886" cy="3108217"/>
          </a:xfrm>
        </p:grpSpPr>
        <p:sp>
          <p:nvSpPr>
            <p:cNvPr id="742" name="Shape 742"/>
            <p:cNvSpPr/>
            <p:nvPr/>
          </p:nvSpPr>
          <p:spPr>
            <a:xfrm>
              <a:off x="0" y="0"/>
              <a:ext cx="1734741" cy="1874044"/>
            </a:xfrm>
            <a:prstGeom prst="ellipse">
              <a:avLst/>
            </a:prstGeom>
            <a:solidFill>
              <a:srgbClr val="A6AAA9">
                <a:alpha val="40081"/>
              </a:srgbClr>
            </a:solidFill>
            <a:ln w="9525" cap="flat">
              <a:solidFill>
                <a:srgbClr val="000000">
                  <a:alpha val="40081"/>
                </a:srgbClr>
              </a:solidFill>
              <a:prstDash val="solid"/>
              <a:round/>
            </a:ln>
            <a:effectLst/>
          </p:spPr>
          <p:txBody>
            <a:bodyPr wrap="square" lIns="50800" tIns="50800" rIns="50800" bIns="50800" numCol="1" anchor="ctr">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743" name="Shape 743"/>
            <p:cNvSpPr/>
            <p:nvPr/>
          </p:nvSpPr>
          <p:spPr>
            <a:xfrm>
              <a:off x="524621" y="1263161"/>
              <a:ext cx="3839266" cy="18450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VEI 7</a:t>
              </a:r>
            </a:p>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Tambora-Type </a:t>
              </a:r>
            </a:p>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Eruption</a:t>
              </a:r>
            </a:p>
          </p:txBody>
        </p:sp>
        <p:sp>
          <p:nvSpPr>
            <p:cNvPr id="744" name="Shape 744"/>
            <p:cNvSpPr/>
            <p:nvPr/>
          </p:nvSpPr>
          <p:spPr>
            <a:xfrm>
              <a:off x="232370" y="302021"/>
              <a:ext cx="1270001" cy="1270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10800" y="21600"/>
                  </a:lnTo>
                  <a:lnTo>
                    <a:pt x="21600" y="10800"/>
                  </a:lnTo>
                  <a:lnTo>
                    <a:pt x="10800" y="0"/>
                  </a:lnTo>
                  <a:close/>
                </a:path>
              </a:pathLst>
            </a:custGeom>
            <a:solidFill>
              <a:srgbClr val="570706"/>
            </a:solidFill>
            <a:ln w="9525" cap="flat">
              <a:solidFill>
                <a:srgbClr val="000000"/>
              </a:solidFill>
              <a:prstDash val="solid"/>
              <a:round/>
            </a:ln>
            <a:effectLst/>
          </p:spPr>
          <p:txBody>
            <a:bodyPr wrap="square" lIns="50800" tIns="50800" rIns="50800" bIns="50800" numCol="1" anchor="ctr">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grpSp>
      <p:grpSp>
        <p:nvGrpSpPr>
          <p:cNvPr id="749" name="Group 749"/>
          <p:cNvGrpSpPr/>
          <p:nvPr/>
        </p:nvGrpSpPr>
        <p:grpSpPr>
          <a:xfrm>
            <a:off x="19058929" y="739378"/>
            <a:ext cx="3950573" cy="2033287"/>
            <a:chOff x="0" y="0"/>
            <a:chExt cx="3950572" cy="2033285"/>
          </a:xfrm>
        </p:grpSpPr>
        <p:sp>
          <p:nvSpPr>
            <p:cNvPr id="746" name="Shape 746"/>
            <p:cNvSpPr/>
            <p:nvPr/>
          </p:nvSpPr>
          <p:spPr>
            <a:xfrm>
              <a:off x="0" y="0"/>
              <a:ext cx="1734741" cy="1874044"/>
            </a:xfrm>
            <a:prstGeom prst="ellipse">
              <a:avLst/>
            </a:prstGeom>
            <a:solidFill>
              <a:srgbClr val="A6AAA9">
                <a:alpha val="40138"/>
              </a:srgbClr>
            </a:solidFill>
            <a:ln w="9525" cap="flat">
              <a:solidFill>
                <a:srgbClr val="000000">
                  <a:alpha val="40138"/>
                </a:srgbClr>
              </a:solidFill>
              <a:prstDash val="solid"/>
              <a:round/>
            </a:ln>
            <a:effectLst/>
          </p:spPr>
          <p:txBody>
            <a:bodyPr wrap="square" lIns="50800" tIns="50800" rIns="50800" bIns="50800" numCol="1" anchor="ctr">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sp>
          <p:nvSpPr>
            <p:cNvPr id="747" name="Shape 747"/>
            <p:cNvSpPr/>
            <p:nvPr/>
          </p:nvSpPr>
          <p:spPr>
            <a:xfrm>
              <a:off x="1623735" y="755157"/>
              <a:ext cx="2326838" cy="12781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2 km </a:t>
              </a:r>
            </a:p>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200">
                  <a:uFill>
                    <a:solidFill>
                      <a:srgbClr val="000000"/>
                    </a:solidFill>
                  </a:uFill>
                  <a:latin typeface="Trebuchet MS"/>
                  <a:ea typeface="Trebuchet MS"/>
                  <a:cs typeface="Trebuchet MS"/>
                  <a:sym typeface="Trebuchet MS"/>
                </a:defRPr>
              </a:pPr>
              <a:r>
                <a:t>impactor</a:t>
              </a:r>
            </a:p>
          </p:txBody>
        </p:sp>
        <p:sp>
          <p:nvSpPr>
            <p:cNvPr id="748" name="Shape 748"/>
            <p:cNvSpPr/>
            <p:nvPr/>
          </p:nvSpPr>
          <p:spPr>
            <a:xfrm>
              <a:off x="203057" y="305211"/>
              <a:ext cx="1328627" cy="1263600"/>
            </a:xfrm>
            <a:prstGeom prst="star5">
              <a:avLst>
                <a:gd name="adj" fmla="val 19100"/>
                <a:gd name="hf" fmla="val 105146"/>
                <a:gd name="vf" fmla="val 110557"/>
              </a:avLst>
            </a:prstGeom>
            <a:solidFill>
              <a:srgbClr val="773F9B"/>
            </a:solidFill>
            <a:ln w="9525" cap="flat">
              <a:solidFill>
                <a:srgbClr val="000000"/>
              </a:solidFill>
              <a:prstDash val="solid"/>
              <a:round/>
            </a:ln>
            <a:effectLst/>
          </p:spPr>
          <p:txBody>
            <a:bodyPr wrap="square" lIns="50800" tIns="50800" rIns="50800" bIns="50800" numCol="1" anchor="ctr">
              <a:noAutofit/>
            </a:bodyPr>
            <a:lstStyle/>
            <a:p>
              <a:pPr marL="71123" marR="71123" algn="ctr"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uFill>
                    <a:solidFill>
                      <a:srgbClr val="000000"/>
                    </a:solidFill>
                  </a:uFill>
                  <a:latin typeface="Trebuchet MS"/>
                  <a:ea typeface="Trebuchet MS"/>
                  <a:cs typeface="Trebuchet MS"/>
                  <a:sym typeface="Trebuchet MS"/>
                </a:defRPr>
              </a:pPr>
            </a:p>
          </p:txBody>
        </p:sp>
      </p:grpSp>
      <p:sp>
        <p:nvSpPr>
          <p:cNvPr id="750" name="Shape 750"/>
          <p:cNvSpPr/>
          <p:nvPr/>
        </p:nvSpPr>
        <p:spPr>
          <a:xfrm>
            <a:off x="3881039" y="1296992"/>
            <a:ext cx="5246901" cy="4312755"/>
          </a:xfrm>
          <a:prstGeom prst="ellipse">
            <a:avLst/>
          </a:prstGeom>
          <a:ln w="114300">
            <a:solidFill>
              <a:srgbClr val="921400"/>
            </a:solidFill>
            <a:miter lim="400000"/>
          </a:ln>
        </p:spPr>
        <p:txBody>
          <a:bodyPr lIns="50800" tIns="50800" rIns="50800" bIns="50800" anchor="ctr"/>
          <a:lstStyle/>
          <a:p>
            <a:pPr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751" name="Shape 751"/>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752"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753" name="Shape 753"/>
          <p:cNvSpPr/>
          <p:nvPr/>
        </p:nvSpPr>
        <p:spPr>
          <a:xfrm>
            <a:off x="4123194" y="10049382"/>
            <a:ext cx="18039081" cy="7112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atin typeface="Helvetica Light"/>
                <a:ea typeface="Helvetica Light"/>
                <a:cs typeface="Helvetica Light"/>
                <a:sym typeface="Helvetica Light"/>
              </a:defRPr>
            </a:lvl1pPr>
          </a:lstStyle>
          <a:p>
            <a:pPr/>
            <a:r>
              <a:t>The Homo sapiens Cataclysmic Virus (HCV) in the Earth’s Life-Support System </a:t>
            </a:r>
          </a:p>
        </p:txBody>
      </p:sp>
      <p:sp>
        <p:nvSpPr>
          <p:cNvPr id="754" name="Shape 754"/>
          <p:cNvSpPr/>
          <p:nvPr/>
        </p:nvSpPr>
        <p:spPr>
          <a:xfrm>
            <a:off x="158700" y="68312"/>
            <a:ext cx="1394805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Diagnosis: Leaving the “Safe Operating Space”</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691"/>
                                        </p:tgtEl>
                                        <p:attrNameLst>
                                          <p:attrName>style.visibility</p:attrName>
                                        </p:attrNameLst>
                                      </p:cBhvr>
                                      <p:to>
                                        <p:strVal val="visible"/>
                                      </p:to>
                                    </p:set>
                                    <p:animEffect filter="dissolve" transition="in">
                                      <p:cBhvr>
                                        <p:cTn id="7" dur="1000"/>
                                        <p:tgtEl>
                                          <p:spTgt spid="691"/>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728"/>
                                        </p:tgtEl>
                                        <p:attrNameLst>
                                          <p:attrName>style.visibility</p:attrName>
                                        </p:attrNameLst>
                                      </p:cBhvr>
                                      <p:to>
                                        <p:strVal val="visible"/>
                                      </p:to>
                                    </p:set>
                                    <p:animEffect filter="dissolve" transition="in">
                                      <p:cBhvr>
                                        <p:cTn id="11" dur="1000"/>
                                        <p:tgtEl>
                                          <p:spTgt spid="728"/>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741"/>
                                        </p:tgtEl>
                                        <p:attrNameLst>
                                          <p:attrName>style.visibility</p:attrName>
                                        </p:attrNameLst>
                                      </p:cBhvr>
                                      <p:to>
                                        <p:strVal val="visible"/>
                                      </p:to>
                                    </p:set>
                                    <p:animEffect filter="dissolve" transition="in">
                                      <p:cBhvr>
                                        <p:cTn id="15" dur="1000"/>
                                        <p:tgtEl>
                                          <p:spTgt spid="741"/>
                                        </p:tgtEl>
                                      </p:cBhvr>
                                    </p:animEffect>
                                  </p:childTnLst>
                                </p:cTn>
                              </p:par>
                            </p:childTnLst>
                          </p:cTn>
                        </p:par>
                        <p:par>
                          <p:cTn id="16" fill="hold">
                            <p:stCondLst>
                              <p:cond delay="3000"/>
                            </p:stCondLst>
                            <p:childTnLst>
                              <p:par>
                                <p:cTn id="17" presetClass="entr" nodeType="afterEffect" presetID="9" grpId="4" fill="hold">
                                  <p:stCondLst>
                                    <p:cond delay="0"/>
                                  </p:stCondLst>
                                  <p:iterate type="el" backwards="0">
                                    <p:tmAbs val="0"/>
                                  </p:iterate>
                                  <p:childTnLst>
                                    <p:set>
                                      <p:cBhvr>
                                        <p:cTn id="18" fill="hold"/>
                                        <p:tgtEl>
                                          <p:spTgt spid="745"/>
                                        </p:tgtEl>
                                        <p:attrNameLst>
                                          <p:attrName>style.visibility</p:attrName>
                                        </p:attrNameLst>
                                      </p:cBhvr>
                                      <p:to>
                                        <p:strVal val="visible"/>
                                      </p:to>
                                    </p:set>
                                    <p:animEffect filter="dissolve" transition="in">
                                      <p:cBhvr>
                                        <p:cTn id="19" dur="1000"/>
                                        <p:tgtEl>
                                          <p:spTgt spid="745"/>
                                        </p:tgtEl>
                                      </p:cBhvr>
                                    </p:animEffect>
                                  </p:childTnLst>
                                </p:cTn>
                              </p:par>
                            </p:childTnLst>
                          </p:cTn>
                        </p:par>
                        <p:par>
                          <p:cTn id="20" fill="hold">
                            <p:stCondLst>
                              <p:cond delay="4000"/>
                            </p:stCondLst>
                            <p:childTnLst>
                              <p:par>
                                <p:cTn id="21" presetClass="entr" nodeType="afterEffect" presetID="9" grpId="5" fill="hold">
                                  <p:stCondLst>
                                    <p:cond delay="0"/>
                                  </p:stCondLst>
                                  <p:iterate type="el" backwards="0">
                                    <p:tmAbs val="0"/>
                                  </p:iterate>
                                  <p:childTnLst>
                                    <p:set>
                                      <p:cBhvr>
                                        <p:cTn id="22" fill="hold"/>
                                        <p:tgtEl>
                                          <p:spTgt spid="737"/>
                                        </p:tgtEl>
                                        <p:attrNameLst>
                                          <p:attrName>style.visibility</p:attrName>
                                        </p:attrNameLst>
                                      </p:cBhvr>
                                      <p:to>
                                        <p:strVal val="visible"/>
                                      </p:to>
                                    </p:set>
                                    <p:animEffect filter="dissolve" transition="in">
                                      <p:cBhvr>
                                        <p:cTn id="23" dur="1000"/>
                                        <p:tgtEl>
                                          <p:spTgt spid="737"/>
                                        </p:tgtEl>
                                      </p:cBhvr>
                                    </p:animEffect>
                                  </p:childTnLst>
                                </p:cTn>
                              </p:par>
                            </p:childTnLst>
                          </p:cTn>
                        </p:par>
                        <p:par>
                          <p:cTn id="24" fill="hold">
                            <p:stCondLst>
                              <p:cond delay="5000"/>
                            </p:stCondLst>
                            <p:childTnLst>
                              <p:par>
                                <p:cTn id="25" presetClass="entr" nodeType="afterEffect" presetID="9" grpId="6" fill="hold">
                                  <p:stCondLst>
                                    <p:cond delay="0"/>
                                  </p:stCondLst>
                                  <p:iterate type="el" backwards="0">
                                    <p:tmAbs val="0"/>
                                  </p:iterate>
                                  <p:childTnLst>
                                    <p:set>
                                      <p:cBhvr>
                                        <p:cTn id="26" fill="hold"/>
                                        <p:tgtEl>
                                          <p:spTgt spid="749"/>
                                        </p:tgtEl>
                                        <p:attrNameLst>
                                          <p:attrName>style.visibility</p:attrName>
                                        </p:attrNameLst>
                                      </p:cBhvr>
                                      <p:to>
                                        <p:strVal val="visible"/>
                                      </p:to>
                                    </p:set>
                                    <p:animEffect filter="dissolve" transition="in">
                                      <p:cBhvr>
                                        <p:cTn id="27" dur="1000"/>
                                        <p:tgtEl>
                                          <p:spTgt spid="749"/>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7" fill="hold">
                                  <p:stCondLst>
                                    <p:cond delay="0"/>
                                  </p:stCondLst>
                                  <p:iterate type="el" backwards="0">
                                    <p:tmAbs val="0"/>
                                  </p:iterate>
                                  <p:childTnLst>
                                    <p:set>
                                      <p:cBhvr>
                                        <p:cTn id="31" fill="hold"/>
                                        <p:tgtEl>
                                          <p:spTgt spid="732"/>
                                        </p:tgtEl>
                                        <p:attrNameLst>
                                          <p:attrName>style.visibility</p:attrName>
                                        </p:attrNameLst>
                                      </p:cBhvr>
                                      <p:to>
                                        <p:strVal val="visible"/>
                                      </p:to>
                                    </p:set>
                                    <p:animEffect filter="dissolve" transition="in">
                                      <p:cBhvr>
                                        <p:cTn id="32" dur="1000"/>
                                        <p:tgtEl>
                                          <p:spTgt spid="732"/>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9" grpId="8" fill="hold">
                                  <p:stCondLst>
                                    <p:cond delay="0"/>
                                  </p:stCondLst>
                                  <p:iterate type="el" backwards="0">
                                    <p:tmAbs val="0"/>
                                  </p:iterate>
                                  <p:childTnLst>
                                    <p:set>
                                      <p:cBhvr>
                                        <p:cTn id="36" fill="hold"/>
                                        <p:tgtEl>
                                          <p:spTgt spid="733"/>
                                        </p:tgtEl>
                                        <p:attrNameLst>
                                          <p:attrName>style.visibility</p:attrName>
                                        </p:attrNameLst>
                                      </p:cBhvr>
                                      <p:to>
                                        <p:strVal val="visible"/>
                                      </p:to>
                                    </p:set>
                                    <p:animEffect filter="dissolve" transition="in">
                                      <p:cBhvr>
                                        <p:cTn id="37" dur="1000"/>
                                        <p:tgtEl>
                                          <p:spTgt spid="733"/>
                                        </p:tgtEl>
                                      </p:cBhvr>
                                    </p:animEffect>
                                  </p:childTnLst>
                                </p:cTn>
                              </p:par>
                            </p:childTnLst>
                          </p:cTn>
                        </p:par>
                        <p:par>
                          <p:cTn id="38" fill="hold">
                            <p:stCondLst>
                              <p:cond delay="1000"/>
                            </p:stCondLst>
                            <p:childTnLst>
                              <p:par>
                                <p:cTn id="39" presetClass="entr" nodeType="afterEffect" presetID="9" grpId="9" fill="hold">
                                  <p:stCondLst>
                                    <p:cond delay="0"/>
                                  </p:stCondLst>
                                  <p:iterate type="el" backwards="0">
                                    <p:tmAbs val="0"/>
                                  </p:iterate>
                                  <p:childTnLst>
                                    <p:set>
                                      <p:cBhvr>
                                        <p:cTn id="40" fill="hold"/>
                                        <p:tgtEl>
                                          <p:spTgt spid="750"/>
                                        </p:tgtEl>
                                        <p:attrNameLst>
                                          <p:attrName>style.visibility</p:attrName>
                                        </p:attrNameLst>
                                      </p:cBhvr>
                                      <p:to>
                                        <p:strVal val="visible"/>
                                      </p:to>
                                    </p:set>
                                    <p:animEffect filter="dissolve" transition="in">
                                      <p:cBhvr>
                                        <p:cTn id="41" dur="1000"/>
                                        <p:tgtEl>
                                          <p:spTgt spid="750"/>
                                        </p:tgtEl>
                                      </p:cBhvr>
                                    </p:animEffect>
                                  </p:childTnLst>
                                </p:cTn>
                              </p:par>
                            </p:childTnLst>
                          </p:cTn>
                        </p:par>
                        <p:par>
                          <p:cTn id="42" fill="hold">
                            <p:stCondLst>
                              <p:cond delay="2000"/>
                            </p:stCondLst>
                            <p:childTnLst>
                              <p:par>
                                <p:cTn id="43" presetClass="entr" nodeType="afterEffect" presetID="9" grpId="10" fill="hold">
                                  <p:stCondLst>
                                    <p:cond delay="0"/>
                                  </p:stCondLst>
                                  <p:iterate type="el" backwards="0">
                                    <p:tmAbs val="0"/>
                                  </p:iterate>
                                  <p:childTnLst>
                                    <p:set>
                                      <p:cBhvr>
                                        <p:cTn id="44" fill="hold"/>
                                        <p:tgtEl>
                                          <p:spTgt spid="753"/>
                                        </p:tgtEl>
                                        <p:attrNameLst>
                                          <p:attrName>style.visibility</p:attrName>
                                        </p:attrNameLst>
                                      </p:cBhvr>
                                      <p:to>
                                        <p:strVal val="visible"/>
                                      </p:to>
                                    </p:set>
                                    <p:animEffect filter="dissolve" transition="in">
                                      <p:cBhvr>
                                        <p:cTn id="45" dur="1000"/>
                                        <p:tgtEl>
                                          <p:spTgt spid="7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53" grpId="10"/>
      <p:bldP build="whole" bldLvl="1" animBg="1" rev="0" advAuto="0" spid="741" grpId="3"/>
      <p:bldP build="whole" bldLvl="1" animBg="1" rev="0" advAuto="0" spid="745" grpId="4"/>
      <p:bldP build="whole" bldLvl="1" animBg="1" rev="0" advAuto="0" spid="691" grpId="1"/>
      <p:bldP build="whole" bldLvl="1" animBg="1" rev="0" advAuto="0" spid="728" grpId="2"/>
      <p:bldP build="whole" bldLvl="1" animBg="1" rev="0" advAuto="0" spid="737" grpId="5"/>
      <p:bldP build="whole" bldLvl="1" animBg="1" rev="0" advAuto="0" spid="749" grpId="6"/>
      <p:bldP build="whole" bldLvl="1" animBg="1" rev="0" advAuto="0" spid="733" grpId="8"/>
      <p:bldP build="whole" bldLvl="1" animBg="1" rev="0" advAuto="0" spid="750" grpId="9"/>
      <p:bldP build="whole" bldLvl="1" animBg="1" rev="0" advAuto="0" spid="732" grpId="7"/>
    </p:bldLst>
  </p:timing>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756" name="20150412_155717_resize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57" name="Shape 757"/>
          <p:cNvSpPr/>
          <p:nvPr/>
        </p:nvSpPr>
        <p:spPr>
          <a:xfrm>
            <a:off x="1041400" y="2336800"/>
            <a:ext cx="17233504" cy="1270000"/>
          </a:xfrm>
          <a:prstGeom prst="roundRect">
            <a:avLst>
              <a:gd name="adj" fmla="val 15000"/>
            </a:avLst>
          </a:prstGeom>
          <a:solidFill>
            <a:srgbClr val="4E565E"/>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57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r>
              <a:t>Malignant skin cancer of the planet                  </a:t>
            </a:r>
            <a:r>
              <a:rPr i="1"/>
              <a:t>Plag, 2010</a:t>
            </a:r>
          </a:p>
        </p:txBody>
      </p:sp>
      <p:sp>
        <p:nvSpPr>
          <p:cNvPr id="758" name="Shape 758"/>
          <p:cNvSpPr/>
          <p:nvPr/>
        </p:nvSpPr>
        <p:spPr>
          <a:xfrm>
            <a:off x="1016000" y="3968204"/>
            <a:ext cx="17284304" cy="1270001"/>
          </a:xfrm>
          <a:prstGeom prst="roundRect">
            <a:avLst>
              <a:gd name="adj" fmla="val 15000"/>
            </a:avLst>
          </a:prstGeom>
          <a:solidFill>
            <a:srgbClr val="4E565E"/>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1130300">
              <a:defRPr sz="57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r>
              <a:t>Anthropogenic Cataclysmic Virus (ACV)           </a:t>
            </a:r>
            <a:r>
              <a:rPr i="1"/>
              <a:t>Plag, 2015</a:t>
            </a:r>
          </a:p>
        </p:txBody>
      </p:sp>
      <p:sp>
        <p:nvSpPr>
          <p:cNvPr id="759" name="Shape 759"/>
          <p:cNvSpPr/>
          <p:nvPr/>
        </p:nvSpPr>
        <p:spPr>
          <a:xfrm>
            <a:off x="3251200" y="9803308"/>
            <a:ext cx="20654566" cy="2186584"/>
          </a:xfrm>
          <a:prstGeom prst="roundRect">
            <a:avLst>
              <a:gd name="adj" fmla="val 8712"/>
            </a:avLst>
          </a:prstGeom>
          <a:solidFill>
            <a:srgbClr val="443A36"/>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76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lvl1pPr>
          </a:lstStyle>
          <a:p>
            <a:pPr/>
            <a:r>
              <a:t>Can the “virus” transform itself into the “healer”?</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757"/>
                                        </p:tgtEl>
                                        <p:attrNameLst>
                                          <p:attrName>style.visibility</p:attrName>
                                        </p:attrNameLst>
                                      </p:cBhvr>
                                      <p:to>
                                        <p:strVal val="visible"/>
                                      </p:to>
                                    </p:set>
                                    <p:animEffect filter="dissolve" transition="in">
                                      <p:cBhvr>
                                        <p:cTn id="7" dur="1000"/>
                                        <p:tgtEl>
                                          <p:spTgt spid="757"/>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758"/>
                                        </p:tgtEl>
                                        <p:attrNameLst>
                                          <p:attrName>style.visibility</p:attrName>
                                        </p:attrNameLst>
                                      </p:cBhvr>
                                      <p:to>
                                        <p:strVal val="visible"/>
                                      </p:to>
                                    </p:set>
                                    <p:animEffect filter="dissolve" transition="in">
                                      <p:cBhvr>
                                        <p:cTn id="11" dur="1000"/>
                                        <p:tgtEl>
                                          <p:spTgt spid="758"/>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759"/>
                                        </p:tgtEl>
                                        <p:attrNameLst>
                                          <p:attrName>style.visibility</p:attrName>
                                        </p:attrNameLst>
                                      </p:cBhvr>
                                      <p:to>
                                        <p:strVal val="visible"/>
                                      </p:to>
                                    </p:set>
                                    <p:animEffect filter="dissolve" transition="in">
                                      <p:cBhvr>
                                        <p:cTn id="16" dur="1000"/>
                                        <p:tgtEl>
                                          <p:spTgt spid="7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58" grpId="2"/>
      <p:bldP build="whole" bldLvl="1" animBg="1" rev="0" advAuto="0" spid="759" grpId="3"/>
      <p:bldP build="whole" bldLvl="1" animBg="1" rev="0" advAuto="0" spid="757" grpId="1"/>
    </p:bldLst>
  </p:timing>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761" name="brain1.tiff"/>
          <p:cNvPicPr>
            <a:picLocks noChangeAspect="1"/>
          </p:cNvPicPr>
          <p:nvPr/>
        </p:nvPicPr>
        <p:blipFill>
          <a:blip r:embed="rId2">
            <a:extLst/>
          </a:blip>
          <a:stretch>
            <a:fillRect/>
          </a:stretch>
        </p:blipFill>
        <p:spPr>
          <a:xfrm>
            <a:off x="3184939" y="947539"/>
            <a:ext cx="9255061" cy="12756975"/>
          </a:xfrm>
          <a:prstGeom prst="rect">
            <a:avLst/>
          </a:prstGeom>
          <a:ln w="12700">
            <a:miter lim="400000"/>
          </a:ln>
        </p:spPr>
      </p:pic>
      <p:pic>
        <p:nvPicPr>
          <p:cNvPr id="762" name="brain.tiff"/>
          <p:cNvPicPr>
            <a:picLocks noChangeAspect="1"/>
          </p:cNvPicPr>
          <p:nvPr/>
        </p:nvPicPr>
        <p:blipFill>
          <a:blip r:embed="rId3">
            <a:extLst/>
          </a:blip>
          <a:stretch>
            <a:fillRect/>
          </a:stretch>
        </p:blipFill>
        <p:spPr>
          <a:xfrm>
            <a:off x="12433300" y="1013370"/>
            <a:ext cx="10524979" cy="12629975"/>
          </a:xfrm>
          <a:prstGeom prst="rect">
            <a:avLst/>
          </a:prstGeom>
          <a:ln w="12700">
            <a:miter lim="400000"/>
          </a:ln>
        </p:spPr>
      </p:pic>
      <p:sp>
        <p:nvSpPr>
          <p:cNvPr id="763" name="Shape 763"/>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764" name="Mari_Logo1.jpg"/>
          <p:cNvPicPr>
            <a:picLocks noChangeAspect="1"/>
          </p:cNvPicPr>
          <p:nvPr/>
        </p:nvPicPr>
        <p:blipFill>
          <a:blip r:embed="rId4">
            <a:extLst/>
          </a:blip>
          <a:stretch>
            <a:fillRect/>
          </a:stretch>
        </p:blipFill>
        <p:spPr>
          <a:xfrm>
            <a:off x="23455572" y="91975"/>
            <a:ext cx="933017" cy="765474"/>
          </a:xfrm>
          <a:prstGeom prst="rect">
            <a:avLst/>
          </a:prstGeom>
          <a:ln w="12700">
            <a:miter lim="400000"/>
          </a:ln>
        </p:spPr>
      </p:pic>
      <p:sp>
        <p:nvSpPr>
          <p:cNvPr id="765" name="Shape 765"/>
          <p:cNvSpPr/>
          <p:nvPr/>
        </p:nvSpPr>
        <p:spPr>
          <a:xfrm>
            <a:off x="209500" y="1013370"/>
            <a:ext cx="6206859"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Breaking Scaling Laws</a:t>
            </a:r>
          </a:p>
        </p:txBody>
      </p:sp>
      <p:sp>
        <p:nvSpPr>
          <p:cNvPr id="766" name="Shape 766"/>
          <p:cNvSpPr/>
          <p:nvPr/>
        </p:nvSpPr>
        <p:spPr>
          <a:xfrm>
            <a:off x="311100" y="1932806"/>
            <a:ext cx="12112130" cy="3302001"/>
          </a:xfrm>
          <a:prstGeom prst="rect">
            <a:avLst/>
          </a:prstGeom>
          <a:solidFill>
            <a:srgbClr val="FFFFFF">
              <a:alpha val="90172"/>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pPr>
            <a:r>
              <a:t>Brain is the most energy-demanding part in an organism.</a:t>
            </a:r>
          </a:p>
          <a:p>
            <a:pPr>
              <a:defRPr sz="1000"/>
            </a:pPr>
          </a:p>
          <a:p>
            <a:pPr>
              <a:defRPr sz="4000"/>
            </a:pPr>
            <a:r>
              <a:t>Brain to body ratio is limited by energy available to the organism to sustain the metabolic rate. </a:t>
            </a:r>
          </a:p>
        </p:txBody>
      </p:sp>
      <p:pic>
        <p:nvPicPr>
          <p:cNvPr id="767" name="gorilla.tiff"/>
          <p:cNvPicPr>
            <a:picLocks noChangeAspect="1"/>
          </p:cNvPicPr>
          <p:nvPr/>
        </p:nvPicPr>
        <p:blipFill>
          <a:blip r:embed="rId5">
            <a:extLst/>
          </a:blip>
          <a:stretch>
            <a:fillRect/>
          </a:stretch>
        </p:blipFill>
        <p:spPr>
          <a:xfrm>
            <a:off x="12528550" y="1013370"/>
            <a:ext cx="11865920" cy="6732094"/>
          </a:xfrm>
          <a:prstGeom prst="rect">
            <a:avLst/>
          </a:prstGeom>
          <a:ln w="12700">
            <a:miter lim="400000"/>
          </a:ln>
        </p:spPr>
      </p:pic>
      <p:sp>
        <p:nvSpPr>
          <p:cNvPr id="768" name="Shape 768"/>
          <p:cNvSpPr/>
          <p:nvPr/>
        </p:nvSpPr>
        <p:spPr>
          <a:xfrm>
            <a:off x="311100" y="5207000"/>
            <a:ext cx="12112130" cy="3302001"/>
          </a:xfrm>
          <a:prstGeom prst="rect">
            <a:avLst/>
          </a:prstGeom>
          <a:solidFill>
            <a:srgbClr val="FFFFFF">
              <a:alpha val="90296"/>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pPr>
            <a:r>
              <a:t>Great apes such as gorillas and orangutans need to spend hours foraging to have enough energy to sustain the large body frames.</a:t>
            </a:r>
          </a:p>
          <a:p>
            <a:pPr>
              <a:defRPr sz="1000"/>
            </a:pPr>
          </a:p>
          <a:p>
            <a:pPr>
              <a:defRPr sz="4000"/>
            </a:pPr>
            <a:r>
              <a:t>They cannot afford larger brains. </a:t>
            </a:r>
          </a:p>
        </p:txBody>
      </p:sp>
      <p:pic>
        <p:nvPicPr>
          <p:cNvPr id="769" name="beginning.tiff"/>
          <p:cNvPicPr>
            <a:picLocks noChangeAspect="1"/>
          </p:cNvPicPr>
          <p:nvPr/>
        </p:nvPicPr>
        <p:blipFill>
          <a:blip r:embed="rId6">
            <a:extLst/>
          </a:blip>
          <a:stretch>
            <a:fillRect/>
          </a:stretch>
        </p:blipFill>
        <p:spPr>
          <a:xfrm>
            <a:off x="12433300" y="1013370"/>
            <a:ext cx="11906883" cy="6732094"/>
          </a:xfrm>
          <a:prstGeom prst="rect">
            <a:avLst/>
          </a:prstGeom>
          <a:ln w="12700">
            <a:miter lim="400000"/>
          </a:ln>
        </p:spPr>
      </p:pic>
      <p:sp>
        <p:nvSpPr>
          <p:cNvPr id="770" name="Shape 770"/>
          <p:cNvSpPr/>
          <p:nvPr/>
        </p:nvSpPr>
        <p:spPr>
          <a:xfrm>
            <a:off x="260300" y="8511629"/>
            <a:ext cx="11650366" cy="1473201"/>
          </a:xfrm>
          <a:prstGeom prst="rect">
            <a:avLst/>
          </a:prstGeom>
          <a:solidFill>
            <a:srgbClr val="FFFFFF">
              <a:alpha val="89938"/>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lvl1pPr>
          </a:lstStyle>
          <a:p>
            <a:pPr/>
            <a:r>
              <a:t>The human brain represents 2% of body mass, but it uses about 25% of the metabolic rate.</a:t>
            </a:r>
          </a:p>
        </p:txBody>
      </p:sp>
      <p:sp>
        <p:nvSpPr>
          <p:cNvPr id="771" name="Shape 771"/>
          <p:cNvSpPr/>
          <p:nvPr/>
        </p:nvSpPr>
        <p:spPr>
          <a:xfrm>
            <a:off x="260300" y="10007254"/>
            <a:ext cx="11650366" cy="2540001"/>
          </a:xfrm>
          <a:prstGeom prst="rect">
            <a:avLst/>
          </a:prstGeom>
          <a:solidFill>
            <a:srgbClr val="FFFFFF">
              <a:alpha val="89938"/>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pPr>
            <a:r>
              <a:t>Supporting a large, more efficient brain requires high-energy, easy to process food:</a:t>
            </a:r>
          </a:p>
          <a:p>
            <a:pPr>
              <a:defRPr sz="4000"/>
            </a:pPr>
            <a:r>
              <a:t>Homo sapiens achieved this by using fire to process food (particularly meat)  </a:t>
            </a:r>
          </a:p>
        </p:txBody>
      </p:sp>
      <p:pic>
        <p:nvPicPr>
          <p:cNvPr id="772" name="catching_fire.tiff"/>
          <p:cNvPicPr>
            <a:picLocks noChangeAspect="1"/>
          </p:cNvPicPr>
          <p:nvPr/>
        </p:nvPicPr>
        <p:blipFill>
          <a:blip r:embed="rId7">
            <a:extLst/>
          </a:blip>
          <a:stretch>
            <a:fillRect/>
          </a:stretch>
        </p:blipFill>
        <p:spPr>
          <a:xfrm>
            <a:off x="16560031" y="2138759"/>
            <a:ext cx="7824738" cy="11546682"/>
          </a:xfrm>
          <a:prstGeom prst="rect">
            <a:avLst/>
          </a:prstGeom>
          <a:ln w="12700">
            <a:miter lim="400000"/>
          </a:ln>
        </p:spPr>
      </p:pic>
      <p:sp>
        <p:nvSpPr>
          <p:cNvPr id="773" name="Shape 773"/>
          <p:cNvSpPr/>
          <p:nvPr/>
        </p:nvSpPr>
        <p:spPr>
          <a:xfrm>
            <a:off x="6229300" y="6286499"/>
            <a:ext cx="12788597"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lvl1pPr>
          </a:lstStyle>
          <a:p>
            <a:pPr/>
            <a:r>
              <a:t>How could Homo sapiens “break” the scaling law?</a:t>
            </a:r>
          </a:p>
        </p:txBody>
      </p:sp>
      <p:sp>
        <p:nvSpPr>
          <p:cNvPr id="774" name="Shape 774"/>
          <p:cNvSpPr/>
          <p:nvPr/>
        </p:nvSpPr>
        <p:spPr>
          <a:xfrm>
            <a:off x="158700" y="68312"/>
            <a:ext cx="1394805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Diagnosis: Leaving the “Safe Operating Space”</a:t>
            </a:r>
          </a:p>
        </p:txBody>
      </p:sp>
    </p:spTree>
  </p:cSld>
  <p:clrMapOvr>
    <a:masterClrMapping/>
  </p:clrMapOvr>
  <mc:AlternateContent xmlns:mc="http://schemas.openxmlformats.org/markup-compatibility/2006">
    <mc:Choice xmlns:p14="http://schemas.microsoft.com/office/powerpoint/2010/main" Requires="p14">
      <p:transition spd="slow" advClick="1" p14:dur="1500">
        <p:circl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773"/>
                                        </p:tgtEl>
                                        <p:attrNameLst>
                                          <p:attrName>style.visibility</p:attrName>
                                        </p:attrNameLst>
                                      </p:cBhvr>
                                      <p:to>
                                        <p:strVal val="hidden"/>
                                      </p:to>
                                    </p:set>
                                  </p:childTnLst>
                                </p:cTn>
                              </p:par>
                            </p:childTnLst>
                          </p:cTn>
                        </p:par>
                        <p:par>
                          <p:cTn id="7" fill="hold">
                            <p:stCondLst>
                              <p:cond delay="0"/>
                            </p:stCondLst>
                            <p:childTnLst>
                              <p:par>
                                <p:cTn id="8" presetClass="entr" nodeType="afterEffect" presetID="9" grpId="2" fill="hold">
                                  <p:stCondLst>
                                    <p:cond delay="0"/>
                                  </p:stCondLst>
                                  <p:iterate type="el" backwards="0">
                                    <p:tmAbs val="0"/>
                                  </p:iterate>
                                  <p:childTnLst>
                                    <p:set>
                                      <p:cBhvr>
                                        <p:cTn id="9" fill="hold"/>
                                        <p:tgtEl>
                                          <p:spTgt spid="761"/>
                                        </p:tgtEl>
                                        <p:attrNameLst>
                                          <p:attrName>style.visibility</p:attrName>
                                        </p:attrNameLst>
                                      </p:cBhvr>
                                      <p:to>
                                        <p:strVal val="visible"/>
                                      </p:to>
                                    </p:set>
                                    <p:animEffect filter="dissolve" transition="in">
                                      <p:cBhvr>
                                        <p:cTn id="10" dur="1000"/>
                                        <p:tgtEl>
                                          <p:spTgt spid="761"/>
                                        </p:tgtEl>
                                      </p:cBhvr>
                                    </p:animEffect>
                                  </p:childTnLst>
                                </p:cTn>
                              </p:par>
                            </p:childTnLst>
                          </p:cTn>
                        </p:par>
                        <p:par>
                          <p:cTn id="11" fill="hold">
                            <p:stCondLst>
                              <p:cond delay="1000"/>
                            </p:stCondLst>
                            <p:childTnLst>
                              <p:par>
                                <p:cTn id="12" presetClass="entr" nodeType="afterEffect" presetID="9" grpId="3" fill="hold">
                                  <p:stCondLst>
                                    <p:cond delay="0"/>
                                  </p:stCondLst>
                                  <p:iterate type="el" backwards="0">
                                    <p:tmAbs val="0"/>
                                  </p:iterate>
                                  <p:childTnLst>
                                    <p:set>
                                      <p:cBhvr>
                                        <p:cTn id="13" fill="hold"/>
                                        <p:tgtEl>
                                          <p:spTgt spid="762"/>
                                        </p:tgtEl>
                                        <p:attrNameLst>
                                          <p:attrName>style.visibility</p:attrName>
                                        </p:attrNameLst>
                                      </p:cBhvr>
                                      <p:to>
                                        <p:strVal val="visible"/>
                                      </p:to>
                                    </p:set>
                                    <p:animEffect filter="dissolve" transition="in">
                                      <p:cBhvr>
                                        <p:cTn id="14" dur="1000"/>
                                        <p:tgtEl>
                                          <p:spTgt spid="762"/>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ID="9" grpId="4" fill="hold">
                                  <p:stCondLst>
                                    <p:cond delay="0"/>
                                  </p:stCondLst>
                                  <p:iterate type="el" backwards="0">
                                    <p:tmAbs val="0"/>
                                  </p:iterate>
                                  <p:childTnLst>
                                    <p:set>
                                      <p:cBhvr>
                                        <p:cTn id="18" fill="hold"/>
                                        <p:tgtEl>
                                          <p:spTgt spid="766"/>
                                        </p:tgtEl>
                                        <p:attrNameLst>
                                          <p:attrName>style.visibility</p:attrName>
                                        </p:attrNameLst>
                                      </p:cBhvr>
                                      <p:to>
                                        <p:strVal val="visible"/>
                                      </p:to>
                                    </p:set>
                                    <p:animEffect filter="dissolve" transition="in">
                                      <p:cBhvr>
                                        <p:cTn id="19" dur="1000"/>
                                        <p:tgtEl>
                                          <p:spTgt spid="766"/>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ID="9" grpId="5" fill="hold">
                                  <p:stCondLst>
                                    <p:cond delay="0"/>
                                  </p:stCondLst>
                                  <p:iterate type="el" backwards="0">
                                    <p:tmAbs val="0"/>
                                  </p:iterate>
                                  <p:childTnLst>
                                    <p:set>
                                      <p:cBhvr>
                                        <p:cTn id="23" fill="hold"/>
                                        <p:tgtEl>
                                          <p:spTgt spid="768"/>
                                        </p:tgtEl>
                                        <p:attrNameLst>
                                          <p:attrName>style.visibility</p:attrName>
                                        </p:attrNameLst>
                                      </p:cBhvr>
                                      <p:to>
                                        <p:strVal val="visible"/>
                                      </p:to>
                                    </p:set>
                                    <p:animEffect filter="dissolve" transition="in">
                                      <p:cBhvr>
                                        <p:cTn id="24" dur="1000"/>
                                        <p:tgtEl>
                                          <p:spTgt spid="768"/>
                                        </p:tgtEl>
                                      </p:cBhvr>
                                    </p:animEffect>
                                  </p:childTnLst>
                                </p:cTn>
                              </p:par>
                            </p:childTnLst>
                          </p:cTn>
                        </p:par>
                        <p:par>
                          <p:cTn id="25" fill="hold">
                            <p:stCondLst>
                              <p:cond delay="1000"/>
                            </p:stCondLst>
                            <p:childTnLst>
                              <p:par>
                                <p:cTn id="26" presetClass="entr" nodeType="afterEffect" presetID="9" grpId="6" fill="hold">
                                  <p:stCondLst>
                                    <p:cond delay="0"/>
                                  </p:stCondLst>
                                  <p:iterate type="el" backwards="0">
                                    <p:tmAbs val="0"/>
                                  </p:iterate>
                                  <p:childTnLst>
                                    <p:set>
                                      <p:cBhvr>
                                        <p:cTn id="27" fill="hold"/>
                                        <p:tgtEl>
                                          <p:spTgt spid="767"/>
                                        </p:tgtEl>
                                        <p:attrNameLst>
                                          <p:attrName>style.visibility</p:attrName>
                                        </p:attrNameLst>
                                      </p:cBhvr>
                                      <p:to>
                                        <p:strVal val="visible"/>
                                      </p:to>
                                    </p:set>
                                    <p:animEffect filter="dissolve" transition="in">
                                      <p:cBhvr>
                                        <p:cTn id="28" dur="1000"/>
                                        <p:tgtEl>
                                          <p:spTgt spid="767"/>
                                        </p:tgtEl>
                                      </p:cBhvr>
                                    </p:animEffect>
                                  </p:childTnLst>
                                </p:cTn>
                              </p:par>
                            </p:childTnLst>
                          </p:cTn>
                        </p:par>
                      </p:childTnLst>
                    </p:cTn>
                  </p:par>
                  <p:par>
                    <p:cTn id="29" fill="hold">
                      <p:stCondLst>
                        <p:cond delay="indefinite"/>
                      </p:stCondLst>
                      <p:childTnLst>
                        <p:par>
                          <p:cTn id="30" fill="hold">
                            <p:stCondLst>
                              <p:cond delay="0"/>
                            </p:stCondLst>
                            <p:childTnLst>
                              <p:par>
                                <p:cTn id="31" presetClass="exit" nodeType="clickEffect" presetID="9" grpId="7" fill="hold">
                                  <p:stCondLst>
                                    <p:cond delay="0"/>
                                  </p:stCondLst>
                                  <p:iterate type="el" backwards="0">
                                    <p:tmAbs val="0"/>
                                  </p:iterate>
                                  <p:childTnLst>
                                    <p:animEffect filter="dissolve" transition="out">
                                      <p:cBhvr>
                                        <p:cTn id="32" dur="1000" fill="hold"/>
                                        <p:tgtEl>
                                          <p:spTgt spid="767"/>
                                        </p:tgtEl>
                                      </p:cBhvr>
                                    </p:animEffect>
                                    <p:set>
                                      <p:cBhvr>
                                        <p:cTn id="33" fill="hold">
                                          <p:stCondLst>
                                            <p:cond delay="999"/>
                                          </p:stCondLst>
                                        </p:cTn>
                                        <p:tgtEl>
                                          <p:spTgt spid="767"/>
                                        </p:tgtEl>
                                        <p:attrNameLst>
                                          <p:attrName>style.visibility</p:attrName>
                                        </p:attrNameLst>
                                      </p:cBhvr>
                                      <p:to>
                                        <p:strVal val="hidden"/>
                                      </p:to>
                                    </p:set>
                                  </p:childTnLst>
                                </p:cTn>
                              </p:par>
                            </p:childTnLst>
                          </p:cTn>
                        </p:par>
                        <p:par>
                          <p:cTn id="34" fill="hold">
                            <p:stCondLst>
                              <p:cond delay="1000"/>
                            </p:stCondLst>
                            <p:childTnLst>
                              <p:par>
                                <p:cTn id="35" presetClass="entr" nodeType="afterEffect" presetID="9" grpId="8" fill="hold">
                                  <p:stCondLst>
                                    <p:cond delay="0"/>
                                  </p:stCondLst>
                                  <p:iterate type="el" backwards="0">
                                    <p:tmAbs val="0"/>
                                  </p:iterate>
                                  <p:childTnLst>
                                    <p:set>
                                      <p:cBhvr>
                                        <p:cTn id="36" fill="hold"/>
                                        <p:tgtEl>
                                          <p:spTgt spid="770"/>
                                        </p:tgtEl>
                                        <p:attrNameLst>
                                          <p:attrName>style.visibility</p:attrName>
                                        </p:attrNameLst>
                                      </p:cBhvr>
                                      <p:to>
                                        <p:strVal val="visible"/>
                                      </p:to>
                                    </p:set>
                                    <p:animEffect filter="dissolve" transition="in">
                                      <p:cBhvr>
                                        <p:cTn id="37" dur="1000"/>
                                        <p:tgtEl>
                                          <p:spTgt spid="770"/>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ID="9" grpId="9" fill="hold">
                                  <p:stCondLst>
                                    <p:cond delay="0"/>
                                  </p:stCondLst>
                                  <p:iterate type="el" backwards="0">
                                    <p:tmAbs val="0"/>
                                  </p:iterate>
                                  <p:childTnLst>
                                    <p:set>
                                      <p:cBhvr>
                                        <p:cTn id="41" fill="hold"/>
                                        <p:tgtEl>
                                          <p:spTgt spid="771"/>
                                        </p:tgtEl>
                                        <p:attrNameLst>
                                          <p:attrName>style.visibility</p:attrName>
                                        </p:attrNameLst>
                                      </p:cBhvr>
                                      <p:to>
                                        <p:strVal val="visible"/>
                                      </p:to>
                                    </p:set>
                                    <p:animEffect filter="dissolve" transition="in">
                                      <p:cBhvr>
                                        <p:cTn id="42" dur="1000"/>
                                        <p:tgtEl>
                                          <p:spTgt spid="771"/>
                                        </p:tgtEl>
                                      </p:cBhvr>
                                    </p:animEffect>
                                  </p:childTnLst>
                                </p:cTn>
                              </p:par>
                            </p:childTnLst>
                          </p:cTn>
                        </p:par>
                        <p:par>
                          <p:cTn id="43" fill="hold">
                            <p:stCondLst>
                              <p:cond delay="1000"/>
                            </p:stCondLst>
                            <p:childTnLst>
                              <p:par>
                                <p:cTn id="44" presetClass="entr" nodeType="afterEffect" presetID="9" grpId="10" fill="hold">
                                  <p:stCondLst>
                                    <p:cond delay="0"/>
                                  </p:stCondLst>
                                  <p:iterate type="el" backwards="0">
                                    <p:tmAbs val="0"/>
                                  </p:iterate>
                                  <p:childTnLst>
                                    <p:set>
                                      <p:cBhvr>
                                        <p:cTn id="45" fill="hold"/>
                                        <p:tgtEl>
                                          <p:spTgt spid="769"/>
                                        </p:tgtEl>
                                        <p:attrNameLst>
                                          <p:attrName>style.visibility</p:attrName>
                                        </p:attrNameLst>
                                      </p:cBhvr>
                                      <p:to>
                                        <p:strVal val="visible"/>
                                      </p:to>
                                    </p:set>
                                    <p:animEffect filter="dissolve" transition="in">
                                      <p:cBhvr>
                                        <p:cTn id="46" dur="1000"/>
                                        <p:tgtEl>
                                          <p:spTgt spid="769"/>
                                        </p:tgtEl>
                                      </p:cBhvr>
                                    </p:animEffect>
                                  </p:childTnLst>
                                </p:cTn>
                              </p:par>
                            </p:childTnLst>
                          </p:cTn>
                        </p:par>
                      </p:childTnLst>
                    </p:cTn>
                  </p:par>
                  <p:par>
                    <p:cTn id="47" fill="hold">
                      <p:stCondLst>
                        <p:cond delay="indefinite"/>
                      </p:stCondLst>
                      <p:childTnLst>
                        <p:par>
                          <p:cTn id="48" fill="hold">
                            <p:stCondLst>
                              <p:cond delay="0"/>
                            </p:stCondLst>
                            <p:childTnLst>
                              <p:par>
                                <p:cTn id="49" presetClass="entr" nodeType="clickEffect" presetID="9" grpId="11" fill="hold">
                                  <p:stCondLst>
                                    <p:cond delay="0"/>
                                  </p:stCondLst>
                                  <p:iterate type="el" backwards="0">
                                    <p:tmAbs val="0"/>
                                  </p:iterate>
                                  <p:childTnLst>
                                    <p:set>
                                      <p:cBhvr>
                                        <p:cTn id="50" fill="hold"/>
                                        <p:tgtEl>
                                          <p:spTgt spid="772"/>
                                        </p:tgtEl>
                                        <p:attrNameLst>
                                          <p:attrName>style.visibility</p:attrName>
                                        </p:attrNameLst>
                                      </p:cBhvr>
                                      <p:to>
                                        <p:strVal val="visible"/>
                                      </p:to>
                                    </p:set>
                                    <p:animEffect filter="dissolve" transition="in">
                                      <p:cBhvr>
                                        <p:cTn id="51" dur="1000"/>
                                        <p:tgtEl>
                                          <p:spTgt spid="7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72" grpId="11"/>
      <p:bldP build="whole" bldLvl="1" animBg="1" rev="0" advAuto="0" spid="766" grpId="4"/>
      <p:bldP build="whole" bldLvl="1" animBg="1" rev="0" advAuto="0" spid="769" grpId="10"/>
      <p:bldP build="whole" bldLvl="1" animBg="1" rev="0" advAuto="0" spid="768" grpId="5"/>
      <p:bldP build="whole" bldLvl="1" animBg="1" rev="0" advAuto="0" spid="761" grpId="2"/>
      <p:bldP build="whole" bldLvl="1" animBg="1" rev="0" advAuto="0" spid="770" grpId="8"/>
      <p:bldP build="whole" bldLvl="1" animBg="1" rev="0" advAuto="0" spid="767" grpId="6"/>
      <p:bldP build="whole" bldLvl="1" animBg="1" rev="0" advAuto="0" spid="767" grpId="7"/>
      <p:bldP build="whole" bldLvl="1" animBg="1" rev="0" advAuto="0" spid="771" grpId="9"/>
      <p:bldP build="whole" bldLvl="1" animBg="1" rev="0" advAuto="0" spid="762" grpId="3"/>
      <p:bldP build="whole" bldLvl="1" animBg="1" rev="0" advAuto="0" spid="773" grpId="1"/>
    </p:bldLst>
  </p:timing>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776" name="Global Energy Use since 1850.png"/>
          <p:cNvPicPr>
            <a:picLocks noChangeAspect="0"/>
          </p:cNvPicPr>
          <p:nvPr/>
        </p:nvPicPr>
        <p:blipFill>
          <a:blip r:embed="rId2">
            <a:extLst/>
          </a:blip>
          <a:srcRect l="0" t="0" r="2474" b="0"/>
          <a:stretch>
            <a:fillRect/>
          </a:stretch>
        </p:blipFill>
        <p:spPr>
          <a:xfrm>
            <a:off x="10125188" y="4475246"/>
            <a:ext cx="6888037" cy="4997433"/>
          </a:xfrm>
          <a:prstGeom prst="rect">
            <a:avLst/>
          </a:prstGeom>
          <a:ln w="12700">
            <a:miter lim="400000"/>
          </a:ln>
        </p:spPr>
      </p:pic>
      <p:pic>
        <p:nvPicPr>
          <p:cNvPr id="777" name="colonizers.tiff"/>
          <p:cNvPicPr>
            <a:picLocks noChangeAspect="1"/>
          </p:cNvPicPr>
          <p:nvPr/>
        </p:nvPicPr>
        <p:blipFill>
          <a:blip r:embed="rId3">
            <a:extLst/>
          </a:blip>
          <a:stretch>
            <a:fillRect/>
          </a:stretch>
        </p:blipFill>
        <p:spPr>
          <a:xfrm>
            <a:off x="7704138" y="1430152"/>
            <a:ext cx="7126882" cy="3231178"/>
          </a:xfrm>
          <a:prstGeom prst="rect">
            <a:avLst/>
          </a:prstGeom>
          <a:ln w="12700">
            <a:miter lim="400000"/>
          </a:ln>
        </p:spPr>
      </p:pic>
      <p:sp>
        <p:nvSpPr>
          <p:cNvPr id="778" name="Shape 778"/>
          <p:cNvSpPr/>
          <p:nvPr/>
        </p:nvSpPr>
        <p:spPr>
          <a:xfrm flipV="1">
            <a:off x="10424030" y="1011038"/>
            <a:ext cx="1" cy="12652994"/>
          </a:xfrm>
          <a:prstGeom prst="line">
            <a:avLst/>
          </a:prstGeom>
          <a:ln w="101600">
            <a:solidFill>
              <a:schemeClr val="accent6">
                <a:hueOff val="7068543"/>
                <a:satOff val="-63217"/>
                <a:lumOff val="21330"/>
              </a:schemeClr>
            </a:solidFill>
            <a:custDash>
              <a:ds d="200000" sp="200000"/>
            </a:custDash>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779" name="smith_title.tiff"/>
          <p:cNvPicPr>
            <a:picLocks noChangeAspect="1"/>
          </p:cNvPicPr>
          <p:nvPr/>
        </p:nvPicPr>
        <p:blipFill>
          <a:blip r:embed="rId4">
            <a:extLst/>
          </a:blip>
          <a:stretch>
            <a:fillRect/>
          </a:stretch>
        </p:blipFill>
        <p:spPr>
          <a:xfrm>
            <a:off x="9932327" y="7016267"/>
            <a:ext cx="1361746" cy="2042617"/>
          </a:xfrm>
          <a:prstGeom prst="rect">
            <a:avLst/>
          </a:prstGeom>
          <a:ln w="12700">
            <a:miter lim="400000"/>
          </a:ln>
        </p:spPr>
      </p:pic>
      <p:sp>
        <p:nvSpPr>
          <p:cNvPr id="780" name="Shape 780"/>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781" name="Mari_Logo1.jpg"/>
          <p:cNvPicPr>
            <a:picLocks noChangeAspect="1"/>
          </p:cNvPicPr>
          <p:nvPr/>
        </p:nvPicPr>
        <p:blipFill>
          <a:blip r:embed="rId5">
            <a:extLst/>
          </a:blip>
          <a:stretch>
            <a:fillRect/>
          </a:stretch>
        </p:blipFill>
        <p:spPr>
          <a:xfrm>
            <a:off x="23455572" y="91975"/>
            <a:ext cx="933017" cy="765474"/>
          </a:xfrm>
          <a:prstGeom prst="rect">
            <a:avLst/>
          </a:prstGeom>
          <a:ln w="12700">
            <a:miter lim="400000"/>
          </a:ln>
        </p:spPr>
      </p:pic>
      <p:sp>
        <p:nvSpPr>
          <p:cNvPr id="782" name="Shape 782"/>
          <p:cNvSpPr/>
          <p:nvPr/>
        </p:nvSpPr>
        <p:spPr>
          <a:xfrm>
            <a:off x="9928169" y="6998923"/>
            <a:ext cx="1522463"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500"/>
            </a:pPr>
            <a:r>
              <a:t>Adam </a:t>
            </a:r>
          </a:p>
          <a:p>
            <a:pPr>
              <a:defRPr sz="3500"/>
            </a:pPr>
            <a:r>
              <a:t>Smith</a:t>
            </a:r>
          </a:p>
        </p:txBody>
      </p:sp>
      <p:sp>
        <p:nvSpPr>
          <p:cNvPr id="783" name="Shape 783"/>
          <p:cNvSpPr/>
          <p:nvPr/>
        </p:nvSpPr>
        <p:spPr>
          <a:xfrm>
            <a:off x="6127154" y="2628931"/>
            <a:ext cx="4349461" cy="2042617"/>
          </a:xfrm>
          <a:prstGeom prst="leftRightArrow">
            <a:avLst>
              <a:gd name="adj1" fmla="val 32000"/>
              <a:gd name="adj2" fmla="val 27357"/>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Holocene</a:t>
            </a:r>
          </a:p>
        </p:txBody>
      </p:sp>
      <p:sp>
        <p:nvSpPr>
          <p:cNvPr id="784" name="Shape 784"/>
          <p:cNvSpPr/>
          <p:nvPr/>
        </p:nvSpPr>
        <p:spPr>
          <a:xfrm>
            <a:off x="10549342" y="2628931"/>
            <a:ext cx="10188469" cy="2042617"/>
          </a:xfrm>
          <a:prstGeom prst="leftRightArrow">
            <a:avLst>
              <a:gd name="adj1" fmla="val 32000"/>
              <a:gd name="adj2" fmla="val 27357"/>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Single-Species Dominance</a:t>
            </a:r>
          </a:p>
        </p:txBody>
      </p:sp>
      <p:sp>
        <p:nvSpPr>
          <p:cNvPr id="785" name="Shape 785"/>
          <p:cNvSpPr/>
          <p:nvPr/>
        </p:nvSpPr>
        <p:spPr>
          <a:xfrm>
            <a:off x="20810537" y="2628931"/>
            <a:ext cx="4172646" cy="2042617"/>
          </a:xfrm>
          <a:prstGeom prst="leftRightArrow">
            <a:avLst>
              <a:gd name="adj1" fmla="val 32000"/>
              <a:gd name="adj2" fmla="val 27357"/>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Post-Holocene</a:t>
            </a:r>
          </a:p>
        </p:txBody>
      </p:sp>
      <p:sp>
        <p:nvSpPr>
          <p:cNvPr id="786" name="Shape 786"/>
          <p:cNvSpPr/>
          <p:nvPr/>
        </p:nvSpPr>
        <p:spPr>
          <a:xfrm>
            <a:off x="2165300" y="1524296"/>
            <a:ext cx="3961918"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Homo sapiens</a:t>
            </a:r>
          </a:p>
        </p:txBody>
      </p:sp>
      <p:sp>
        <p:nvSpPr>
          <p:cNvPr id="787" name="Shape 787"/>
          <p:cNvSpPr/>
          <p:nvPr/>
        </p:nvSpPr>
        <p:spPr>
          <a:xfrm>
            <a:off x="75803" y="5858006"/>
            <a:ext cx="2530889" cy="2042617"/>
          </a:xfrm>
          <a:prstGeom prst="leftRightArrow">
            <a:avLst>
              <a:gd name="adj1" fmla="val 32000"/>
              <a:gd name="adj2" fmla="val 27357"/>
            </a:avLst>
          </a:prstGeom>
          <a:solidFill>
            <a:srgbClr val="DCDEE0">
              <a:alpha val="18195"/>
            </a:srgbClr>
          </a:solidFill>
          <a:ln w="12700">
            <a:miter lim="400000"/>
          </a:ln>
          <a:effectLst>
            <a:outerShdw sx="100000" sy="100000" kx="0" ky="0" algn="b" rotWithShape="0" blurRad="76200" dist="0" dir="18900000">
              <a:srgbClr val="000000">
                <a:alpha val="68666"/>
              </a:srgbClr>
            </a:outerShdw>
          </a:effectLst>
        </p:spPr>
        <p:txBody>
          <a:bodyPr lIns="50800" tIns="50800" rIns="50800" bIns="50800" anchor="ctr"/>
          <a:lstStyle/>
          <a:p>
            <a:pPr algn="ct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p>
        </p:txBody>
      </p:sp>
      <p:sp>
        <p:nvSpPr>
          <p:cNvPr id="788" name="Shape 788"/>
          <p:cNvSpPr/>
          <p:nvPr/>
        </p:nvSpPr>
        <p:spPr>
          <a:xfrm>
            <a:off x="9106957" y="2266900"/>
            <a:ext cx="2634147"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vl1pPr>
          </a:lstStyle>
          <a:p>
            <a:pPr/>
            <a:r>
              <a:t>Colonizers</a:t>
            </a:r>
          </a:p>
        </p:txBody>
      </p:sp>
      <p:grpSp>
        <p:nvGrpSpPr>
          <p:cNvPr id="805" name="Group 805"/>
          <p:cNvGrpSpPr/>
          <p:nvPr/>
        </p:nvGrpSpPr>
        <p:grpSpPr>
          <a:xfrm>
            <a:off x="-1422907" y="7795665"/>
            <a:ext cx="25833895" cy="2174743"/>
            <a:chOff x="0" y="1071959"/>
            <a:chExt cx="25833894" cy="2174741"/>
          </a:xfrm>
        </p:grpSpPr>
        <p:sp>
          <p:nvSpPr>
            <p:cNvPr id="789" name="Shape 789"/>
            <p:cNvSpPr/>
            <p:nvPr/>
          </p:nvSpPr>
          <p:spPr>
            <a:xfrm rot="5400000">
              <a:off x="11493957" y="1622440"/>
              <a:ext cx="1099940" cy="566441"/>
            </a:xfrm>
            <a:prstGeom prst="rightArrow">
              <a:avLst>
                <a:gd name="adj1" fmla="val 32000"/>
                <a:gd name="adj2" fmla="val 143493"/>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790" name="Shape 790"/>
            <p:cNvSpPr/>
            <p:nvPr/>
          </p:nvSpPr>
          <p:spPr>
            <a:xfrm rot="5400000">
              <a:off x="13359418" y="1557501"/>
              <a:ext cx="1229818" cy="566441"/>
            </a:xfrm>
            <a:prstGeom prst="rightArrow">
              <a:avLst>
                <a:gd name="adj1" fmla="val 32000"/>
                <a:gd name="adj2" fmla="val 143493"/>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791" name="Shape 791"/>
            <p:cNvSpPr/>
            <p:nvPr/>
          </p:nvSpPr>
          <p:spPr>
            <a:xfrm rot="5400000">
              <a:off x="1636078" y="1468387"/>
              <a:ext cx="1359298" cy="566441"/>
            </a:xfrm>
            <a:prstGeom prst="rightArrow">
              <a:avLst>
                <a:gd name="adj1" fmla="val 32000"/>
                <a:gd name="adj2" fmla="val 143493"/>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792" name="Shape 792"/>
            <p:cNvSpPr/>
            <p:nvPr/>
          </p:nvSpPr>
          <p:spPr>
            <a:xfrm>
              <a:off x="0" y="2671117"/>
              <a:ext cx="25833896" cy="1"/>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793" name="Shape 793"/>
            <p:cNvSpPr/>
            <p:nvPr/>
          </p:nvSpPr>
          <p:spPr>
            <a:xfrm>
              <a:off x="2315727" y="2659756"/>
              <a:ext cx="1" cy="586946"/>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794" name="Shape 794"/>
            <p:cNvSpPr/>
            <p:nvPr/>
          </p:nvSpPr>
          <p:spPr>
            <a:xfrm>
              <a:off x="4906527" y="2659756"/>
              <a:ext cx="1" cy="586946"/>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795" name="Shape 795"/>
            <p:cNvSpPr/>
            <p:nvPr/>
          </p:nvSpPr>
          <p:spPr>
            <a:xfrm>
              <a:off x="7497327" y="2659756"/>
              <a:ext cx="1" cy="586946"/>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796" name="Shape 796"/>
            <p:cNvSpPr/>
            <p:nvPr/>
          </p:nvSpPr>
          <p:spPr>
            <a:xfrm>
              <a:off x="10088127" y="2659756"/>
              <a:ext cx="1" cy="586946"/>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797" name="Shape 797"/>
            <p:cNvSpPr/>
            <p:nvPr/>
          </p:nvSpPr>
          <p:spPr>
            <a:xfrm>
              <a:off x="12678927" y="2659756"/>
              <a:ext cx="1" cy="586946"/>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798" name="Shape 798"/>
            <p:cNvSpPr/>
            <p:nvPr/>
          </p:nvSpPr>
          <p:spPr>
            <a:xfrm>
              <a:off x="17860527" y="2659756"/>
              <a:ext cx="1" cy="586946"/>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799" name="Shape 799"/>
            <p:cNvSpPr/>
            <p:nvPr/>
          </p:nvSpPr>
          <p:spPr>
            <a:xfrm>
              <a:off x="15269727" y="2659756"/>
              <a:ext cx="1" cy="586946"/>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800" name="Shape 800"/>
            <p:cNvSpPr/>
            <p:nvPr/>
          </p:nvSpPr>
          <p:spPr>
            <a:xfrm>
              <a:off x="20451327" y="2659756"/>
              <a:ext cx="1" cy="586946"/>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801" name="Shape 801"/>
            <p:cNvSpPr/>
            <p:nvPr/>
          </p:nvSpPr>
          <p:spPr>
            <a:xfrm>
              <a:off x="23042127" y="2659756"/>
              <a:ext cx="1" cy="586946"/>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802" name="Shape 802"/>
            <p:cNvSpPr/>
            <p:nvPr/>
          </p:nvSpPr>
          <p:spPr>
            <a:xfrm>
              <a:off x="25632927" y="2659756"/>
              <a:ext cx="1" cy="586946"/>
            </a:xfrm>
            <a:prstGeom prst="line">
              <a:avLst/>
            </a:prstGeom>
            <a:noFill/>
            <a:ln w="114300" cap="flat">
              <a:solidFill>
                <a:srgbClr val="000000"/>
              </a:solidFill>
              <a:prstDash val="solid"/>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803" name="Shape 803"/>
            <p:cNvSpPr/>
            <p:nvPr/>
          </p:nvSpPr>
          <p:spPr>
            <a:xfrm rot="5400000">
              <a:off x="6858159" y="1533242"/>
              <a:ext cx="1278336" cy="566441"/>
            </a:xfrm>
            <a:prstGeom prst="rightArrow">
              <a:avLst>
                <a:gd name="adj1" fmla="val 32000"/>
                <a:gd name="adj2" fmla="val 143493"/>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804" name="Shape 804"/>
            <p:cNvSpPr/>
            <p:nvPr/>
          </p:nvSpPr>
          <p:spPr>
            <a:xfrm rot="5400000">
              <a:off x="17235349" y="1522858"/>
              <a:ext cx="1250356" cy="566441"/>
            </a:xfrm>
            <a:prstGeom prst="rightArrow">
              <a:avLst>
                <a:gd name="adj1" fmla="val 32000"/>
                <a:gd name="adj2" fmla="val 143493"/>
              </a:avLst>
            </a:prstGeom>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grpSp>
        <p:nvGrpSpPr>
          <p:cNvPr id="819" name="Group 819"/>
          <p:cNvGrpSpPr/>
          <p:nvPr/>
        </p:nvGrpSpPr>
        <p:grpSpPr>
          <a:xfrm>
            <a:off x="526739" y="9807446"/>
            <a:ext cx="23820763" cy="1269145"/>
            <a:chOff x="0" y="0"/>
            <a:chExt cx="23820761" cy="1269144"/>
          </a:xfrm>
        </p:grpSpPr>
        <p:sp>
          <p:nvSpPr>
            <p:cNvPr id="806" name="Shape 806"/>
            <p:cNvSpPr/>
            <p:nvPr/>
          </p:nvSpPr>
          <p:spPr>
            <a:xfrm>
              <a:off x="0" y="634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000"/>
              </a:pPr>
              <a:r>
                <a:t>10</a:t>
              </a:r>
              <a:r>
                <a:rPr baseline="31999"/>
                <a:t>6</a:t>
              </a:r>
            </a:p>
          </p:txBody>
        </p:sp>
        <p:sp>
          <p:nvSpPr>
            <p:cNvPr id="807" name="Shape 807"/>
            <p:cNvSpPr/>
            <p:nvPr/>
          </p:nvSpPr>
          <p:spPr>
            <a:xfrm>
              <a:off x="2590799" y="634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000"/>
              </a:pPr>
              <a:r>
                <a:t>10</a:t>
              </a:r>
              <a:r>
                <a:rPr baseline="31999"/>
                <a:t>5</a:t>
              </a:r>
            </a:p>
          </p:txBody>
        </p:sp>
        <p:sp>
          <p:nvSpPr>
            <p:cNvPr id="808" name="Shape 808"/>
            <p:cNvSpPr/>
            <p:nvPr/>
          </p:nvSpPr>
          <p:spPr>
            <a:xfrm>
              <a:off x="5181600" y="634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000"/>
              </a:pPr>
              <a:r>
                <a:t>10</a:t>
              </a:r>
              <a:r>
                <a:rPr baseline="31999"/>
                <a:t>4</a:t>
              </a:r>
            </a:p>
          </p:txBody>
        </p:sp>
        <p:sp>
          <p:nvSpPr>
            <p:cNvPr id="809" name="Shape 809"/>
            <p:cNvSpPr/>
            <p:nvPr/>
          </p:nvSpPr>
          <p:spPr>
            <a:xfrm>
              <a:off x="7772400" y="634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000"/>
              </a:pPr>
              <a:r>
                <a:t>10</a:t>
              </a:r>
              <a:r>
                <a:rPr baseline="31999"/>
                <a:t>3</a:t>
              </a:r>
            </a:p>
          </p:txBody>
        </p:sp>
        <p:sp>
          <p:nvSpPr>
            <p:cNvPr id="810" name="Shape 810"/>
            <p:cNvSpPr/>
            <p:nvPr/>
          </p:nvSpPr>
          <p:spPr>
            <a:xfrm>
              <a:off x="10363199" y="634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000"/>
              </a:pPr>
              <a:r>
                <a:t>10</a:t>
              </a:r>
              <a:r>
                <a:rPr baseline="31999"/>
                <a:t>2</a:t>
              </a:r>
            </a:p>
          </p:txBody>
        </p:sp>
        <p:sp>
          <p:nvSpPr>
            <p:cNvPr id="811" name="Shape 811"/>
            <p:cNvSpPr/>
            <p:nvPr/>
          </p:nvSpPr>
          <p:spPr>
            <a:xfrm>
              <a:off x="12954000" y="634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000"/>
              </a:pPr>
              <a:r>
                <a:t>10</a:t>
              </a:r>
              <a:r>
                <a:rPr baseline="31999"/>
                <a:t>1</a:t>
              </a:r>
            </a:p>
          </p:txBody>
        </p:sp>
        <p:sp>
          <p:nvSpPr>
            <p:cNvPr id="812" name="Shape 812"/>
            <p:cNvSpPr/>
            <p:nvPr/>
          </p:nvSpPr>
          <p:spPr>
            <a:xfrm>
              <a:off x="15544800" y="380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000"/>
              </a:pPr>
              <a:r>
                <a:t>10</a:t>
              </a:r>
              <a:r>
                <a:rPr baseline="31999"/>
                <a:t>0</a:t>
              </a:r>
            </a:p>
          </p:txBody>
        </p:sp>
        <p:sp>
          <p:nvSpPr>
            <p:cNvPr id="813" name="Shape 813"/>
            <p:cNvSpPr/>
            <p:nvPr/>
          </p:nvSpPr>
          <p:spPr>
            <a:xfrm>
              <a:off x="18135600" y="380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000"/>
              </a:pPr>
              <a:r>
                <a:t>10</a:t>
              </a:r>
              <a:r>
                <a:rPr baseline="31999"/>
                <a:t>1</a:t>
              </a:r>
            </a:p>
          </p:txBody>
        </p:sp>
        <p:sp>
          <p:nvSpPr>
            <p:cNvPr id="814" name="Shape 814"/>
            <p:cNvSpPr/>
            <p:nvPr/>
          </p:nvSpPr>
          <p:spPr>
            <a:xfrm>
              <a:off x="20726400" y="38099"/>
              <a:ext cx="867702"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000"/>
              </a:pPr>
              <a:r>
                <a:t>10</a:t>
              </a:r>
              <a:r>
                <a:rPr baseline="31999"/>
                <a:t>2</a:t>
              </a:r>
            </a:p>
          </p:txBody>
        </p:sp>
        <p:sp>
          <p:nvSpPr>
            <p:cNvPr id="815" name="Shape 815"/>
            <p:cNvSpPr/>
            <p:nvPr/>
          </p:nvSpPr>
          <p:spPr>
            <a:xfrm>
              <a:off x="22953060" y="-1"/>
              <a:ext cx="867703" cy="711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000"/>
              </a:pPr>
              <a:r>
                <a:t>10</a:t>
              </a:r>
              <a:r>
                <a:rPr baseline="31999"/>
                <a:t>3</a:t>
              </a:r>
            </a:p>
          </p:txBody>
        </p:sp>
        <p:sp>
          <p:nvSpPr>
            <p:cNvPr id="816" name="Shape 816"/>
            <p:cNvSpPr/>
            <p:nvPr/>
          </p:nvSpPr>
          <p:spPr>
            <a:xfrm>
              <a:off x="7047009" y="532544"/>
              <a:ext cx="2318483"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lvl1pPr>
            </a:lstStyle>
            <a:p>
              <a:pPr/>
              <a:r>
                <a:t>Years BP</a:t>
              </a:r>
            </a:p>
          </p:txBody>
        </p:sp>
        <p:sp>
          <p:nvSpPr>
            <p:cNvPr id="817" name="Shape 817"/>
            <p:cNvSpPr/>
            <p:nvPr/>
          </p:nvSpPr>
          <p:spPr>
            <a:xfrm>
              <a:off x="19816531" y="532543"/>
              <a:ext cx="1458740"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lvl1pPr>
            </a:lstStyle>
            <a:p>
              <a:pPr/>
              <a:r>
                <a:t>Years</a:t>
              </a:r>
            </a:p>
          </p:txBody>
        </p:sp>
        <p:sp>
          <p:nvSpPr>
            <p:cNvPr id="818" name="Shape 818"/>
            <p:cNvSpPr/>
            <p:nvPr/>
          </p:nvSpPr>
          <p:spPr>
            <a:xfrm>
              <a:off x="15356450" y="545244"/>
              <a:ext cx="1244402"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2000</a:t>
              </a:r>
            </a:p>
          </p:txBody>
        </p:sp>
      </p:grpSp>
      <p:grpSp>
        <p:nvGrpSpPr>
          <p:cNvPr id="839" name="Group 839"/>
          <p:cNvGrpSpPr/>
          <p:nvPr/>
        </p:nvGrpSpPr>
        <p:grpSpPr>
          <a:xfrm>
            <a:off x="4978713" y="10936774"/>
            <a:ext cx="19080278" cy="2751120"/>
            <a:chOff x="0" y="0"/>
            <a:chExt cx="19080277" cy="2751118"/>
          </a:xfrm>
        </p:grpSpPr>
        <p:sp>
          <p:nvSpPr>
            <p:cNvPr id="820" name="Shape 820"/>
            <p:cNvSpPr/>
            <p:nvPr/>
          </p:nvSpPr>
          <p:spPr>
            <a:xfrm rot="16200000">
              <a:off x="558784" y="394980"/>
              <a:ext cx="1175446" cy="566441"/>
            </a:xfrm>
            <a:prstGeom prst="rightArrow">
              <a:avLst>
                <a:gd name="adj1" fmla="val 32000"/>
                <a:gd name="adj2" fmla="val 143493"/>
              </a:avLst>
            </a:prstGeom>
            <a:solidFill>
              <a:schemeClr val="accent6">
                <a:hueOff val="7068543"/>
                <a:satOff val="-63217"/>
                <a:lumOff val="21330"/>
              </a:schemeClr>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821" name="Shape 821"/>
            <p:cNvSpPr/>
            <p:nvPr/>
          </p:nvSpPr>
          <p:spPr>
            <a:xfrm>
              <a:off x="2958507" y="1286245"/>
              <a:ext cx="1300127"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lvl1pPr>
            </a:lstStyle>
            <a:p>
              <a:pPr/>
              <a:r>
                <a:t>50 M</a:t>
              </a:r>
            </a:p>
          </p:txBody>
        </p:sp>
        <p:sp>
          <p:nvSpPr>
            <p:cNvPr id="822" name="Shape 822"/>
            <p:cNvSpPr/>
            <p:nvPr/>
          </p:nvSpPr>
          <p:spPr>
            <a:xfrm rot="16200000">
              <a:off x="3149584" y="394980"/>
              <a:ext cx="1175446" cy="566441"/>
            </a:xfrm>
            <a:prstGeom prst="rightArrow">
              <a:avLst>
                <a:gd name="adj1" fmla="val 32000"/>
                <a:gd name="adj2" fmla="val 143493"/>
              </a:avLst>
            </a:prstGeom>
            <a:solidFill>
              <a:schemeClr val="accent6">
                <a:hueOff val="7068543"/>
                <a:satOff val="-63217"/>
                <a:lumOff val="21330"/>
              </a:schemeClr>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823" name="Shape 823"/>
            <p:cNvSpPr/>
            <p:nvPr/>
          </p:nvSpPr>
          <p:spPr>
            <a:xfrm rot="16200000">
              <a:off x="5740384" y="304502"/>
              <a:ext cx="1175446" cy="566441"/>
            </a:xfrm>
            <a:prstGeom prst="rightArrow">
              <a:avLst>
                <a:gd name="adj1" fmla="val 32000"/>
                <a:gd name="adj2" fmla="val 143493"/>
              </a:avLst>
            </a:prstGeom>
            <a:solidFill>
              <a:schemeClr val="accent6">
                <a:hueOff val="7068543"/>
                <a:satOff val="-63217"/>
                <a:lumOff val="21330"/>
              </a:schemeClr>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824" name="Shape 824"/>
            <p:cNvSpPr/>
            <p:nvPr/>
          </p:nvSpPr>
          <p:spPr>
            <a:xfrm>
              <a:off x="5737917" y="1286245"/>
              <a:ext cx="1359769"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lvl1pPr>
            </a:lstStyle>
            <a:p>
              <a:pPr/>
              <a:r>
                <a:t>1.6 B</a:t>
              </a:r>
            </a:p>
          </p:txBody>
        </p:sp>
        <p:sp>
          <p:nvSpPr>
            <p:cNvPr id="825" name="Shape 825"/>
            <p:cNvSpPr/>
            <p:nvPr/>
          </p:nvSpPr>
          <p:spPr>
            <a:xfrm rot="16200000">
              <a:off x="10921984" y="304502"/>
              <a:ext cx="1175446" cy="566441"/>
            </a:xfrm>
            <a:prstGeom prst="rightArrow">
              <a:avLst>
                <a:gd name="adj1" fmla="val 32000"/>
                <a:gd name="adj2" fmla="val 143493"/>
              </a:avLst>
            </a:prstGeom>
            <a:solidFill>
              <a:schemeClr val="accent6">
                <a:hueOff val="7068543"/>
                <a:satOff val="-63217"/>
                <a:lumOff val="21330"/>
              </a:schemeClr>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826" name="Shape 826"/>
            <p:cNvSpPr/>
            <p:nvPr/>
          </p:nvSpPr>
          <p:spPr>
            <a:xfrm>
              <a:off x="11052246" y="1286245"/>
              <a:ext cx="1359769"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lvl1pPr>
            </a:lstStyle>
            <a:p>
              <a:pPr/>
              <a:r>
                <a:t>6.0 B</a:t>
              </a:r>
            </a:p>
          </p:txBody>
        </p:sp>
        <p:sp>
          <p:nvSpPr>
            <p:cNvPr id="827" name="Shape 827"/>
            <p:cNvSpPr/>
            <p:nvPr/>
          </p:nvSpPr>
          <p:spPr>
            <a:xfrm>
              <a:off x="644769" y="1286245"/>
              <a:ext cx="1003475"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lvl1pPr>
            </a:lstStyle>
            <a:p>
              <a:pPr/>
              <a:r>
                <a:t>4 M</a:t>
              </a:r>
            </a:p>
          </p:txBody>
        </p:sp>
        <p:sp>
          <p:nvSpPr>
            <p:cNvPr id="828" name="Shape 828"/>
            <p:cNvSpPr/>
            <p:nvPr/>
          </p:nvSpPr>
          <p:spPr>
            <a:xfrm rot="16200000">
              <a:off x="13512784" y="304502"/>
              <a:ext cx="1175446" cy="566441"/>
            </a:xfrm>
            <a:prstGeom prst="rightArrow">
              <a:avLst>
                <a:gd name="adj1" fmla="val 32000"/>
                <a:gd name="adj2" fmla="val 143493"/>
              </a:avLst>
            </a:prstGeom>
            <a:solidFill>
              <a:schemeClr val="accent6">
                <a:hueOff val="7068543"/>
                <a:satOff val="-63217"/>
                <a:lumOff val="21330"/>
              </a:schemeClr>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829" name="Shape 829"/>
            <p:cNvSpPr/>
            <p:nvPr/>
          </p:nvSpPr>
          <p:spPr>
            <a:xfrm>
              <a:off x="13643046" y="1286245"/>
              <a:ext cx="1359769"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lvl1pPr>
            </a:lstStyle>
            <a:p>
              <a:pPr/>
              <a:r>
                <a:t>6.9 B</a:t>
              </a:r>
            </a:p>
          </p:txBody>
        </p:sp>
        <p:sp>
          <p:nvSpPr>
            <p:cNvPr id="830" name="Shape 830"/>
            <p:cNvSpPr/>
            <p:nvPr/>
          </p:nvSpPr>
          <p:spPr>
            <a:xfrm rot="16200000">
              <a:off x="8331184" y="407223"/>
              <a:ext cx="1175446" cy="566441"/>
            </a:xfrm>
            <a:prstGeom prst="rightArrow">
              <a:avLst>
                <a:gd name="adj1" fmla="val 32000"/>
                <a:gd name="adj2" fmla="val 143493"/>
              </a:avLst>
            </a:prstGeom>
            <a:solidFill>
              <a:schemeClr val="accent6">
                <a:hueOff val="7068543"/>
                <a:satOff val="-63217"/>
                <a:lumOff val="21330"/>
              </a:schemeClr>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831" name="Shape 831"/>
            <p:cNvSpPr/>
            <p:nvPr/>
          </p:nvSpPr>
          <p:spPr>
            <a:xfrm>
              <a:off x="8395081" y="1286245"/>
              <a:ext cx="1359769"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lvl1pPr>
            </a:lstStyle>
            <a:p>
              <a:pPr/>
              <a:r>
                <a:t>5.3 B</a:t>
              </a:r>
            </a:p>
          </p:txBody>
        </p:sp>
        <p:sp>
          <p:nvSpPr>
            <p:cNvPr id="832" name="Shape 832"/>
            <p:cNvSpPr/>
            <p:nvPr/>
          </p:nvSpPr>
          <p:spPr>
            <a:xfrm>
              <a:off x="8116295" y="1985118"/>
              <a:ext cx="2120541"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solidFill>
                    <a:schemeClr val="accent1">
                      <a:hueOff val="203713"/>
                      <a:lumOff val="-13818"/>
                    </a:schemeClr>
                  </a:solidFill>
                </a:defRPr>
              </a:lvl1pPr>
            </a:lstStyle>
            <a:p>
              <a:pPr/>
              <a:r>
                <a:t>10.0 TW</a:t>
              </a:r>
            </a:p>
          </p:txBody>
        </p:sp>
        <p:sp>
          <p:nvSpPr>
            <p:cNvPr id="833" name="Shape 833"/>
            <p:cNvSpPr/>
            <p:nvPr/>
          </p:nvSpPr>
          <p:spPr>
            <a:xfrm>
              <a:off x="13329023" y="1985118"/>
              <a:ext cx="2120541"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solidFill>
                    <a:schemeClr val="accent1">
                      <a:hueOff val="203713"/>
                      <a:lumOff val="-13818"/>
                    </a:schemeClr>
                  </a:solidFill>
                </a:defRPr>
              </a:lvl1pPr>
            </a:lstStyle>
            <a:p>
              <a:pPr/>
              <a:r>
                <a:t>16.5 TW</a:t>
              </a:r>
            </a:p>
          </p:txBody>
        </p:sp>
        <p:sp>
          <p:nvSpPr>
            <p:cNvPr id="834" name="Shape 834"/>
            <p:cNvSpPr/>
            <p:nvPr/>
          </p:nvSpPr>
          <p:spPr>
            <a:xfrm>
              <a:off x="5547013" y="1985118"/>
              <a:ext cx="1823890"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solidFill>
                    <a:schemeClr val="accent1">
                      <a:hueOff val="203713"/>
                      <a:lumOff val="-13818"/>
                    </a:schemeClr>
                  </a:solidFill>
                </a:defRPr>
              </a:lvl1pPr>
            </a:lstStyle>
            <a:p>
              <a:pPr/>
              <a:r>
                <a:t>0.5 TW</a:t>
              </a:r>
            </a:p>
          </p:txBody>
        </p:sp>
        <p:sp>
          <p:nvSpPr>
            <p:cNvPr id="835" name="Shape 835"/>
            <p:cNvSpPr/>
            <p:nvPr/>
          </p:nvSpPr>
          <p:spPr>
            <a:xfrm>
              <a:off x="2517530" y="1985118"/>
              <a:ext cx="2303377"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200">
                  <a:solidFill>
                    <a:schemeClr val="accent1">
                      <a:hueOff val="203713"/>
                      <a:lumOff val="-13818"/>
                    </a:schemeClr>
                  </a:solidFill>
                </a:defRPr>
              </a:pPr>
              <a:r>
                <a:t>&lt;10</a:t>
              </a:r>
              <a:r>
                <a:rPr baseline="31999"/>
                <a:t>-3</a:t>
              </a:r>
              <a:r>
                <a:t> TW</a:t>
              </a:r>
            </a:p>
          </p:txBody>
        </p:sp>
        <p:sp>
          <p:nvSpPr>
            <p:cNvPr id="836" name="Shape 836"/>
            <p:cNvSpPr/>
            <p:nvPr/>
          </p:nvSpPr>
          <p:spPr>
            <a:xfrm>
              <a:off x="0" y="1985118"/>
              <a:ext cx="2303376"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200">
                  <a:solidFill>
                    <a:schemeClr val="accent1">
                      <a:hueOff val="203713"/>
                      <a:lumOff val="-13818"/>
                    </a:schemeClr>
                  </a:solidFill>
                </a:defRPr>
              </a:pPr>
              <a:r>
                <a:t>&lt;10</a:t>
              </a:r>
              <a:r>
                <a:rPr baseline="31999"/>
                <a:t>-6</a:t>
              </a:r>
              <a:r>
                <a:t> TW</a:t>
              </a:r>
            </a:p>
          </p:txBody>
        </p:sp>
        <p:sp>
          <p:nvSpPr>
            <p:cNvPr id="837" name="Shape 837"/>
            <p:cNvSpPr/>
            <p:nvPr/>
          </p:nvSpPr>
          <p:spPr>
            <a:xfrm>
              <a:off x="10704090" y="2014518"/>
              <a:ext cx="2120542"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solidFill>
                    <a:schemeClr val="accent1">
                      <a:hueOff val="203713"/>
                      <a:lumOff val="-13818"/>
                    </a:schemeClr>
                  </a:solidFill>
                </a:defRPr>
              </a:lvl1pPr>
            </a:lstStyle>
            <a:p>
              <a:pPr/>
              <a:r>
                <a:t>12.8 TW</a:t>
              </a:r>
            </a:p>
          </p:txBody>
        </p:sp>
        <p:sp>
          <p:nvSpPr>
            <p:cNvPr id="838" name="Shape 838"/>
            <p:cNvSpPr/>
            <p:nvPr/>
          </p:nvSpPr>
          <p:spPr>
            <a:xfrm>
              <a:off x="16054936" y="1985118"/>
              <a:ext cx="3025342"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solidFill>
                    <a:schemeClr val="accent1">
                      <a:hueOff val="203713"/>
                      <a:lumOff val="-13818"/>
                    </a:schemeClr>
                  </a:solidFill>
                </a:defRPr>
              </a:lvl1pPr>
            </a:lstStyle>
            <a:p>
              <a:pPr/>
              <a:r>
                <a:t>&gt;100.0 TW?</a:t>
              </a:r>
            </a:p>
          </p:txBody>
        </p:sp>
      </p:grpSp>
      <p:pic>
        <p:nvPicPr>
          <p:cNvPr id="840" name="Fire.png"/>
          <p:cNvPicPr>
            <a:picLocks noChangeAspect="1"/>
          </p:cNvPicPr>
          <p:nvPr/>
        </p:nvPicPr>
        <p:blipFill>
          <a:blip r:embed="rId6">
            <a:extLst/>
          </a:blip>
          <a:stretch>
            <a:fillRect/>
          </a:stretch>
        </p:blipFill>
        <p:spPr>
          <a:xfrm>
            <a:off x="467260" y="3858578"/>
            <a:ext cx="1747975" cy="2154142"/>
          </a:xfrm>
          <a:prstGeom prst="rect">
            <a:avLst/>
          </a:prstGeom>
          <a:ln w="12700">
            <a:miter lim="400000"/>
          </a:ln>
        </p:spPr>
      </p:pic>
      <p:pic>
        <p:nvPicPr>
          <p:cNvPr id="841" name="Oil drill2.png"/>
          <p:cNvPicPr>
            <a:picLocks noChangeAspect="1"/>
          </p:cNvPicPr>
          <p:nvPr/>
        </p:nvPicPr>
        <p:blipFill>
          <a:blip r:embed="rId7">
            <a:extLst/>
          </a:blip>
          <a:stretch>
            <a:fillRect/>
          </a:stretch>
        </p:blipFill>
        <p:spPr>
          <a:xfrm>
            <a:off x="12340754" y="5003671"/>
            <a:ext cx="1656155" cy="1696009"/>
          </a:xfrm>
          <a:prstGeom prst="rect">
            <a:avLst/>
          </a:prstGeom>
          <a:ln w="12700">
            <a:miter lim="400000"/>
          </a:ln>
        </p:spPr>
      </p:pic>
      <p:sp>
        <p:nvSpPr>
          <p:cNvPr id="842" name="Shape 842"/>
          <p:cNvSpPr/>
          <p:nvPr/>
        </p:nvSpPr>
        <p:spPr>
          <a:xfrm>
            <a:off x="186055" y="11314245"/>
            <a:ext cx="2783384"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vl1pPr>
          </a:lstStyle>
          <a:p>
            <a:pPr/>
            <a:r>
              <a:t>Population </a:t>
            </a:r>
          </a:p>
        </p:txBody>
      </p:sp>
      <p:sp>
        <p:nvSpPr>
          <p:cNvPr id="843" name="Shape 843"/>
          <p:cNvSpPr/>
          <p:nvPr/>
        </p:nvSpPr>
        <p:spPr>
          <a:xfrm>
            <a:off x="2814339" y="11682545"/>
            <a:ext cx="1873330" cy="1"/>
          </a:xfrm>
          <a:prstGeom prst="line">
            <a:avLst/>
          </a:prstGeom>
          <a:ln w="101600">
            <a:solidFill>
              <a:schemeClr val="accent6">
                <a:hueOff val="7068543"/>
                <a:satOff val="-63217"/>
                <a:lumOff val="21330"/>
              </a:schemeClr>
            </a:solidFill>
            <a:miter lim="400000"/>
            <a:tailEnd type="triangle"/>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844" name="Shape 844"/>
          <p:cNvSpPr/>
          <p:nvPr/>
        </p:nvSpPr>
        <p:spPr>
          <a:xfrm>
            <a:off x="84455" y="12983415"/>
            <a:ext cx="4028332"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vl1pPr>
          </a:lstStyle>
          <a:p>
            <a:pPr/>
            <a:r>
              <a:t>Total energy use</a:t>
            </a:r>
          </a:p>
        </p:txBody>
      </p:sp>
      <p:sp>
        <p:nvSpPr>
          <p:cNvPr id="845" name="Shape 845"/>
          <p:cNvSpPr/>
          <p:nvPr/>
        </p:nvSpPr>
        <p:spPr>
          <a:xfrm>
            <a:off x="4053277" y="13377115"/>
            <a:ext cx="933017" cy="1"/>
          </a:xfrm>
          <a:prstGeom prst="line">
            <a:avLst/>
          </a:prstGeom>
          <a:ln w="101600">
            <a:solidFill>
              <a:schemeClr val="accent1"/>
            </a:solidFill>
            <a:miter lim="400000"/>
            <a:tailEnd type="triangle"/>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846" name="DS_Rainfed_Icon.png"/>
          <p:cNvPicPr>
            <a:picLocks noChangeAspect="1"/>
          </p:cNvPicPr>
          <p:nvPr/>
        </p:nvPicPr>
        <p:blipFill>
          <a:blip r:embed="rId8">
            <a:extLst/>
          </a:blip>
          <a:stretch>
            <a:fillRect/>
          </a:stretch>
        </p:blipFill>
        <p:spPr>
          <a:xfrm>
            <a:off x="4898036" y="4630300"/>
            <a:ext cx="2544350" cy="2544351"/>
          </a:xfrm>
          <a:prstGeom prst="rect">
            <a:avLst/>
          </a:prstGeom>
          <a:ln w="12700">
            <a:miter lim="400000"/>
          </a:ln>
        </p:spPr>
      </p:pic>
      <p:pic>
        <p:nvPicPr>
          <p:cNvPr id="847" name="technology.jpeg"/>
          <p:cNvPicPr>
            <a:picLocks noChangeAspect="1"/>
          </p:cNvPicPr>
          <p:nvPr/>
        </p:nvPicPr>
        <p:blipFill>
          <a:blip r:embed="rId9">
            <a:extLst/>
          </a:blip>
          <a:stretch>
            <a:fillRect/>
          </a:stretch>
        </p:blipFill>
        <p:spPr>
          <a:xfrm>
            <a:off x="10211296" y="5501444"/>
            <a:ext cx="2163366" cy="1168401"/>
          </a:xfrm>
          <a:prstGeom prst="rect">
            <a:avLst/>
          </a:prstGeom>
          <a:ln w="12700">
            <a:miter lim="400000"/>
          </a:ln>
        </p:spPr>
      </p:pic>
      <p:pic>
        <p:nvPicPr>
          <p:cNvPr id="848" name="Tech-Icon.png"/>
          <p:cNvPicPr>
            <a:picLocks noChangeAspect="1"/>
          </p:cNvPicPr>
          <p:nvPr/>
        </p:nvPicPr>
        <p:blipFill>
          <a:blip r:embed="rId10">
            <a:extLst/>
          </a:blip>
          <a:stretch>
            <a:fillRect/>
          </a:stretch>
        </p:blipFill>
        <p:spPr>
          <a:xfrm>
            <a:off x="15017779" y="5234233"/>
            <a:ext cx="2697302" cy="2042618"/>
          </a:xfrm>
          <a:prstGeom prst="rect">
            <a:avLst/>
          </a:prstGeom>
          <a:ln w="12700">
            <a:miter lim="400000"/>
          </a:ln>
        </p:spPr>
      </p:pic>
      <p:sp>
        <p:nvSpPr>
          <p:cNvPr id="849" name="Shape 849"/>
          <p:cNvSpPr/>
          <p:nvPr/>
        </p:nvSpPr>
        <p:spPr>
          <a:xfrm>
            <a:off x="20949870" y="12225763"/>
            <a:ext cx="1508225"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vl1pPr>
          </a:lstStyle>
          <a:p>
            <a:pPr/>
            <a:r>
              <a:t>12 B?</a:t>
            </a:r>
          </a:p>
        </p:txBody>
      </p:sp>
      <p:sp>
        <p:nvSpPr>
          <p:cNvPr id="850" name="Shape 850"/>
          <p:cNvSpPr/>
          <p:nvPr/>
        </p:nvSpPr>
        <p:spPr>
          <a:xfrm>
            <a:off x="23899262" y="12225763"/>
            <a:ext cx="410952"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vl1pPr>
          </a:lstStyle>
          <a:p>
            <a:pPr/>
            <a:r>
              <a:t>?</a:t>
            </a:r>
          </a:p>
        </p:txBody>
      </p:sp>
      <p:sp>
        <p:nvSpPr>
          <p:cNvPr id="851" name="Shape 851"/>
          <p:cNvSpPr/>
          <p:nvPr/>
        </p:nvSpPr>
        <p:spPr>
          <a:xfrm rot="16200000">
            <a:off x="21078159" y="11370895"/>
            <a:ext cx="1175446" cy="566440"/>
          </a:xfrm>
          <a:prstGeom prst="rightArrow">
            <a:avLst>
              <a:gd name="adj1" fmla="val 32000"/>
              <a:gd name="adj2" fmla="val 143493"/>
            </a:avLst>
          </a:prstGeom>
          <a:solidFill>
            <a:schemeClr val="accent6">
              <a:hueOff val="7068543"/>
              <a:satOff val="-63217"/>
              <a:lumOff val="21330"/>
            </a:scheme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852" name="Shape 852"/>
          <p:cNvSpPr/>
          <p:nvPr/>
        </p:nvSpPr>
        <p:spPr>
          <a:xfrm rot="16200000">
            <a:off x="23517015" y="11402587"/>
            <a:ext cx="1175446" cy="566441"/>
          </a:xfrm>
          <a:prstGeom prst="rightArrow">
            <a:avLst>
              <a:gd name="adj1" fmla="val 32000"/>
              <a:gd name="adj2" fmla="val 143493"/>
            </a:avLst>
          </a:prstGeom>
          <a:solidFill>
            <a:schemeClr val="accent6">
              <a:hueOff val="7068543"/>
              <a:satOff val="-63217"/>
              <a:lumOff val="21330"/>
            </a:scheme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853" name="Shape 853"/>
          <p:cNvSpPr/>
          <p:nvPr/>
        </p:nvSpPr>
        <p:spPr>
          <a:xfrm>
            <a:off x="3515076" y="704385"/>
            <a:ext cx="5850831" cy="2737347"/>
          </a:xfrm>
          <a:prstGeom prst="wedgeEllipseCallout">
            <a:avLst>
              <a:gd name="adj1" fmla="val -86469"/>
              <a:gd name="adj2" fmla="val 126470"/>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Increasing food efficiency and reducing time needed to process food</a:t>
            </a:r>
          </a:p>
        </p:txBody>
      </p:sp>
      <p:sp>
        <p:nvSpPr>
          <p:cNvPr id="854" name="Shape 854"/>
          <p:cNvSpPr/>
          <p:nvPr/>
        </p:nvSpPr>
        <p:spPr>
          <a:xfrm>
            <a:off x="-5910" y="9880604"/>
            <a:ext cx="5850831" cy="2737347"/>
          </a:xfrm>
          <a:prstGeom prst="wedgeEllipseCallout">
            <a:avLst>
              <a:gd name="adj1" fmla="val 55117"/>
              <a:gd name="adj2" fmla="val -195749"/>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Reducing time needed to obtain food</a:t>
            </a:r>
          </a:p>
        </p:txBody>
      </p:sp>
      <p:sp>
        <p:nvSpPr>
          <p:cNvPr id="855" name="Shape 855"/>
          <p:cNvSpPr/>
          <p:nvPr/>
        </p:nvSpPr>
        <p:spPr>
          <a:xfrm>
            <a:off x="13875419" y="10643738"/>
            <a:ext cx="5850832" cy="2737347"/>
          </a:xfrm>
          <a:prstGeom prst="wedgeEllipseCallout">
            <a:avLst>
              <a:gd name="adj1" fmla="val -99105"/>
              <a:gd name="adj2" fmla="val -162844"/>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Accumulate, accumulate, … </a:t>
            </a:r>
          </a:p>
        </p:txBody>
      </p:sp>
      <p:sp>
        <p:nvSpPr>
          <p:cNvPr id="856" name="Shape 856"/>
          <p:cNvSpPr/>
          <p:nvPr/>
        </p:nvSpPr>
        <p:spPr>
          <a:xfrm>
            <a:off x="9146210" y="1042789"/>
            <a:ext cx="3086380" cy="7446449"/>
          </a:xfrm>
          <a:prstGeom prst="ellipse">
            <a:avLst/>
          </a:prstGeom>
          <a:ln w="63500">
            <a:solidFill>
              <a:schemeClr val="accent5"/>
            </a:solidFill>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857" name="Shape 857"/>
          <p:cNvSpPr/>
          <p:nvPr/>
        </p:nvSpPr>
        <p:spPr>
          <a:xfrm>
            <a:off x="17206281" y="9411642"/>
            <a:ext cx="5850831" cy="2737347"/>
          </a:xfrm>
          <a:prstGeom prst="wedgeEllipseCallout">
            <a:avLst>
              <a:gd name="adj1" fmla="val -62631"/>
              <a:gd name="adj2" fmla="val -169108"/>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Technology and access to fossil fuels facilitate economic growth</a:t>
            </a:r>
          </a:p>
        </p:txBody>
      </p:sp>
      <p:sp>
        <p:nvSpPr>
          <p:cNvPr id="858" name="Shape 858"/>
          <p:cNvSpPr/>
          <p:nvPr/>
        </p:nvSpPr>
        <p:spPr>
          <a:xfrm>
            <a:off x="18109307" y="5244517"/>
            <a:ext cx="5850831" cy="2737347"/>
          </a:xfrm>
          <a:prstGeom prst="wedgeEllipseCallout">
            <a:avLst>
              <a:gd name="adj1" fmla="val -175296"/>
              <a:gd name="adj2" fmla="val 29453"/>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Goal of economy is to create “human wealth”</a:t>
            </a:r>
          </a:p>
        </p:txBody>
      </p:sp>
      <p:sp>
        <p:nvSpPr>
          <p:cNvPr id="859" name="Shape 859"/>
          <p:cNvSpPr/>
          <p:nvPr/>
        </p:nvSpPr>
        <p:spPr>
          <a:xfrm>
            <a:off x="18479196" y="-20474"/>
            <a:ext cx="5850831" cy="2737347"/>
          </a:xfrm>
          <a:prstGeom prst="wedgeEllipseCallout">
            <a:avLst>
              <a:gd name="adj1" fmla="val -138731"/>
              <a:gd name="adj2" fmla="val 172224"/>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Easy access to seemingly infinite energy combined with technology </a:t>
            </a:r>
          </a:p>
        </p:txBody>
      </p:sp>
      <p:sp>
        <p:nvSpPr>
          <p:cNvPr id="860" name="Shape 860"/>
          <p:cNvSpPr/>
          <p:nvPr/>
        </p:nvSpPr>
        <p:spPr>
          <a:xfrm>
            <a:off x="13956746" y="1011039"/>
            <a:ext cx="5850832" cy="2737347"/>
          </a:xfrm>
          <a:prstGeom prst="wedgeEllipseCallout">
            <a:avLst>
              <a:gd name="adj1" fmla="val -90714"/>
              <a:gd name="adj2" fmla="val -3067"/>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Mainly a light-skinned (almost white) subspecies from Europe</a:t>
            </a:r>
          </a:p>
        </p:txBody>
      </p:sp>
      <p:sp>
        <p:nvSpPr>
          <p:cNvPr id="861" name="Shape 861"/>
          <p:cNvSpPr/>
          <p:nvPr/>
        </p:nvSpPr>
        <p:spPr>
          <a:xfrm>
            <a:off x="13956746" y="822923"/>
            <a:ext cx="5850832" cy="2737347"/>
          </a:xfrm>
          <a:prstGeom prst="wedgeEllipseCallout">
            <a:avLst>
              <a:gd name="adj1" fmla="val -88888"/>
              <a:gd name="adj2" fmla="val -6213"/>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Increasing access to material resources</a:t>
            </a:r>
          </a:p>
        </p:txBody>
      </p:sp>
      <p:sp>
        <p:nvSpPr>
          <p:cNvPr id="862" name="Shape 862"/>
          <p:cNvSpPr/>
          <p:nvPr/>
        </p:nvSpPr>
        <p:spPr>
          <a:xfrm>
            <a:off x="158700" y="68312"/>
            <a:ext cx="1394805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Diagnosis: Leaving the “Safe Operating Space”</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853"/>
                                        </p:tgtEl>
                                        <p:attrNameLst>
                                          <p:attrName>style.visibility</p:attrName>
                                        </p:attrNameLst>
                                      </p:cBhvr>
                                      <p:to>
                                        <p:strVal val="visible"/>
                                      </p:to>
                                    </p:set>
                                    <p:anim calcmode="lin" valueType="num">
                                      <p:cBhvr>
                                        <p:cTn id="7" dur="750" fill="hold"/>
                                        <p:tgtEl>
                                          <p:spTgt spid="853"/>
                                        </p:tgtEl>
                                        <p:attrNameLst>
                                          <p:attrName>ppt_w</p:attrName>
                                        </p:attrNameLst>
                                      </p:cBhvr>
                                      <p:tavLst>
                                        <p:tav tm="0">
                                          <p:val>
                                            <p:fltVal val="0"/>
                                          </p:val>
                                        </p:tav>
                                        <p:tav tm="100000">
                                          <p:val>
                                            <p:strVal val="#ppt_w"/>
                                          </p:val>
                                        </p:tav>
                                      </p:tavLst>
                                    </p:anim>
                                    <p:anim calcmode="lin" valueType="num">
                                      <p:cBhvr>
                                        <p:cTn id="8" dur="750" fill="hold"/>
                                        <p:tgtEl>
                                          <p:spTgt spid="85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xit" nodeType="clickEffect" presetID="9" grpId="2" fill="hold">
                                  <p:stCondLst>
                                    <p:cond delay="0"/>
                                  </p:stCondLst>
                                  <p:iterate type="el" backwards="0">
                                    <p:tmAbs val="0"/>
                                  </p:iterate>
                                  <p:childTnLst>
                                    <p:animEffect filter="dissolve" transition="out">
                                      <p:cBhvr>
                                        <p:cTn id="12" dur="1000" fill="hold"/>
                                        <p:tgtEl>
                                          <p:spTgt spid="853"/>
                                        </p:tgtEl>
                                      </p:cBhvr>
                                    </p:animEffect>
                                    <p:set>
                                      <p:cBhvr>
                                        <p:cTn id="13" fill="hold">
                                          <p:stCondLst>
                                            <p:cond delay="999"/>
                                          </p:stCondLst>
                                        </p:cTn>
                                        <p:tgtEl>
                                          <p:spTgt spid="853"/>
                                        </p:tgtEl>
                                        <p:attrNameLst>
                                          <p:attrName>style.visibility</p:attrName>
                                        </p:attrNameLst>
                                      </p:cBhvr>
                                      <p:to>
                                        <p:strVal val="hidden"/>
                                      </p:to>
                                    </p:set>
                                  </p:childTnLst>
                                </p:cTn>
                              </p:par>
                            </p:childTnLst>
                          </p:cTn>
                        </p:par>
                        <p:par>
                          <p:cTn id="14" fill="hold">
                            <p:stCondLst>
                              <p:cond delay="1000"/>
                            </p:stCondLst>
                            <p:childTnLst>
                              <p:par>
                                <p:cTn id="15" presetClass="entr" nodeType="afterEffect" presetSubtype="16" presetID="23" grpId="3" fill="hold">
                                  <p:stCondLst>
                                    <p:cond delay="0"/>
                                  </p:stCondLst>
                                  <p:iterate type="el" backwards="0">
                                    <p:tmAbs val="0"/>
                                  </p:iterate>
                                  <p:childTnLst>
                                    <p:set>
                                      <p:cBhvr>
                                        <p:cTn id="16" fill="hold"/>
                                        <p:tgtEl>
                                          <p:spTgt spid="854"/>
                                        </p:tgtEl>
                                        <p:attrNameLst>
                                          <p:attrName>style.visibility</p:attrName>
                                        </p:attrNameLst>
                                      </p:cBhvr>
                                      <p:to>
                                        <p:strVal val="visible"/>
                                      </p:to>
                                    </p:set>
                                    <p:anim calcmode="lin" valueType="num">
                                      <p:cBhvr>
                                        <p:cTn id="17" dur="750" fill="hold"/>
                                        <p:tgtEl>
                                          <p:spTgt spid="854"/>
                                        </p:tgtEl>
                                        <p:attrNameLst>
                                          <p:attrName>ppt_w</p:attrName>
                                        </p:attrNameLst>
                                      </p:cBhvr>
                                      <p:tavLst>
                                        <p:tav tm="0">
                                          <p:val>
                                            <p:fltVal val="0"/>
                                          </p:val>
                                        </p:tav>
                                        <p:tav tm="100000">
                                          <p:val>
                                            <p:strVal val="#ppt_w"/>
                                          </p:val>
                                        </p:tav>
                                      </p:tavLst>
                                    </p:anim>
                                    <p:anim calcmode="lin" valueType="num">
                                      <p:cBhvr>
                                        <p:cTn id="18" dur="750" fill="hold"/>
                                        <p:tgtEl>
                                          <p:spTgt spid="854"/>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xit" nodeType="clickEffect" presetID="9" grpId="4" fill="hold">
                                  <p:stCondLst>
                                    <p:cond delay="0"/>
                                  </p:stCondLst>
                                  <p:iterate type="el" backwards="0">
                                    <p:tmAbs val="0"/>
                                  </p:iterate>
                                  <p:childTnLst>
                                    <p:animEffect filter="dissolve" transition="out">
                                      <p:cBhvr>
                                        <p:cTn id="22" dur="1000" fill="hold"/>
                                        <p:tgtEl>
                                          <p:spTgt spid="854"/>
                                        </p:tgtEl>
                                      </p:cBhvr>
                                    </p:animEffect>
                                    <p:set>
                                      <p:cBhvr>
                                        <p:cTn id="23" fill="hold">
                                          <p:stCondLst>
                                            <p:cond delay="999"/>
                                          </p:stCondLst>
                                        </p:cTn>
                                        <p:tgtEl>
                                          <p:spTgt spid="854"/>
                                        </p:tgtEl>
                                        <p:attrNameLst>
                                          <p:attrName>style.visibility</p:attrName>
                                        </p:attrNameLst>
                                      </p:cBhvr>
                                      <p:to>
                                        <p:strVal val="hidden"/>
                                      </p:to>
                                    </p:set>
                                  </p:childTnLst>
                                </p:cTn>
                              </p:par>
                            </p:childTnLst>
                          </p:cTn>
                        </p:par>
                        <p:par>
                          <p:cTn id="24" fill="hold">
                            <p:stCondLst>
                              <p:cond delay="1000"/>
                            </p:stCondLst>
                            <p:childTnLst>
                              <p:par>
                                <p:cTn id="25" presetClass="entr" nodeType="afterEffect" presetSubtype="16" presetID="23" grpId="5" fill="hold">
                                  <p:stCondLst>
                                    <p:cond delay="0"/>
                                  </p:stCondLst>
                                  <p:iterate type="el" backwards="0">
                                    <p:tmAbs val="0"/>
                                  </p:iterate>
                                  <p:childTnLst>
                                    <p:set>
                                      <p:cBhvr>
                                        <p:cTn id="26" fill="hold"/>
                                        <p:tgtEl>
                                          <p:spTgt spid="861"/>
                                        </p:tgtEl>
                                        <p:attrNameLst>
                                          <p:attrName>style.visibility</p:attrName>
                                        </p:attrNameLst>
                                      </p:cBhvr>
                                      <p:to>
                                        <p:strVal val="visible"/>
                                      </p:to>
                                    </p:set>
                                    <p:anim calcmode="lin" valueType="num">
                                      <p:cBhvr>
                                        <p:cTn id="27" dur="750" fill="hold"/>
                                        <p:tgtEl>
                                          <p:spTgt spid="861"/>
                                        </p:tgtEl>
                                        <p:attrNameLst>
                                          <p:attrName>ppt_w</p:attrName>
                                        </p:attrNameLst>
                                      </p:cBhvr>
                                      <p:tavLst>
                                        <p:tav tm="0">
                                          <p:val>
                                            <p:fltVal val="0"/>
                                          </p:val>
                                        </p:tav>
                                        <p:tav tm="100000">
                                          <p:val>
                                            <p:strVal val="#ppt_w"/>
                                          </p:val>
                                        </p:tav>
                                      </p:tavLst>
                                    </p:anim>
                                    <p:anim calcmode="lin" valueType="num">
                                      <p:cBhvr>
                                        <p:cTn id="28" dur="750" fill="hold"/>
                                        <p:tgtEl>
                                          <p:spTgt spid="861"/>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Class="exit" nodeType="clickEffect" presetID="9" grpId="6" fill="hold">
                                  <p:stCondLst>
                                    <p:cond delay="0"/>
                                  </p:stCondLst>
                                  <p:iterate type="el" backwards="0">
                                    <p:tmAbs val="0"/>
                                  </p:iterate>
                                  <p:childTnLst>
                                    <p:animEffect filter="dissolve" transition="out">
                                      <p:cBhvr>
                                        <p:cTn id="32" dur="1000" fill="hold"/>
                                        <p:tgtEl>
                                          <p:spTgt spid="861"/>
                                        </p:tgtEl>
                                      </p:cBhvr>
                                    </p:animEffect>
                                    <p:set>
                                      <p:cBhvr>
                                        <p:cTn id="33" fill="hold">
                                          <p:stCondLst>
                                            <p:cond delay="999"/>
                                          </p:stCondLst>
                                        </p:cTn>
                                        <p:tgtEl>
                                          <p:spTgt spid="861"/>
                                        </p:tgtEl>
                                        <p:attrNameLst>
                                          <p:attrName>style.visibility</p:attrName>
                                        </p:attrNameLst>
                                      </p:cBhvr>
                                      <p:to>
                                        <p:strVal val="hidden"/>
                                      </p:to>
                                    </p:set>
                                  </p:childTnLst>
                                </p:cTn>
                              </p:par>
                            </p:childTnLst>
                          </p:cTn>
                        </p:par>
                        <p:par>
                          <p:cTn id="34" fill="hold">
                            <p:stCondLst>
                              <p:cond delay="1000"/>
                            </p:stCondLst>
                            <p:childTnLst>
                              <p:par>
                                <p:cTn id="35" presetClass="entr" nodeType="afterEffect" presetSubtype="16" presetID="23" grpId="7" fill="hold">
                                  <p:stCondLst>
                                    <p:cond delay="0"/>
                                  </p:stCondLst>
                                  <p:iterate type="el" backwards="0">
                                    <p:tmAbs val="0"/>
                                  </p:iterate>
                                  <p:childTnLst>
                                    <p:set>
                                      <p:cBhvr>
                                        <p:cTn id="36" fill="hold"/>
                                        <p:tgtEl>
                                          <p:spTgt spid="860"/>
                                        </p:tgtEl>
                                        <p:attrNameLst>
                                          <p:attrName>style.visibility</p:attrName>
                                        </p:attrNameLst>
                                      </p:cBhvr>
                                      <p:to>
                                        <p:strVal val="visible"/>
                                      </p:to>
                                    </p:set>
                                    <p:anim calcmode="lin" valueType="num">
                                      <p:cBhvr>
                                        <p:cTn id="37" dur="750" fill="hold"/>
                                        <p:tgtEl>
                                          <p:spTgt spid="860"/>
                                        </p:tgtEl>
                                        <p:attrNameLst>
                                          <p:attrName>ppt_w</p:attrName>
                                        </p:attrNameLst>
                                      </p:cBhvr>
                                      <p:tavLst>
                                        <p:tav tm="0">
                                          <p:val>
                                            <p:fltVal val="0"/>
                                          </p:val>
                                        </p:tav>
                                        <p:tav tm="100000">
                                          <p:val>
                                            <p:strVal val="#ppt_w"/>
                                          </p:val>
                                        </p:tav>
                                      </p:tavLst>
                                    </p:anim>
                                    <p:anim calcmode="lin" valueType="num">
                                      <p:cBhvr>
                                        <p:cTn id="38" dur="750" fill="hold"/>
                                        <p:tgtEl>
                                          <p:spTgt spid="860"/>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16" presetID="23" grpId="8" fill="hold">
                                  <p:stCondLst>
                                    <p:cond delay="0"/>
                                  </p:stCondLst>
                                  <p:iterate type="el" backwards="0">
                                    <p:tmAbs val="0"/>
                                  </p:iterate>
                                  <p:childTnLst>
                                    <p:set>
                                      <p:cBhvr>
                                        <p:cTn id="42" fill="hold"/>
                                        <p:tgtEl>
                                          <p:spTgt spid="858"/>
                                        </p:tgtEl>
                                        <p:attrNameLst>
                                          <p:attrName>style.visibility</p:attrName>
                                        </p:attrNameLst>
                                      </p:cBhvr>
                                      <p:to>
                                        <p:strVal val="visible"/>
                                      </p:to>
                                    </p:set>
                                    <p:anim calcmode="lin" valueType="num">
                                      <p:cBhvr>
                                        <p:cTn id="43" dur="750" fill="hold"/>
                                        <p:tgtEl>
                                          <p:spTgt spid="858"/>
                                        </p:tgtEl>
                                        <p:attrNameLst>
                                          <p:attrName>ppt_w</p:attrName>
                                        </p:attrNameLst>
                                      </p:cBhvr>
                                      <p:tavLst>
                                        <p:tav tm="0">
                                          <p:val>
                                            <p:fltVal val="0"/>
                                          </p:val>
                                        </p:tav>
                                        <p:tav tm="100000">
                                          <p:val>
                                            <p:strVal val="#ppt_w"/>
                                          </p:val>
                                        </p:tav>
                                      </p:tavLst>
                                    </p:anim>
                                    <p:anim calcmode="lin" valueType="num">
                                      <p:cBhvr>
                                        <p:cTn id="44" dur="750" fill="hold"/>
                                        <p:tgtEl>
                                          <p:spTgt spid="858"/>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Class="exit" nodeType="clickEffect" presetID="9" grpId="9" fill="hold">
                                  <p:stCondLst>
                                    <p:cond delay="0"/>
                                  </p:stCondLst>
                                  <p:iterate type="el" backwards="0">
                                    <p:tmAbs val="0"/>
                                  </p:iterate>
                                  <p:childTnLst>
                                    <p:animEffect filter="dissolve" transition="out">
                                      <p:cBhvr>
                                        <p:cTn id="48" dur="1000" fill="hold"/>
                                        <p:tgtEl>
                                          <p:spTgt spid="860"/>
                                        </p:tgtEl>
                                      </p:cBhvr>
                                    </p:animEffect>
                                    <p:set>
                                      <p:cBhvr>
                                        <p:cTn id="49" fill="hold">
                                          <p:stCondLst>
                                            <p:cond delay="999"/>
                                          </p:stCondLst>
                                        </p:cTn>
                                        <p:tgtEl>
                                          <p:spTgt spid="860"/>
                                        </p:tgtEl>
                                        <p:attrNameLst>
                                          <p:attrName>style.visibility</p:attrName>
                                        </p:attrNameLst>
                                      </p:cBhvr>
                                      <p:to>
                                        <p:strVal val="hidden"/>
                                      </p:to>
                                    </p:set>
                                  </p:childTnLst>
                                </p:cTn>
                              </p:par>
                            </p:childTnLst>
                          </p:cTn>
                        </p:par>
                        <p:par>
                          <p:cTn id="50" fill="hold">
                            <p:stCondLst>
                              <p:cond delay="1000"/>
                            </p:stCondLst>
                            <p:childTnLst>
                              <p:par>
                                <p:cTn id="51" presetClass="entr" nodeType="afterEffect" presetSubtype="16" presetID="23" grpId="10" fill="hold">
                                  <p:stCondLst>
                                    <p:cond delay="0"/>
                                  </p:stCondLst>
                                  <p:iterate type="el" backwards="0">
                                    <p:tmAbs val="0"/>
                                  </p:iterate>
                                  <p:childTnLst>
                                    <p:set>
                                      <p:cBhvr>
                                        <p:cTn id="52" fill="hold"/>
                                        <p:tgtEl>
                                          <p:spTgt spid="857"/>
                                        </p:tgtEl>
                                        <p:attrNameLst>
                                          <p:attrName>style.visibility</p:attrName>
                                        </p:attrNameLst>
                                      </p:cBhvr>
                                      <p:to>
                                        <p:strVal val="visible"/>
                                      </p:to>
                                    </p:set>
                                    <p:anim calcmode="lin" valueType="num">
                                      <p:cBhvr>
                                        <p:cTn id="53" dur="750" fill="hold"/>
                                        <p:tgtEl>
                                          <p:spTgt spid="857"/>
                                        </p:tgtEl>
                                        <p:attrNameLst>
                                          <p:attrName>ppt_w</p:attrName>
                                        </p:attrNameLst>
                                      </p:cBhvr>
                                      <p:tavLst>
                                        <p:tav tm="0">
                                          <p:val>
                                            <p:fltVal val="0"/>
                                          </p:val>
                                        </p:tav>
                                        <p:tav tm="100000">
                                          <p:val>
                                            <p:strVal val="#ppt_w"/>
                                          </p:val>
                                        </p:tav>
                                      </p:tavLst>
                                    </p:anim>
                                    <p:anim calcmode="lin" valueType="num">
                                      <p:cBhvr>
                                        <p:cTn id="54" dur="750" fill="hold"/>
                                        <p:tgtEl>
                                          <p:spTgt spid="857"/>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Class="entr" nodeType="clickEffect" presetSubtype="16" presetID="23" grpId="11" fill="hold">
                                  <p:stCondLst>
                                    <p:cond delay="0"/>
                                  </p:stCondLst>
                                  <p:iterate type="el" backwards="0">
                                    <p:tmAbs val="0"/>
                                  </p:iterate>
                                  <p:childTnLst>
                                    <p:set>
                                      <p:cBhvr>
                                        <p:cTn id="58" fill="hold"/>
                                        <p:tgtEl>
                                          <p:spTgt spid="859"/>
                                        </p:tgtEl>
                                        <p:attrNameLst>
                                          <p:attrName>style.visibility</p:attrName>
                                        </p:attrNameLst>
                                      </p:cBhvr>
                                      <p:to>
                                        <p:strVal val="visible"/>
                                      </p:to>
                                    </p:set>
                                    <p:anim calcmode="lin" valueType="num">
                                      <p:cBhvr>
                                        <p:cTn id="59" dur="750" fill="hold"/>
                                        <p:tgtEl>
                                          <p:spTgt spid="859"/>
                                        </p:tgtEl>
                                        <p:attrNameLst>
                                          <p:attrName>ppt_w</p:attrName>
                                        </p:attrNameLst>
                                      </p:cBhvr>
                                      <p:tavLst>
                                        <p:tav tm="0">
                                          <p:val>
                                            <p:fltVal val="0"/>
                                          </p:val>
                                        </p:tav>
                                        <p:tav tm="100000">
                                          <p:val>
                                            <p:strVal val="#ppt_w"/>
                                          </p:val>
                                        </p:tav>
                                      </p:tavLst>
                                    </p:anim>
                                    <p:anim calcmode="lin" valueType="num">
                                      <p:cBhvr>
                                        <p:cTn id="60" dur="750" fill="hold"/>
                                        <p:tgtEl>
                                          <p:spTgt spid="859"/>
                                        </p:tgtEl>
                                        <p:attrNameLst>
                                          <p:attrName>ppt_h</p:attrName>
                                        </p:attrNameLst>
                                      </p:cBhvr>
                                      <p:tavLst>
                                        <p:tav tm="0">
                                          <p:val>
                                            <p:fltVal val="0"/>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Class="exit" nodeType="clickEffect" presetID="9" grpId="12" fill="hold">
                                  <p:stCondLst>
                                    <p:cond delay="0"/>
                                  </p:stCondLst>
                                  <p:iterate type="el" backwards="0">
                                    <p:tmAbs val="0"/>
                                  </p:iterate>
                                  <p:childTnLst>
                                    <p:animEffect filter="dissolve" transition="out">
                                      <p:cBhvr>
                                        <p:cTn id="64" dur="1000" fill="hold"/>
                                        <p:tgtEl>
                                          <p:spTgt spid="857"/>
                                        </p:tgtEl>
                                      </p:cBhvr>
                                    </p:animEffect>
                                    <p:set>
                                      <p:cBhvr>
                                        <p:cTn id="65" fill="hold">
                                          <p:stCondLst>
                                            <p:cond delay="999"/>
                                          </p:stCondLst>
                                        </p:cTn>
                                        <p:tgtEl>
                                          <p:spTgt spid="857"/>
                                        </p:tgtEl>
                                        <p:attrNameLst>
                                          <p:attrName>style.visibility</p:attrName>
                                        </p:attrNameLst>
                                      </p:cBhvr>
                                      <p:to>
                                        <p:strVal val="hidden"/>
                                      </p:to>
                                    </p:set>
                                  </p:childTnLst>
                                </p:cTn>
                              </p:par>
                            </p:childTnLst>
                          </p:cTn>
                        </p:par>
                        <p:par>
                          <p:cTn id="66" fill="hold">
                            <p:stCondLst>
                              <p:cond delay="1000"/>
                            </p:stCondLst>
                            <p:childTnLst>
                              <p:par>
                                <p:cTn id="67" presetClass="exit" nodeType="afterEffect" presetID="9" grpId="13" fill="hold">
                                  <p:stCondLst>
                                    <p:cond delay="0"/>
                                  </p:stCondLst>
                                  <p:iterate type="el" backwards="0">
                                    <p:tmAbs val="0"/>
                                  </p:iterate>
                                  <p:childTnLst>
                                    <p:animEffect filter="dissolve" transition="out">
                                      <p:cBhvr>
                                        <p:cTn id="68" dur="1000" fill="hold"/>
                                        <p:tgtEl>
                                          <p:spTgt spid="858"/>
                                        </p:tgtEl>
                                      </p:cBhvr>
                                    </p:animEffect>
                                    <p:set>
                                      <p:cBhvr>
                                        <p:cTn id="69" fill="hold">
                                          <p:stCondLst>
                                            <p:cond delay="999"/>
                                          </p:stCondLst>
                                        </p:cTn>
                                        <p:tgtEl>
                                          <p:spTgt spid="858"/>
                                        </p:tgtEl>
                                        <p:attrNameLst>
                                          <p:attrName>style.visibility</p:attrName>
                                        </p:attrNameLst>
                                      </p:cBhvr>
                                      <p:to>
                                        <p:strVal val="hidden"/>
                                      </p:to>
                                    </p:set>
                                  </p:childTnLst>
                                </p:cTn>
                              </p:par>
                            </p:childTnLst>
                          </p:cTn>
                        </p:par>
                        <p:par>
                          <p:cTn id="70" fill="hold">
                            <p:stCondLst>
                              <p:cond delay="2000"/>
                            </p:stCondLst>
                            <p:childTnLst>
                              <p:par>
                                <p:cTn id="71" presetClass="exit" nodeType="afterEffect" presetID="9" grpId="14" fill="hold">
                                  <p:stCondLst>
                                    <p:cond delay="0"/>
                                  </p:stCondLst>
                                  <p:iterate type="el" backwards="0">
                                    <p:tmAbs val="0"/>
                                  </p:iterate>
                                  <p:childTnLst>
                                    <p:animEffect filter="dissolve" transition="out">
                                      <p:cBhvr>
                                        <p:cTn id="72" dur="1000" fill="hold"/>
                                        <p:tgtEl>
                                          <p:spTgt spid="859"/>
                                        </p:tgtEl>
                                      </p:cBhvr>
                                    </p:animEffect>
                                    <p:set>
                                      <p:cBhvr>
                                        <p:cTn id="73" fill="hold">
                                          <p:stCondLst>
                                            <p:cond delay="999"/>
                                          </p:stCondLst>
                                        </p:cTn>
                                        <p:tgtEl>
                                          <p:spTgt spid="859"/>
                                        </p:tgtEl>
                                        <p:attrNameLst>
                                          <p:attrName>style.visibility</p:attrName>
                                        </p:attrNameLst>
                                      </p:cBhvr>
                                      <p:to>
                                        <p:strVal val="hidden"/>
                                      </p:to>
                                    </p:set>
                                  </p:childTnLst>
                                </p:cTn>
                              </p:par>
                            </p:childTnLst>
                          </p:cTn>
                        </p:par>
                        <p:par>
                          <p:cTn id="74" fill="hold">
                            <p:stCondLst>
                              <p:cond delay="3000"/>
                            </p:stCondLst>
                            <p:childTnLst>
                              <p:par>
                                <p:cTn id="75" presetClass="entr" nodeType="afterEffect" presetID="9" grpId="15" fill="hold">
                                  <p:stCondLst>
                                    <p:cond delay="0"/>
                                  </p:stCondLst>
                                  <p:iterate type="el" backwards="0">
                                    <p:tmAbs val="0"/>
                                  </p:iterate>
                                  <p:childTnLst>
                                    <p:set>
                                      <p:cBhvr>
                                        <p:cTn id="76" fill="hold"/>
                                        <p:tgtEl>
                                          <p:spTgt spid="856"/>
                                        </p:tgtEl>
                                        <p:attrNameLst>
                                          <p:attrName>style.visibility</p:attrName>
                                        </p:attrNameLst>
                                      </p:cBhvr>
                                      <p:to>
                                        <p:strVal val="visible"/>
                                      </p:to>
                                    </p:set>
                                    <p:animEffect filter="dissolve" transition="in">
                                      <p:cBhvr>
                                        <p:cTn id="77" dur="1000"/>
                                        <p:tgtEl>
                                          <p:spTgt spid="856"/>
                                        </p:tgtEl>
                                      </p:cBhvr>
                                    </p:animEffect>
                                  </p:childTnLst>
                                </p:cTn>
                              </p:par>
                            </p:childTnLst>
                          </p:cTn>
                        </p:par>
                        <p:par>
                          <p:cTn id="78" fill="hold">
                            <p:stCondLst>
                              <p:cond delay="4000"/>
                            </p:stCondLst>
                            <p:childTnLst>
                              <p:par>
                                <p:cTn id="79" presetClass="entr" nodeType="afterEffect" presetSubtype="16" presetID="23" grpId="16" fill="hold">
                                  <p:stCondLst>
                                    <p:cond delay="0"/>
                                  </p:stCondLst>
                                  <p:iterate type="el" backwards="0">
                                    <p:tmAbs val="0"/>
                                  </p:iterate>
                                  <p:childTnLst>
                                    <p:set>
                                      <p:cBhvr>
                                        <p:cTn id="80" fill="hold"/>
                                        <p:tgtEl>
                                          <p:spTgt spid="855"/>
                                        </p:tgtEl>
                                        <p:attrNameLst>
                                          <p:attrName>style.visibility</p:attrName>
                                        </p:attrNameLst>
                                      </p:cBhvr>
                                      <p:to>
                                        <p:strVal val="visible"/>
                                      </p:to>
                                    </p:set>
                                    <p:anim calcmode="lin" valueType="num">
                                      <p:cBhvr>
                                        <p:cTn id="81" dur="750" fill="hold"/>
                                        <p:tgtEl>
                                          <p:spTgt spid="855"/>
                                        </p:tgtEl>
                                        <p:attrNameLst>
                                          <p:attrName>ppt_w</p:attrName>
                                        </p:attrNameLst>
                                      </p:cBhvr>
                                      <p:tavLst>
                                        <p:tav tm="0">
                                          <p:val>
                                            <p:fltVal val="0"/>
                                          </p:val>
                                        </p:tav>
                                        <p:tav tm="100000">
                                          <p:val>
                                            <p:strVal val="#ppt_w"/>
                                          </p:val>
                                        </p:tav>
                                      </p:tavLst>
                                    </p:anim>
                                    <p:anim calcmode="lin" valueType="num">
                                      <p:cBhvr>
                                        <p:cTn id="82" dur="750" fill="hold"/>
                                        <p:tgtEl>
                                          <p:spTgt spid="85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58" grpId="8"/>
      <p:bldP build="whole" bldLvl="1" animBg="1" rev="0" advAuto="0" spid="855" grpId="16"/>
      <p:bldP build="whole" bldLvl="1" animBg="1" rev="0" advAuto="0" spid="858" grpId="13"/>
      <p:bldP build="whole" bldLvl="1" animBg="1" rev="0" advAuto="0" spid="854" grpId="3"/>
      <p:bldP build="whole" bldLvl="1" animBg="1" rev="0" advAuto="0" spid="854" grpId="4"/>
      <p:bldP build="whole" bldLvl="1" animBg="1" rev="0" advAuto="0" spid="859" grpId="11"/>
      <p:bldP build="whole" bldLvl="1" animBg="1" rev="0" advAuto="0" spid="859" grpId="14"/>
      <p:bldP build="whole" bldLvl="1" animBg="1" rev="0" advAuto="0" spid="860" grpId="7"/>
      <p:bldP build="whole" bldLvl="1" animBg="1" rev="0" advAuto="0" spid="856" grpId="15"/>
      <p:bldP build="whole" bldLvl="1" animBg="1" rev="0" advAuto="0" spid="860" grpId="9"/>
      <p:bldP build="whole" bldLvl="1" animBg="1" rev="0" advAuto="0" spid="857" grpId="10"/>
      <p:bldP build="whole" bldLvl="1" animBg="1" rev="0" advAuto="0" spid="857" grpId="12"/>
      <p:bldP build="whole" bldLvl="1" animBg="1" rev="0" advAuto="0" spid="853" grpId="1"/>
      <p:bldP build="whole" bldLvl="1" animBg="1" rev="0" advAuto="0" spid="853" grpId="2"/>
      <p:bldP build="whole" bldLvl="1" animBg="1" rev="0" advAuto="0" spid="861" grpId="6"/>
      <p:bldP build="whole" bldLvl="1" animBg="1" rev="0" advAuto="0" spid="861" grpId="5"/>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242" name="column18_Dali1.tiff"/>
          <p:cNvPicPr>
            <a:picLocks noChangeAspect="1"/>
          </p:cNvPicPr>
          <p:nvPr/>
        </p:nvPicPr>
        <p:blipFill>
          <a:blip r:embed="rId2">
            <a:extLst/>
          </a:blip>
          <a:stretch>
            <a:fillRect/>
          </a:stretch>
        </p:blipFill>
        <p:spPr>
          <a:xfrm>
            <a:off x="-51892" y="-869726"/>
            <a:ext cx="24487784" cy="1756365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mph" nodeType="clickEffect" presetSubtype="0" presetID="6" grpId="1" accel="50000" decel="50000" fill="hold">
                                  <p:stCondLst>
                                    <p:cond delay="0"/>
                                  </p:stCondLst>
                                  <p:childTnLst>
                                    <p:animScale>
                                      <p:cBhvr>
                                        <p:cTn id="6" dur="5000" fill="hold"/>
                                        <p:tgtEl>
                                          <p:spTgt spid="242"/>
                                        </p:tgtEl>
                                      </p:cBhvr>
                                      <p:by x="320148" y="320148"/>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2" grpId="1"/>
    </p:bldLst>
  </p:timing>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864" name="Shape 864"/>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865"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866" name="Shape 866"/>
          <p:cNvSpPr/>
          <p:nvPr/>
        </p:nvSpPr>
        <p:spPr>
          <a:xfrm>
            <a:off x="184100" y="934839"/>
            <a:ext cx="4626268"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Role of Economy</a:t>
            </a:r>
          </a:p>
        </p:txBody>
      </p:sp>
      <p:sp>
        <p:nvSpPr>
          <p:cNvPr id="867" name="Shape 867"/>
          <p:cNvSpPr/>
          <p:nvPr/>
        </p:nvSpPr>
        <p:spPr>
          <a:xfrm>
            <a:off x="13466996" y="7866856"/>
            <a:ext cx="10302211" cy="454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200">
                <a:latin typeface="Helvetica Light"/>
                <a:ea typeface="Helvetica Light"/>
                <a:cs typeface="Helvetica Light"/>
                <a:sym typeface="Helvetica Light"/>
              </a:defRPr>
            </a:pPr>
            <a:r>
              <a:t>The urban population in the developing world will double by 2030. The implications are staggering. One is that we have 20 years to build as much urban housing as was built in the past 6,000. </a:t>
            </a:r>
            <a:r>
              <a:rPr i="1">
                <a:latin typeface="Helvetica"/>
                <a:ea typeface="Helvetica"/>
                <a:cs typeface="Helvetica"/>
                <a:sym typeface="Helvetica"/>
              </a:rPr>
              <a:t>Reinhard Goethert, School of Architecture and Planning, MIT, 2010. </a:t>
            </a:r>
          </a:p>
        </p:txBody>
      </p:sp>
      <p:grpSp>
        <p:nvGrpSpPr>
          <p:cNvPr id="870" name="Group 870"/>
          <p:cNvGrpSpPr/>
          <p:nvPr/>
        </p:nvGrpSpPr>
        <p:grpSpPr>
          <a:xfrm>
            <a:off x="219543" y="2269273"/>
            <a:ext cx="13109165" cy="8718160"/>
            <a:chOff x="0" y="-80476"/>
            <a:chExt cx="13109164" cy="8718158"/>
          </a:xfrm>
        </p:grpSpPr>
        <p:pic>
          <p:nvPicPr>
            <p:cNvPr id="868" name="extraction.tiff"/>
            <p:cNvPicPr>
              <a:picLocks noChangeAspect="1"/>
            </p:cNvPicPr>
            <p:nvPr/>
          </p:nvPicPr>
          <p:blipFill>
            <a:blip r:embed="rId3">
              <a:extLst/>
            </a:blip>
            <a:stretch>
              <a:fillRect/>
            </a:stretch>
          </p:blipFill>
          <p:spPr>
            <a:xfrm>
              <a:off x="0" y="0"/>
              <a:ext cx="13109165" cy="8637683"/>
            </a:xfrm>
            <a:prstGeom prst="rect">
              <a:avLst/>
            </a:prstGeom>
            <a:ln w="12700" cap="flat">
              <a:noFill/>
              <a:miter lim="400000"/>
            </a:ln>
            <a:effectLst/>
          </p:spPr>
        </p:pic>
        <p:sp>
          <p:nvSpPr>
            <p:cNvPr id="869" name="Shape 869"/>
            <p:cNvSpPr/>
            <p:nvPr/>
          </p:nvSpPr>
          <p:spPr>
            <a:xfrm>
              <a:off x="1424109" y="-80477"/>
              <a:ext cx="11437391" cy="10783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4200"/>
              </a:lvl1pPr>
            </a:lstStyle>
            <a:p>
              <a:pPr/>
              <a:r>
                <a:t>World Extraction of Non-Renewable Materials</a:t>
              </a:r>
            </a:p>
          </p:txBody>
        </p:sp>
      </p:grpSp>
      <p:sp>
        <p:nvSpPr>
          <p:cNvPr id="871" name="Shape 871"/>
          <p:cNvSpPr/>
          <p:nvPr/>
        </p:nvSpPr>
        <p:spPr>
          <a:xfrm>
            <a:off x="13544091" y="1181095"/>
            <a:ext cx="9663237" cy="645160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200"/>
            </a:pPr>
            <a:r>
              <a:rPr>
                <a:latin typeface="Helvetica Light"/>
                <a:ea typeface="Helvetica Light"/>
                <a:cs typeface="Helvetica Light"/>
                <a:sym typeface="Helvetica Light"/>
              </a:rPr>
              <a:t>In 2008, people around the world used 68 billion tons of materials, including metals and minerals, fossil fuels, and biomass. That is an average of 10 tons per person— or 27 kilograms each and every day. That same year, humanity used the biocapacity of 1.5 planets, consuming far beyond what the Earth can sustainably provide.</a:t>
            </a:r>
            <a:r>
              <a:t> </a:t>
            </a:r>
          </a:p>
          <a:p>
            <a:pPr algn="r">
              <a:defRPr i="1" sz="4200">
                <a:latin typeface="Helvetica Light"/>
                <a:ea typeface="Helvetica Light"/>
                <a:cs typeface="Helvetica Light"/>
                <a:sym typeface="Helvetica Light"/>
              </a:defRPr>
            </a:pPr>
            <a:r>
              <a:t>Assadourian, 2013</a:t>
            </a:r>
          </a:p>
        </p:txBody>
      </p:sp>
      <p:sp>
        <p:nvSpPr>
          <p:cNvPr id="872" name="Shape 872"/>
          <p:cNvSpPr/>
          <p:nvPr/>
        </p:nvSpPr>
        <p:spPr>
          <a:xfrm>
            <a:off x="158700" y="68312"/>
            <a:ext cx="1394805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Diagnosis: Leaving the “Safe Operating Space”</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870"/>
                                        </p:tgtEl>
                                        <p:attrNameLst>
                                          <p:attrName>style.visibility</p:attrName>
                                        </p:attrNameLst>
                                      </p:cBhvr>
                                      <p:to>
                                        <p:strVal val="visible"/>
                                      </p:to>
                                    </p:set>
                                    <p:animEffect filter="dissolve" transition="in">
                                      <p:cBhvr>
                                        <p:cTn id="7" dur="1000"/>
                                        <p:tgtEl>
                                          <p:spTgt spid="87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871"/>
                                        </p:tgtEl>
                                        <p:attrNameLst>
                                          <p:attrName>style.visibility</p:attrName>
                                        </p:attrNameLst>
                                      </p:cBhvr>
                                      <p:to>
                                        <p:strVal val="visible"/>
                                      </p:to>
                                    </p:set>
                                    <p:animEffect filter="dissolve" transition="in">
                                      <p:cBhvr>
                                        <p:cTn id="12" dur="1000"/>
                                        <p:tgtEl>
                                          <p:spTgt spid="871"/>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867"/>
                                        </p:tgtEl>
                                        <p:attrNameLst>
                                          <p:attrName>style.visibility</p:attrName>
                                        </p:attrNameLst>
                                      </p:cBhvr>
                                      <p:to>
                                        <p:strVal val="visible"/>
                                      </p:to>
                                    </p:set>
                                    <p:animEffect filter="dissolve" transition="in">
                                      <p:cBhvr>
                                        <p:cTn id="17" dur="1000"/>
                                        <p:tgtEl>
                                          <p:spTgt spid="8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67" grpId="3"/>
      <p:bldP build="whole" bldLvl="1" animBg="1" rev="0" advAuto="0" spid="871" grpId="2"/>
      <p:bldP build="whole" bldLvl="1" animBg="1" rev="0" advAuto="0" spid="870" grpId="1"/>
    </p:bldLst>
  </p:timing>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874" name="Shape 874"/>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875"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876" name="Shape 876"/>
          <p:cNvSpPr/>
          <p:nvPr/>
        </p:nvSpPr>
        <p:spPr>
          <a:xfrm>
            <a:off x="184100" y="934839"/>
            <a:ext cx="4626268"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Role of Economy</a:t>
            </a:r>
          </a:p>
        </p:txBody>
      </p:sp>
      <p:sp>
        <p:nvSpPr>
          <p:cNvPr id="877" name="Shape 877"/>
          <p:cNvSpPr/>
          <p:nvPr/>
        </p:nvSpPr>
        <p:spPr>
          <a:xfrm>
            <a:off x="297383" y="8143775"/>
            <a:ext cx="23610191" cy="497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solidFill>
                  <a:srgbClr val="444444"/>
                </a:solidFill>
              </a:defRPr>
            </a:lvl1pPr>
          </a:lstStyle>
          <a:p>
            <a:pPr/>
            <a:r>
              <a:t>An economic system devoted to profits, accumulation, and economic expansion without end will tend to use any efficiency gains or cost reductions to expand the overall scale of production. Technological innovation will therefore be heavily geared to these same expansive ends. It is no mere coincidence that each of the epoch-making innovations (namely, the steam engine, the railroad, and the automobile) that dominated the eighteenth, nineteenth, and twentieth centuries were characterized by their importance in driving capital accumulation and the positive feedback they generated with respect to economic growth as a whole—so that the scale effects on the economy arising from their development necessarily overshot improvements in technological efficiency.</a:t>
            </a:r>
          </a:p>
        </p:txBody>
      </p:sp>
      <p:pic>
        <p:nvPicPr>
          <p:cNvPr id="878" name="jevons1.tiff"/>
          <p:cNvPicPr>
            <a:picLocks noChangeAspect="1"/>
          </p:cNvPicPr>
          <p:nvPr/>
        </p:nvPicPr>
        <p:blipFill>
          <a:blip r:embed="rId3">
            <a:extLst/>
          </a:blip>
          <a:stretch>
            <a:fillRect/>
          </a:stretch>
        </p:blipFill>
        <p:spPr>
          <a:xfrm>
            <a:off x="10236335" y="1038324"/>
            <a:ext cx="14035710" cy="3759201"/>
          </a:xfrm>
          <a:prstGeom prst="rect">
            <a:avLst/>
          </a:prstGeom>
          <a:ln w="12700">
            <a:miter lim="400000"/>
          </a:ln>
        </p:spPr>
      </p:pic>
      <p:sp>
        <p:nvSpPr>
          <p:cNvPr id="879" name="Shape 879"/>
          <p:cNvSpPr/>
          <p:nvPr/>
        </p:nvSpPr>
        <p:spPr>
          <a:xfrm>
            <a:off x="165248" y="4895849"/>
            <a:ext cx="24053504"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solidFill>
                  <a:srgbClr val="444444"/>
                </a:solidFill>
              </a:defRPr>
            </a:lvl1pPr>
          </a:lstStyle>
          <a:p>
            <a:pPr/>
            <a:r>
              <a:t>The Jevons Paradox is the product of a capitalist economic system that is unable to conserve on a macro scale, geared, as it is, to maximizing the throughput of energy and materials from resource tap to final waste sink. Energy savings in such a system tend to be used as a means for further development of the economic order, generating what Alfred Lotka called the “maximum energy flux,” rather than minimum energy production.</a:t>
            </a:r>
          </a:p>
        </p:txBody>
      </p:sp>
      <p:sp>
        <p:nvSpPr>
          <p:cNvPr id="880" name="Shape 880"/>
          <p:cNvSpPr/>
          <p:nvPr/>
        </p:nvSpPr>
        <p:spPr>
          <a:xfrm>
            <a:off x="346574" y="8851900"/>
            <a:ext cx="23511807" cy="0"/>
          </a:xfrm>
          <a:prstGeom prst="line">
            <a:avLst/>
          </a:prstGeom>
          <a:ln w="63500">
            <a:solidFill>
              <a:schemeClr val="accent5"/>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881" name="Shape 881"/>
          <p:cNvSpPr/>
          <p:nvPr/>
        </p:nvSpPr>
        <p:spPr>
          <a:xfrm>
            <a:off x="168774" y="7366000"/>
            <a:ext cx="3595209" cy="0"/>
          </a:xfrm>
          <a:prstGeom prst="line">
            <a:avLst/>
          </a:prstGeom>
          <a:ln w="63500">
            <a:solidFill>
              <a:schemeClr val="accent5"/>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882" name="Shape 882"/>
          <p:cNvSpPr/>
          <p:nvPr/>
        </p:nvSpPr>
        <p:spPr>
          <a:xfrm>
            <a:off x="2886574" y="6769100"/>
            <a:ext cx="20652774" cy="0"/>
          </a:xfrm>
          <a:prstGeom prst="line">
            <a:avLst/>
          </a:prstGeom>
          <a:ln w="63500">
            <a:solidFill>
              <a:schemeClr val="accent5"/>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883" name="Shape 883"/>
          <p:cNvSpPr/>
          <p:nvPr/>
        </p:nvSpPr>
        <p:spPr>
          <a:xfrm>
            <a:off x="346574" y="9448800"/>
            <a:ext cx="18863013" cy="0"/>
          </a:xfrm>
          <a:prstGeom prst="line">
            <a:avLst/>
          </a:prstGeom>
          <a:ln w="63500">
            <a:solidFill>
              <a:schemeClr val="accent5"/>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884" name="Shape 884"/>
          <p:cNvSpPr/>
          <p:nvPr/>
        </p:nvSpPr>
        <p:spPr>
          <a:xfrm>
            <a:off x="158700" y="68312"/>
            <a:ext cx="1394805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Diagnosis: Leaving the “Safe Operating Space”</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886" name="Shape 886"/>
          <p:cNvSpPr/>
          <p:nvPr/>
        </p:nvSpPr>
        <p:spPr>
          <a:xfrm>
            <a:off x="127000" y="1545429"/>
            <a:ext cx="24130001" cy="706219"/>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4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During the Holocene, climate and sea level were exceptionally stable</a:t>
            </a:r>
          </a:p>
        </p:txBody>
      </p:sp>
      <p:sp>
        <p:nvSpPr>
          <p:cNvPr id="887" name="Shape 887"/>
          <p:cNvSpPr/>
          <p:nvPr/>
        </p:nvSpPr>
        <p:spPr>
          <a:xfrm>
            <a:off x="127000" y="2344439"/>
            <a:ext cx="24129999" cy="706219"/>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4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The Holocene was a “safe operating space for humanity”</a:t>
            </a:r>
          </a:p>
        </p:txBody>
      </p:sp>
      <p:sp>
        <p:nvSpPr>
          <p:cNvPr id="888" name="Shape 888"/>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889"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890" name="Shape 890"/>
          <p:cNvSpPr/>
          <p:nvPr/>
        </p:nvSpPr>
        <p:spPr>
          <a:xfrm>
            <a:off x="158700" y="68312"/>
            <a:ext cx="293405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Key Points</a:t>
            </a:r>
          </a:p>
        </p:txBody>
      </p:sp>
      <p:sp>
        <p:nvSpPr>
          <p:cNvPr id="891" name="Shape 891"/>
          <p:cNvSpPr/>
          <p:nvPr/>
        </p:nvSpPr>
        <p:spPr>
          <a:xfrm>
            <a:off x="127000" y="3785770"/>
            <a:ext cx="24129999" cy="706219"/>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4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During the last few hundred years, humanity has introduced rapid and large changes  </a:t>
            </a:r>
          </a:p>
        </p:txBody>
      </p:sp>
      <p:sp>
        <p:nvSpPr>
          <p:cNvPr id="892" name="Shape 892"/>
          <p:cNvSpPr/>
          <p:nvPr/>
        </p:nvSpPr>
        <p:spPr>
          <a:xfrm>
            <a:off x="127000" y="4570232"/>
            <a:ext cx="24129999" cy="1430118"/>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4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The system is outside the “normal range” and in the dynamic transition into the Post-Holocene; we have increasing disequilibrium</a:t>
            </a:r>
          </a:p>
        </p:txBody>
      </p:sp>
      <p:sp>
        <p:nvSpPr>
          <p:cNvPr id="893" name="Shape 893"/>
          <p:cNvSpPr/>
          <p:nvPr/>
        </p:nvSpPr>
        <p:spPr>
          <a:xfrm>
            <a:off x="158700" y="830312"/>
            <a:ext cx="240341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u="sng">
                <a:latin typeface="Helvetica Light"/>
                <a:ea typeface="Helvetica Light"/>
                <a:cs typeface="Helvetica Light"/>
                <a:sym typeface="Helvetica Light"/>
              </a:defRPr>
            </a:lvl1pPr>
          </a:lstStyle>
          <a:p>
            <a:pPr/>
            <a:r>
              <a:t>Baseline</a:t>
            </a:r>
          </a:p>
        </p:txBody>
      </p:sp>
      <p:sp>
        <p:nvSpPr>
          <p:cNvPr id="894" name="Shape 894"/>
          <p:cNvSpPr/>
          <p:nvPr/>
        </p:nvSpPr>
        <p:spPr>
          <a:xfrm>
            <a:off x="97556" y="3002002"/>
            <a:ext cx="2823033"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u="sng">
                <a:latin typeface="Helvetica Light"/>
                <a:ea typeface="Helvetica Light"/>
                <a:cs typeface="Helvetica Light"/>
                <a:sym typeface="Helvetica Light"/>
              </a:defRPr>
            </a:lvl1pPr>
          </a:lstStyle>
          <a:p>
            <a:pPr/>
            <a:r>
              <a:t>Syndrome</a:t>
            </a:r>
          </a:p>
        </p:txBody>
      </p:sp>
      <p:sp>
        <p:nvSpPr>
          <p:cNvPr id="895" name="Shape 895"/>
          <p:cNvSpPr/>
          <p:nvPr/>
        </p:nvSpPr>
        <p:spPr>
          <a:xfrm>
            <a:off x="125312" y="6026111"/>
            <a:ext cx="2767521"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u="sng">
                <a:latin typeface="Helvetica Light"/>
                <a:ea typeface="Helvetica Light"/>
                <a:cs typeface="Helvetica Light"/>
                <a:sym typeface="Helvetica Light"/>
              </a:defRPr>
            </a:lvl1pPr>
          </a:lstStyle>
          <a:p>
            <a:pPr/>
            <a:r>
              <a:t>Diagnosis</a:t>
            </a:r>
          </a:p>
        </p:txBody>
      </p:sp>
      <p:sp>
        <p:nvSpPr>
          <p:cNvPr id="896" name="Shape 896"/>
          <p:cNvSpPr/>
          <p:nvPr/>
        </p:nvSpPr>
        <p:spPr>
          <a:xfrm>
            <a:off x="127000" y="6755779"/>
            <a:ext cx="24129999" cy="1430119"/>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4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Easy access to seemingly unlimited energy allowed humans to accelerate flows in the Earth’s life-support system and sustain rapid population growth and increasing demands</a:t>
            </a:r>
          </a:p>
        </p:txBody>
      </p:sp>
      <p:sp>
        <p:nvSpPr>
          <p:cNvPr id="897" name="Shape 897"/>
          <p:cNvSpPr/>
          <p:nvPr/>
        </p:nvSpPr>
        <p:spPr>
          <a:xfrm>
            <a:off x="127000" y="8255434"/>
            <a:ext cx="24129999" cy="706219"/>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4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Humans are the “Anthropogenic Cataclysmic Virus” (ACV) in the Earth’s life-support system</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899" name="20141227_17061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900" name="Shape 900"/>
          <p:cNvSpPr/>
          <p:nvPr/>
        </p:nvSpPr>
        <p:spPr>
          <a:xfrm>
            <a:off x="53150" y="11899900"/>
            <a:ext cx="6400503" cy="167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5400">
                <a:solidFill>
                  <a:srgbClr val="1B527B"/>
                </a:solidFill>
                <a:latin typeface="+mj-lt"/>
                <a:ea typeface="+mj-ea"/>
                <a:cs typeface="+mj-cs"/>
                <a:sym typeface="Gill Sans"/>
              </a:defRPr>
            </a:pPr>
            <a:r>
              <a:t>Hans-Peter Plag</a:t>
            </a:r>
          </a:p>
          <a:p>
            <a:pPr defTabSz="825500">
              <a:defRPr sz="5400">
                <a:solidFill>
                  <a:srgbClr val="1B527B"/>
                </a:solidFill>
                <a:latin typeface="+mj-lt"/>
                <a:ea typeface="+mj-ea"/>
                <a:cs typeface="+mj-cs"/>
                <a:sym typeface="Gill Sans"/>
              </a:defRPr>
            </a:pPr>
            <a:r>
              <a:t>February 9, 2016</a:t>
            </a:r>
          </a:p>
        </p:txBody>
      </p:sp>
      <p:pic>
        <p:nvPicPr>
          <p:cNvPr id="901" name="20141230_092638_00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902" name="Shape 902"/>
          <p:cNvSpPr/>
          <p:nvPr/>
        </p:nvSpPr>
        <p:spPr>
          <a:xfrm>
            <a:off x="1583112" y="3487737"/>
            <a:ext cx="21217776" cy="3952876"/>
          </a:xfrm>
          <a:prstGeom prst="rect">
            <a:avLst/>
          </a:prstGeom>
          <a:solidFill>
            <a:srgbClr val="FFFFFF">
              <a:alpha val="52794"/>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584200">
              <a:defRPr sz="4200">
                <a:latin typeface="Helvetica Light"/>
                <a:ea typeface="Helvetica Light"/>
                <a:cs typeface="Helvetica Light"/>
                <a:sym typeface="Helvetica Light"/>
              </a:defRPr>
            </a:pPr>
            <a:r>
              <a:t>Contents</a:t>
            </a:r>
          </a:p>
          <a:p>
            <a:pPr marL="518583" indent="-518583" defTabSz="584200">
              <a:buSzPct val="75000"/>
              <a:buChar char="-"/>
              <a:defRPr sz="4200">
                <a:latin typeface="Helvetica Light"/>
                <a:ea typeface="Helvetica Light"/>
                <a:cs typeface="Helvetica Light"/>
                <a:sym typeface="Helvetica Light"/>
              </a:defRPr>
            </a:pPr>
            <a:r>
              <a:t>The Baseline: Past Climate Changes</a:t>
            </a:r>
          </a:p>
          <a:p>
            <a:pPr marL="518583" indent="-518583" defTabSz="584200">
              <a:buSzPct val="75000"/>
              <a:buChar char="-"/>
              <a:defRPr sz="4200">
                <a:latin typeface="Helvetica Light"/>
                <a:ea typeface="Helvetica Light"/>
                <a:cs typeface="Helvetica Light"/>
                <a:sym typeface="Helvetica Light"/>
              </a:defRPr>
            </a:pPr>
            <a:r>
              <a:t>The Syndrome: Recent Climate and Global Change</a:t>
            </a:r>
          </a:p>
          <a:p>
            <a:pPr marL="518583" indent="-518583" defTabSz="584200">
              <a:buSzPct val="75000"/>
              <a:buChar char="-"/>
              <a:defRPr sz="4200">
                <a:latin typeface="Helvetica Light"/>
                <a:ea typeface="Helvetica Light"/>
                <a:cs typeface="Helvetica Light"/>
                <a:sym typeface="Helvetica Light"/>
              </a:defRPr>
            </a:pPr>
            <a:r>
              <a:t>The Diagnosis: Leaving the “Safe Operating Space”</a:t>
            </a:r>
          </a:p>
          <a:p>
            <a:pPr marL="518583" indent="-518583" defTabSz="584200">
              <a:buSzPct val="75000"/>
              <a:buChar char="-"/>
              <a:defRPr sz="4200">
                <a:latin typeface="Helvetica Light"/>
                <a:ea typeface="Helvetica Light"/>
                <a:cs typeface="Helvetica Light"/>
                <a:sym typeface="Helvetica Light"/>
              </a:defRPr>
            </a:pPr>
            <a:r>
              <a:t>The Prognosis: Journey Into the Unknown</a:t>
            </a:r>
          </a:p>
          <a:p>
            <a:pPr marL="518583" indent="-518583" defTabSz="584200">
              <a:buSzPct val="75000"/>
              <a:buChar char="-"/>
              <a:defRPr sz="4200">
                <a:latin typeface="Helvetica Light"/>
                <a:ea typeface="Helvetica Light"/>
                <a:cs typeface="Helvetica Light"/>
                <a:sym typeface="Helvetica Light"/>
              </a:defRPr>
            </a:pPr>
            <a:r>
              <a:t>The Therapy: “Lifestyle” changes</a:t>
            </a:r>
          </a:p>
        </p:txBody>
      </p:sp>
      <p:sp>
        <p:nvSpPr>
          <p:cNvPr id="903" name="Shape 903"/>
          <p:cNvSpPr/>
          <p:nvPr/>
        </p:nvSpPr>
        <p:spPr>
          <a:xfrm>
            <a:off x="381347" y="469899"/>
            <a:ext cx="23621306" cy="2235201"/>
          </a:xfrm>
          <a:prstGeom prst="rect">
            <a:avLst/>
          </a:prstGeom>
          <a:solidFill>
            <a:srgbClr val="DCDEE0">
              <a:alpha val="45447"/>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000"/>
            </a:lvl1pPr>
          </a:lstStyle>
          <a:p>
            <a:pPr/>
            <a:r>
              <a:t>Modern Climate Change: A Symptom of Humanity’s Evolution into a Growth-Addicted Industrialized Civilization</a:t>
            </a:r>
          </a:p>
        </p:txBody>
      </p:sp>
      <p:sp>
        <p:nvSpPr>
          <p:cNvPr id="904" name="Shape 904"/>
          <p:cNvSpPr/>
          <p:nvPr/>
        </p:nvSpPr>
        <p:spPr>
          <a:xfrm>
            <a:off x="2184400" y="6718300"/>
            <a:ext cx="9995301" cy="0"/>
          </a:xfrm>
          <a:prstGeom prst="line">
            <a:avLst/>
          </a:prstGeom>
          <a:ln w="50800">
            <a:solidFill>
              <a:schemeClr val="accent6">
                <a:hueOff val="10811956"/>
                <a:satOff val="-58544"/>
                <a:lumOff val="-9736"/>
              </a:schemeClr>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906" name="Shape 906"/>
          <p:cNvSpPr/>
          <p:nvPr/>
        </p:nvSpPr>
        <p:spPr>
          <a:xfrm>
            <a:off x="18920618" y="8699500"/>
            <a:ext cx="4970464"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spcBef>
                <a:spcPts val="1400"/>
              </a:spcBef>
              <a:defRPr sz="4800">
                <a:latin typeface="Trebuchet MS"/>
                <a:ea typeface="Trebuchet MS"/>
                <a:cs typeface="Trebuchet MS"/>
                <a:sym typeface="Trebuchet MS"/>
              </a:defRPr>
            </a:pPr>
            <a:r>
              <a:t>“Normal Range”</a:t>
            </a:r>
          </a:p>
          <a:p>
            <a:pPr defTabSz="825500">
              <a:spcBef>
                <a:spcPts val="1400"/>
              </a:spcBef>
              <a:defRPr sz="4800">
                <a:latin typeface="Trebuchet MS"/>
                <a:ea typeface="Trebuchet MS"/>
                <a:cs typeface="Trebuchet MS"/>
                <a:sym typeface="Trebuchet MS"/>
              </a:defRPr>
            </a:pPr>
            <a:r>
              <a:t>(800,000 years)</a:t>
            </a:r>
          </a:p>
        </p:txBody>
      </p:sp>
      <p:sp>
        <p:nvSpPr>
          <p:cNvPr id="907" name="Shape 907"/>
          <p:cNvSpPr/>
          <p:nvPr/>
        </p:nvSpPr>
        <p:spPr>
          <a:xfrm>
            <a:off x="18920618" y="5524499"/>
            <a:ext cx="4970464"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4800">
                <a:latin typeface="Trebuchet MS"/>
                <a:ea typeface="Trebuchet MS"/>
                <a:cs typeface="Trebuchet MS"/>
                <a:sym typeface="Trebuchet MS"/>
              </a:defRPr>
            </a:lvl1pPr>
          </a:lstStyle>
          <a:p>
            <a:pPr/>
            <a:r>
              <a:t>“Current State”</a:t>
            </a:r>
          </a:p>
        </p:txBody>
      </p:sp>
      <p:sp>
        <p:nvSpPr>
          <p:cNvPr id="908" name="Shape 908"/>
          <p:cNvSpPr/>
          <p:nvPr/>
        </p:nvSpPr>
        <p:spPr>
          <a:xfrm>
            <a:off x="19047618" y="2578099"/>
            <a:ext cx="4970464"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4800">
                <a:latin typeface="Trebuchet MS"/>
                <a:ea typeface="Trebuchet MS"/>
                <a:cs typeface="Trebuchet MS"/>
                <a:sym typeface="Trebuchet MS"/>
              </a:defRPr>
            </a:lvl1pPr>
          </a:lstStyle>
          <a:p>
            <a:pPr/>
            <a:r>
              <a:t>“Prognosis”</a:t>
            </a:r>
          </a:p>
        </p:txBody>
      </p:sp>
      <p:grpSp>
        <p:nvGrpSpPr>
          <p:cNvPr id="911" name="Group 911"/>
          <p:cNvGrpSpPr/>
          <p:nvPr/>
        </p:nvGrpSpPr>
        <p:grpSpPr>
          <a:xfrm>
            <a:off x="254000" y="2540000"/>
            <a:ext cx="18034778" cy="10280332"/>
            <a:chOff x="0" y="0"/>
            <a:chExt cx="18034777" cy="10280331"/>
          </a:xfrm>
        </p:grpSpPr>
        <p:pic>
          <p:nvPicPr>
            <p:cNvPr id="909" name="LeavingtheHoloceneA.jpg"/>
            <p:cNvPicPr>
              <a:picLocks noChangeAspect="1"/>
            </p:cNvPicPr>
            <p:nvPr/>
          </p:nvPicPr>
          <p:blipFill>
            <a:blip r:embed="rId2">
              <a:extLst/>
            </a:blip>
            <a:stretch>
              <a:fillRect/>
            </a:stretch>
          </p:blipFill>
          <p:spPr>
            <a:xfrm>
              <a:off x="254777" y="0"/>
              <a:ext cx="17780001" cy="10280332"/>
            </a:xfrm>
            <a:prstGeom prst="rect">
              <a:avLst/>
            </a:prstGeom>
            <a:ln w="12700" cap="flat">
              <a:noFill/>
              <a:miter lim="400000"/>
            </a:ln>
            <a:effectLst/>
          </p:spPr>
        </p:pic>
        <p:sp>
          <p:nvSpPr>
            <p:cNvPr id="910" name="Shape 910"/>
            <p:cNvSpPr/>
            <p:nvPr/>
          </p:nvSpPr>
          <p:spPr>
            <a:xfrm>
              <a:off x="0" y="1727200"/>
              <a:ext cx="1747640" cy="1086942"/>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grpSp>
        <p:nvGrpSpPr>
          <p:cNvPr id="914" name="Group 914"/>
          <p:cNvGrpSpPr/>
          <p:nvPr/>
        </p:nvGrpSpPr>
        <p:grpSpPr>
          <a:xfrm>
            <a:off x="228600" y="2641145"/>
            <a:ext cx="18110200" cy="10078042"/>
            <a:chOff x="0" y="0"/>
            <a:chExt cx="18110200" cy="10078041"/>
          </a:xfrm>
        </p:grpSpPr>
        <p:pic>
          <p:nvPicPr>
            <p:cNvPr id="912" name="LeavingtheHoloceneB.jpg"/>
            <p:cNvPicPr>
              <a:picLocks noChangeAspect="1"/>
            </p:cNvPicPr>
            <p:nvPr/>
          </p:nvPicPr>
          <p:blipFill>
            <a:blip r:embed="rId3">
              <a:extLst/>
            </a:blip>
            <a:stretch>
              <a:fillRect/>
            </a:stretch>
          </p:blipFill>
          <p:spPr>
            <a:xfrm>
              <a:off x="330200" y="0"/>
              <a:ext cx="17780000" cy="10078042"/>
            </a:xfrm>
            <a:prstGeom prst="rect">
              <a:avLst/>
            </a:prstGeom>
            <a:ln w="12700" cap="flat">
              <a:noFill/>
              <a:miter lim="400000"/>
            </a:ln>
            <a:effectLst/>
          </p:spPr>
        </p:pic>
        <p:sp>
          <p:nvSpPr>
            <p:cNvPr id="913" name="Shape 913"/>
            <p:cNvSpPr/>
            <p:nvPr/>
          </p:nvSpPr>
          <p:spPr>
            <a:xfrm>
              <a:off x="0" y="1480004"/>
              <a:ext cx="1830289" cy="108585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pic>
        <p:nvPicPr>
          <p:cNvPr id="915" name="LeavingtheHolocene2.jpg"/>
          <p:cNvPicPr>
            <a:picLocks noChangeAspect="1"/>
          </p:cNvPicPr>
          <p:nvPr/>
        </p:nvPicPr>
        <p:blipFill>
          <a:blip r:embed="rId4">
            <a:extLst/>
          </a:blip>
          <a:stretch>
            <a:fillRect/>
          </a:stretch>
        </p:blipFill>
        <p:spPr>
          <a:xfrm>
            <a:off x="558800" y="2695279"/>
            <a:ext cx="17780000" cy="10078042"/>
          </a:xfrm>
          <a:prstGeom prst="rect">
            <a:avLst/>
          </a:prstGeom>
          <a:ln w="12700">
            <a:miter lim="400000"/>
          </a:ln>
        </p:spPr>
      </p:pic>
      <p:sp>
        <p:nvSpPr>
          <p:cNvPr id="916" name="Shape 916"/>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917" name="Mari_Logo1.jpg"/>
          <p:cNvPicPr>
            <a:picLocks noChangeAspect="1"/>
          </p:cNvPicPr>
          <p:nvPr/>
        </p:nvPicPr>
        <p:blipFill>
          <a:blip r:embed="rId5">
            <a:extLst/>
          </a:blip>
          <a:stretch>
            <a:fillRect/>
          </a:stretch>
        </p:blipFill>
        <p:spPr>
          <a:xfrm>
            <a:off x="23455572" y="91975"/>
            <a:ext cx="933017" cy="765474"/>
          </a:xfrm>
          <a:prstGeom prst="rect">
            <a:avLst/>
          </a:prstGeom>
          <a:ln w="12700">
            <a:miter lim="400000"/>
          </a:ln>
        </p:spPr>
      </p:pic>
      <p:sp>
        <p:nvSpPr>
          <p:cNvPr id="918" name="Shape 918"/>
          <p:cNvSpPr/>
          <p:nvPr/>
        </p:nvSpPr>
        <p:spPr>
          <a:xfrm>
            <a:off x="158700" y="68312"/>
            <a:ext cx="1016609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Prognosis: Journey into the Unknown </a:t>
            </a:r>
          </a:p>
        </p:txBody>
      </p:sp>
      <p:sp>
        <p:nvSpPr>
          <p:cNvPr id="919" name="Shape 919"/>
          <p:cNvSpPr/>
          <p:nvPr/>
        </p:nvSpPr>
        <p:spPr>
          <a:xfrm>
            <a:off x="158700" y="987375"/>
            <a:ext cx="6185371"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Baseline and Changes</a:t>
            </a:r>
          </a:p>
        </p:txBody>
      </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915"/>
                                        </p:tgtEl>
                                        <p:attrNameLst>
                                          <p:attrName>style.visibility</p:attrName>
                                        </p:attrNameLst>
                                      </p:cBhvr>
                                      <p:to>
                                        <p:strVal val="visible"/>
                                      </p:to>
                                    </p:set>
                                    <p:animEffect filter="dissolve" transition="in">
                                      <p:cBhvr>
                                        <p:cTn id="7" dur="499"/>
                                        <p:tgtEl>
                                          <p:spTgt spid="915"/>
                                        </p:tgtEl>
                                      </p:cBhvr>
                                    </p:animEffect>
                                  </p:childTnLst>
                                </p:cTn>
                              </p:par>
                            </p:childTnLst>
                          </p:cTn>
                        </p:par>
                        <p:par>
                          <p:cTn id="8" fill="hold">
                            <p:stCondLst>
                              <p:cond delay="499"/>
                            </p:stCondLst>
                            <p:childTnLst>
                              <p:par>
                                <p:cTn id="9" presetClass="entr" nodeType="afterEffect" presetID="9" grpId="2" fill="hold">
                                  <p:stCondLst>
                                    <p:cond delay="0"/>
                                  </p:stCondLst>
                                  <p:iterate type="el" backwards="0">
                                    <p:tmAbs val="0"/>
                                  </p:iterate>
                                  <p:childTnLst>
                                    <p:set>
                                      <p:cBhvr>
                                        <p:cTn id="10" fill="hold"/>
                                        <p:tgtEl>
                                          <p:spTgt spid="908"/>
                                        </p:tgtEl>
                                        <p:attrNameLst>
                                          <p:attrName>style.visibility</p:attrName>
                                        </p:attrNameLst>
                                      </p:cBhvr>
                                      <p:to>
                                        <p:strVal val="visible"/>
                                      </p:to>
                                    </p:set>
                                    <p:animEffect filter="dissolve" transition="in">
                                      <p:cBhvr>
                                        <p:cTn id="11" dur="499"/>
                                        <p:tgtEl>
                                          <p:spTgt spid="9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08" grpId="2"/>
      <p:bldP build="whole" bldLvl="1" animBg="1" rev="0" advAuto="0" spid="915" grpId="1"/>
    </p:bldLst>
  </p:timing>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921" name="figure2.jpg"/>
          <p:cNvPicPr>
            <a:picLocks noChangeAspect="1"/>
          </p:cNvPicPr>
          <p:nvPr/>
        </p:nvPicPr>
        <p:blipFill>
          <a:blip r:embed="rId2">
            <a:extLst/>
          </a:blip>
          <a:stretch>
            <a:fillRect/>
          </a:stretch>
        </p:blipFill>
        <p:spPr>
          <a:xfrm>
            <a:off x="13542488" y="1587301"/>
            <a:ext cx="10049824" cy="11671500"/>
          </a:xfrm>
          <a:prstGeom prst="rect">
            <a:avLst/>
          </a:prstGeom>
          <a:ln w="12700">
            <a:miter lim="400000"/>
          </a:ln>
        </p:spPr>
      </p:pic>
      <p:pic>
        <p:nvPicPr>
          <p:cNvPr id="922" name="temp_21st.png"/>
          <p:cNvPicPr>
            <a:picLocks noChangeAspect="1"/>
          </p:cNvPicPr>
          <p:nvPr/>
        </p:nvPicPr>
        <p:blipFill>
          <a:blip r:embed="rId3">
            <a:extLst/>
          </a:blip>
          <a:stretch>
            <a:fillRect/>
          </a:stretch>
        </p:blipFill>
        <p:spPr>
          <a:xfrm>
            <a:off x="938857" y="6674748"/>
            <a:ext cx="11845529" cy="5852904"/>
          </a:xfrm>
          <a:prstGeom prst="rect">
            <a:avLst/>
          </a:prstGeom>
        </p:spPr>
      </p:pic>
      <p:sp>
        <p:nvSpPr>
          <p:cNvPr id="923" name="Shape 923"/>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924" name="Mari_Logo1.jpg"/>
          <p:cNvPicPr>
            <a:picLocks noChangeAspect="1"/>
          </p:cNvPicPr>
          <p:nvPr/>
        </p:nvPicPr>
        <p:blipFill>
          <a:blip r:embed="rId4">
            <a:extLst/>
          </a:blip>
          <a:stretch>
            <a:fillRect/>
          </a:stretch>
        </p:blipFill>
        <p:spPr>
          <a:xfrm>
            <a:off x="23455572" y="91975"/>
            <a:ext cx="933017" cy="765474"/>
          </a:xfrm>
          <a:prstGeom prst="rect">
            <a:avLst/>
          </a:prstGeom>
          <a:ln w="12700">
            <a:miter lim="400000"/>
          </a:ln>
        </p:spPr>
      </p:pic>
      <p:sp>
        <p:nvSpPr>
          <p:cNvPr id="925" name="Shape 925"/>
          <p:cNvSpPr/>
          <p:nvPr/>
        </p:nvSpPr>
        <p:spPr>
          <a:xfrm>
            <a:off x="158700" y="68312"/>
            <a:ext cx="1016609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Prognosis: Journey into the Unknown </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922"/>
                                        </p:tgtEl>
                                        <p:attrNameLst>
                                          <p:attrName>style.visibility</p:attrName>
                                        </p:attrNameLst>
                                      </p:cBhvr>
                                      <p:to>
                                        <p:strVal val="visible"/>
                                      </p:to>
                                    </p:set>
                                    <p:animEffect filter="dissolve" transition="in">
                                      <p:cBhvr>
                                        <p:cTn id="7" dur="1000"/>
                                        <p:tgtEl>
                                          <p:spTgt spid="92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921"/>
                                        </p:tgtEl>
                                        <p:attrNameLst>
                                          <p:attrName>style.visibility</p:attrName>
                                        </p:attrNameLst>
                                      </p:cBhvr>
                                      <p:to>
                                        <p:strVal val="visible"/>
                                      </p:to>
                                    </p:set>
                                    <p:animEffect filter="dissolve" transition="in">
                                      <p:cBhvr>
                                        <p:cTn id="12" dur="1000"/>
                                        <p:tgtEl>
                                          <p:spTgt spid="9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21" grpId="2"/>
      <p:bldP build="whole" bldLvl="1" animBg="1" rev="0" advAuto="0" spid="922" grpId="1"/>
    </p:bldLst>
  </p:timing>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grpSp>
        <p:nvGrpSpPr>
          <p:cNvPr id="930" name="Group 930"/>
          <p:cNvGrpSpPr/>
          <p:nvPr/>
        </p:nvGrpSpPr>
        <p:grpSpPr>
          <a:xfrm>
            <a:off x="661128" y="7492303"/>
            <a:ext cx="9120784" cy="5972949"/>
            <a:chOff x="0" y="0"/>
            <a:chExt cx="9120782" cy="5972948"/>
          </a:xfrm>
        </p:grpSpPr>
        <p:pic>
          <p:nvPicPr>
            <p:cNvPr id="927" name="pdf.tiff"/>
            <p:cNvPicPr>
              <a:picLocks noChangeAspect="1"/>
            </p:cNvPicPr>
            <p:nvPr/>
          </p:nvPicPr>
          <p:blipFill>
            <a:blip r:embed="rId2">
              <a:extLst/>
            </a:blip>
            <a:stretch>
              <a:fillRect/>
            </a:stretch>
          </p:blipFill>
          <p:spPr>
            <a:xfrm>
              <a:off x="18321" y="0"/>
              <a:ext cx="9084141" cy="5725299"/>
            </a:xfrm>
            <a:prstGeom prst="rect">
              <a:avLst/>
            </a:prstGeom>
            <a:ln w="12700" cap="flat">
              <a:noFill/>
              <a:miter lim="400000"/>
            </a:ln>
            <a:effectLst/>
          </p:spPr>
        </p:pic>
        <p:sp>
          <p:nvSpPr>
            <p:cNvPr id="928" name="Shape 928"/>
            <p:cNvSpPr/>
            <p:nvPr/>
          </p:nvSpPr>
          <p:spPr>
            <a:xfrm>
              <a:off x="0" y="5160148"/>
              <a:ext cx="9120783" cy="8128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929" name="Shape 929"/>
            <p:cNvSpPr/>
            <p:nvPr/>
          </p:nvSpPr>
          <p:spPr>
            <a:xfrm>
              <a:off x="440878" y="5153798"/>
              <a:ext cx="8442227"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100"/>
              </a:lvl1pPr>
            </a:lstStyle>
            <a:p>
              <a:pPr/>
              <a:r>
                <a:t>0             1             2             3             4 m</a:t>
              </a:r>
            </a:p>
          </p:txBody>
        </p:sp>
      </p:grpSp>
      <p:sp>
        <p:nvSpPr>
          <p:cNvPr id="931" name="Shape 931"/>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932"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pic>
        <p:nvPicPr>
          <p:cNvPr id="933" name="zillow.tiff"/>
          <p:cNvPicPr>
            <a:picLocks noChangeAspect="1"/>
          </p:cNvPicPr>
          <p:nvPr/>
        </p:nvPicPr>
        <p:blipFill>
          <a:blip r:embed="rId4">
            <a:extLst/>
          </a:blip>
          <a:stretch>
            <a:fillRect/>
          </a:stretch>
        </p:blipFill>
        <p:spPr>
          <a:xfrm>
            <a:off x="12285714" y="1011039"/>
            <a:ext cx="12004572" cy="12691026"/>
          </a:xfrm>
          <a:prstGeom prst="rect">
            <a:avLst/>
          </a:prstGeom>
          <a:ln w="12700">
            <a:miter lim="400000"/>
          </a:ln>
        </p:spPr>
      </p:pic>
      <p:sp>
        <p:nvSpPr>
          <p:cNvPr id="934" name="Shape 934"/>
          <p:cNvSpPr/>
          <p:nvPr/>
        </p:nvSpPr>
        <p:spPr>
          <a:xfrm>
            <a:off x="22542" y="1011039"/>
            <a:ext cx="12250641" cy="4714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584200">
              <a:defRPr sz="5000">
                <a:latin typeface="Helvetica Light"/>
                <a:ea typeface="Helvetica Light"/>
                <a:cs typeface="Helvetica Light"/>
                <a:sym typeface="Helvetica Light"/>
              </a:defRPr>
            </a:pPr>
            <a:r>
              <a:t>Longer-term:</a:t>
            </a:r>
          </a:p>
          <a:p>
            <a:pPr marL="617361" indent="-617361" defTabSz="584200">
              <a:buSzPct val="75000"/>
              <a:buChar char="-"/>
              <a:defRPr sz="4200">
                <a:latin typeface="Helvetica Light"/>
                <a:ea typeface="Helvetica Light"/>
                <a:cs typeface="Helvetica Light"/>
                <a:sym typeface="Helvetica Light"/>
              </a:defRPr>
            </a:pPr>
            <a:r>
              <a:t>1</a:t>
            </a:r>
            <a:r>
              <a:rPr baseline="31999"/>
              <a:t>o</a:t>
            </a:r>
            <a:r>
              <a:t>C corresponds to about 25 m in sea level</a:t>
            </a:r>
          </a:p>
          <a:p>
            <a:pPr marL="617361" indent="-617361" defTabSz="584200">
              <a:buSzPct val="75000"/>
              <a:buChar char="-"/>
              <a:defRPr sz="4200">
                <a:latin typeface="Helvetica Light"/>
                <a:ea typeface="Helvetica Light"/>
                <a:cs typeface="Helvetica Light"/>
                <a:sym typeface="Helvetica Light"/>
              </a:defRPr>
            </a:pPr>
            <a:r>
              <a:t>Expect large sea level rise over several centuries (several meters to &gt;20 m)</a:t>
            </a:r>
          </a:p>
          <a:p>
            <a:pPr marL="617361" indent="-617361" defTabSz="584200">
              <a:buSzPct val="75000"/>
              <a:buChar char="-"/>
              <a:defRPr sz="4200">
                <a:latin typeface="Helvetica Light"/>
                <a:ea typeface="Helvetica Light"/>
                <a:cs typeface="Helvetica Light"/>
                <a:sym typeface="Helvetica Light"/>
              </a:defRPr>
            </a:pPr>
            <a:r>
              <a:t>Horizontal migration of coasts</a:t>
            </a:r>
          </a:p>
          <a:p>
            <a:pPr marL="617361" indent="-617361" defTabSz="584200">
              <a:buSzPct val="75000"/>
              <a:buChar char="-"/>
              <a:defRPr sz="4200">
                <a:latin typeface="Helvetica Light"/>
                <a:ea typeface="Helvetica Light"/>
                <a:cs typeface="Helvetica Light"/>
                <a:sym typeface="Helvetica Light"/>
              </a:defRPr>
            </a:pPr>
            <a:r>
              <a:t>Pollution of inundated coastal areas and waters </a:t>
            </a:r>
          </a:p>
          <a:p>
            <a:pPr marL="617361" indent="-617361" defTabSz="584200">
              <a:buSzPct val="75000"/>
              <a:buChar char="-"/>
              <a:defRPr sz="4200">
                <a:latin typeface="Helvetica Light"/>
                <a:ea typeface="Helvetica Light"/>
                <a:cs typeface="Helvetica Light"/>
                <a:sym typeface="Helvetica Light"/>
              </a:defRPr>
            </a:pPr>
            <a:r>
              <a:t>Prepare for loss of coastal cities </a:t>
            </a:r>
          </a:p>
        </p:txBody>
      </p:sp>
      <p:grpSp>
        <p:nvGrpSpPr>
          <p:cNvPr id="937" name="Group 937"/>
          <p:cNvGrpSpPr/>
          <p:nvPr/>
        </p:nvGrpSpPr>
        <p:grpSpPr>
          <a:xfrm>
            <a:off x="8988127" y="6120209"/>
            <a:ext cx="18244146" cy="5990134"/>
            <a:chOff x="0" y="0"/>
            <a:chExt cx="18244145" cy="5990133"/>
          </a:xfrm>
        </p:grpSpPr>
        <p:sp>
          <p:nvSpPr>
            <p:cNvPr id="935" name="Shape 935"/>
            <p:cNvSpPr/>
            <p:nvPr/>
          </p:nvSpPr>
          <p:spPr>
            <a:xfrm>
              <a:off x="0" y="0"/>
              <a:ext cx="18244146" cy="5990134"/>
            </a:xfrm>
            <a:prstGeom prst="wedgeEllipseCallout">
              <a:avLst>
                <a:gd name="adj1" fmla="val -87478"/>
                <a:gd name="adj2" fmla="val -61269"/>
              </a:avLst>
            </a:prstGeom>
            <a:solidFill>
              <a:srgbClr val="A6AAA9"/>
            </a:solidFill>
            <a:ln w="12700" cap="flat">
              <a:noFill/>
              <a:miter lim="400000"/>
            </a:ln>
            <a:effectLst>
              <a:outerShdw sx="100000" sy="100000" kx="0" ky="0" algn="b" rotWithShape="0" blurRad="50800" dist="25400" dir="5400000">
                <a:srgbClr val="000000">
                  <a:alpha val="50000"/>
                </a:srgbClr>
              </a:outerShdw>
            </a:effectLst>
          </p:spPr>
          <p:txBody>
            <a:bodyPr wrap="square" lIns="71437" tIns="71437" rIns="71437" bIns="71437" numCol="1" anchor="ctr">
              <a:noAutofit/>
            </a:bodyPr>
            <a:lstStyle/>
            <a:p>
              <a:pPr defTabSz="584200">
                <a:defRPr sz="4200">
                  <a:latin typeface="Helvetica Light"/>
                  <a:ea typeface="Helvetica Light"/>
                  <a:cs typeface="Helvetica Light"/>
                  <a:sym typeface="Helvetica Light"/>
                </a:defRPr>
              </a:pPr>
            </a:p>
          </p:txBody>
        </p:sp>
        <p:sp>
          <p:nvSpPr>
            <p:cNvPr id="936" name="Shape 936"/>
            <p:cNvSpPr/>
            <p:nvPr/>
          </p:nvSpPr>
          <p:spPr>
            <a:xfrm>
              <a:off x="4269481" y="696982"/>
              <a:ext cx="10663536" cy="4603836"/>
            </a:xfrm>
            <a:prstGeom prst="rect">
              <a:avLst/>
            </a:prstGeom>
            <a:solidFill>
              <a:srgbClr val="A6AAA9"/>
            </a:solid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p>
              <a:pPr defTabSz="584200">
                <a:defRPr sz="4200">
                  <a:latin typeface="Helvetica Light"/>
                  <a:ea typeface="Helvetica Light"/>
                  <a:cs typeface="Helvetica Light"/>
                  <a:sym typeface="Helvetica Light"/>
                </a:defRPr>
              </a:pPr>
              <a:r>
                <a:t>Zillow study: </a:t>
              </a:r>
            </a:p>
            <a:p>
              <a:pPr marL="576203" indent="-576203" defTabSz="584200">
                <a:buSzPct val="75000"/>
                <a:buChar char="-"/>
                <a:defRPr sz="4200">
                  <a:latin typeface="Helvetica Light"/>
                  <a:ea typeface="Helvetica Light"/>
                  <a:cs typeface="Helvetica Light"/>
                  <a:sym typeface="Helvetica Light"/>
                </a:defRPr>
              </a:pPr>
              <a:r>
                <a:t>1.8 m by 2100</a:t>
              </a:r>
            </a:p>
            <a:p>
              <a:pPr marL="576203" indent="-576203" defTabSz="584200">
                <a:buSzPct val="75000"/>
                <a:buChar char="-"/>
                <a:defRPr sz="4200">
                  <a:latin typeface="Helvetica Light"/>
                  <a:ea typeface="Helvetica Light"/>
                  <a:cs typeface="Helvetica Light"/>
                  <a:sym typeface="Helvetica Light"/>
                </a:defRPr>
              </a:pPr>
              <a:r>
                <a:t>36 U.S. Coastal Cities lost;</a:t>
              </a:r>
            </a:p>
            <a:p>
              <a:pPr marL="576203" indent="-576203" defTabSz="584200">
                <a:buSzPct val="75000"/>
                <a:buChar char="-"/>
                <a:defRPr sz="4200">
                  <a:latin typeface="Helvetica Light"/>
                  <a:ea typeface="Helvetica Light"/>
                  <a:cs typeface="Helvetica Light"/>
                  <a:sym typeface="Helvetica Light"/>
                </a:defRPr>
              </a:pPr>
              <a:r>
                <a:t>more than 50 cities lose at least 50% of residential real estate</a:t>
              </a:r>
            </a:p>
            <a:p>
              <a:pPr marL="576203" indent="-576203" defTabSz="584200">
                <a:buSzPct val="75000"/>
                <a:buChar char="-"/>
                <a:defRPr sz="4200">
                  <a:latin typeface="Helvetica Light"/>
                  <a:ea typeface="Helvetica Light"/>
                  <a:cs typeface="Helvetica Light"/>
                  <a:sym typeface="Helvetica Light"/>
                </a:defRPr>
              </a:pPr>
              <a:r>
                <a:t>$1 Trillion in loss (2% of residential real estate value)</a:t>
              </a:r>
            </a:p>
          </p:txBody>
        </p:sp>
      </p:grpSp>
      <p:pic>
        <p:nvPicPr>
          <p:cNvPr id="938" name="oreskes.png"/>
          <p:cNvPicPr>
            <a:picLocks noChangeAspect="1"/>
          </p:cNvPicPr>
          <p:nvPr/>
        </p:nvPicPr>
        <p:blipFill>
          <a:blip r:embed="rId5">
            <a:extLst/>
          </a:blip>
          <a:stretch>
            <a:fillRect/>
          </a:stretch>
        </p:blipFill>
        <p:spPr>
          <a:xfrm>
            <a:off x="13456293" y="38390"/>
            <a:ext cx="9663415" cy="13639220"/>
          </a:xfrm>
          <a:prstGeom prst="rect">
            <a:avLst/>
          </a:prstGeom>
          <a:ln w="12700">
            <a:miter lim="400000"/>
          </a:ln>
        </p:spPr>
      </p:pic>
      <p:sp>
        <p:nvSpPr>
          <p:cNvPr id="939" name="Shape 939"/>
          <p:cNvSpPr/>
          <p:nvPr/>
        </p:nvSpPr>
        <p:spPr>
          <a:xfrm>
            <a:off x="158700" y="68312"/>
            <a:ext cx="11195153"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Prognosis: Journey Into the Unknown</a:t>
            </a:r>
          </a:p>
        </p:txBody>
      </p:sp>
      <p:sp>
        <p:nvSpPr>
          <p:cNvPr id="940" name="Shape 940"/>
          <p:cNvSpPr/>
          <p:nvPr/>
        </p:nvSpPr>
        <p:spPr>
          <a:xfrm>
            <a:off x="12661917" y="2009111"/>
            <a:ext cx="10453059" cy="5798482"/>
          </a:xfrm>
          <a:prstGeom prst="wedgeEllipseCallout">
            <a:avLst>
              <a:gd name="adj1" fmla="val -125768"/>
              <a:gd name="adj2" fmla="val -46066"/>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r>
              <a:rPr sz="4200">
                <a:solidFill>
                  <a:srgbClr val="000000"/>
                </a:solidFill>
                <a:latin typeface="Helvetica Neue Light"/>
                <a:ea typeface="Helvetica Neue Light"/>
                <a:cs typeface="Helvetica Neue Light"/>
                <a:sym typeface="Helvetica Neue Light"/>
              </a:rPr>
              <a:t>We have committed to an ice-free planet: eventually 65 m (195 ft) of sea level rise </a:t>
            </a:r>
            <a:endParaRPr sz="4200">
              <a:solidFill>
                <a:srgbClr val="000000"/>
              </a:solidFill>
              <a:latin typeface="Helvetica Neue Light"/>
              <a:ea typeface="Helvetica Neue Light"/>
              <a:cs typeface="Helvetica Neue Light"/>
              <a:sym typeface="Helvetica Neue Light"/>
            </a:endParaRPr>
          </a:p>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r>
              <a:rPr sz="4200">
                <a:solidFill>
                  <a:srgbClr val="000000"/>
                </a:solidFill>
                <a:latin typeface="Helvetica Neue Light"/>
                <a:ea typeface="Helvetica Neue Light"/>
                <a:cs typeface="Helvetica Neue Light"/>
                <a:sym typeface="Helvetica Neue Light"/>
              </a:rPr>
              <a:t>(1000 - 5000 years)</a:t>
            </a:r>
          </a:p>
        </p:txBody>
      </p:sp>
      <p:grpSp>
        <p:nvGrpSpPr>
          <p:cNvPr id="944" name="Group 944"/>
          <p:cNvGrpSpPr/>
          <p:nvPr/>
        </p:nvGrpSpPr>
        <p:grpSpPr>
          <a:xfrm>
            <a:off x="11537453" y="4547344"/>
            <a:ext cx="9767690" cy="8518524"/>
            <a:chOff x="-712985" y="-1722139"/>
            <a:chExt cx="9767689" cy="8518522"/>
          </a:xfrm>
        </p:grpSpPr>
        <p:sp>
          <p:nvSpPr>
            <p:cNvPr id="941" name="Shape 941"/>
            <p:cNvSpPr/>
            <p:nvPr/>
          </p:nvSpPr>
          <p:spPr>
            <a:xfrm>
              <a:off x="-712986" y="-1722140"/>
              <a:ext cx="9767690" cy="8518523"/>
            </a:xfrm>
            <a:prstGeom prst="wedgeEllipseCallout">
              <a:avLst>
                <a:gd name="adj1" fmla="val -144684"/>
                <a:gd name="adj2" fmla="val -40406"/>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942" name="Shape 942"/>
            <p:cNvSpPr/>
            <p:nvPr/>
          </p:nvSpPr>
          <p:spPr>
            <a:xfrm>
              <a:off x="864663" y="-469968"/>
              <a:ext cx="6748618" cy="787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z="4500">
                  <a:latin typeface="Helvetica Light"/>
                  <a:ea typeface="Helvetica Light"/>
                  <a:cs typeface="Helvetica Light"/>
                  <a:sym typeface="Helvetica Light"/>
                </a:defRPr>
              </a:lvl1pPr>
            </a:lstStyle>
            <a:p>
              <a:pPr/>
              <a:r>
                <a:t>Costs might be very high</a:t>
              </a:r>
            </a:p>
          </p:txBody>
        </p:sp>
        <p:pic>
          <p:nvPicPr>
            <p:cNvPr id="943" name="sealevelcosts.tiff"/>
            <p:cNvPicPr>
              <a:picLocks noChangeAspect="1"/>
            </p:cNvPicPr>
            <p:nvPr/>
          </p:nvPicPr>
          <p:blipFill>
            <a:blip r:embed="rId6">
              <a:extLst/>
            </a:blip>
            <a:stretch>
              <a:fillRect/>
            </a:stretch>
          </p:blipFill>
          <p:spPr>
            <a:xfrm>
              <a:off x="1511709" y="360510"/>
              <a:ext cx="5823423" cy="5219106"/>
            </a:xfrm>
            <a:prstGeom prst="rect">
              <a:avLst/>
            </a:prstGeom>
            <a:ln w="12700" cap="flat">
              <a:noFill/>
              <a:miter lim="400000"/>
            </a:ln>
            <a:effectLst/>
          </p:spPr>
        </p:pic>
      </p:grpSp>
      <p:sp>
        <p:nvSpPr>
          <p:cNvPr id="945" name="Shape 945"/>
          <p:cNvSpPr/>
          <p:nvPr/>
        </p:nvSpPr>
        <p:spPr>
          <a:xfrm>
            <a:off x="5111750" y="9428162"/>
            <a:ext cx="3625851"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584200">
              <a:defRPr sz="5000">
                <a:latin typeface="Helvetica Light"/>
                <a:ea typeface="Helvetica Light"/>
                <a:cs typeface="Helvetica Light"/>
                <a:sym typeface="Helvetica Light"/>
              </a:defRPr>
            </a:lvl1pPr>
          </a:lstStyle>
          <a:p>
            <a:pPr/>
            <a:r>
              <a:t>This century</a:t>
            </a:r>
          </a:p>
        </p:txBody>
      </p:sp>
      <p:grpSp>
        <p:nvGrpSpPr>
          <p:cNvPr id="948" name="Group 948"/>
          <p:cNvGrpSpPr/>
          <p:nvPr/>
        </p:nvGrpSpPr>
        <p:grpSpPr>
          <a:xfrm>
            <a:off x="11973906" y="-233561"/>
            <a:ext cx="11829080" cy="6561783"/>
            <a:chOff x="0" y="0"/>
            <a:chExt cx="11829079" cy="6561782"/>
          </a:xfrm>
        </p:grpSpPr>
        <p:sp>
          <p:nvSpPr>
            <p:cNvPr id="946" name="Shape 946"/>
            <p:cNvSpPr/>
            <p:nvPr/>
          </p:nvSpPr>
          <p:spPr>
            <a:xfrm>
              <a:off x="0" y="0"/>
              <a:ext cx="11829080" cy="6561783"/>
            </a:xfrm>
            <a:prstGeom prst="wedgeEllipseCallout">
              <a:avLst>
                <a:gd name="adj1" fmla="val -132849"/>
                <a:gd name="adj2" fmla="val 2475"/>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947" name="London_barrier.jpg"/>
            <p:cNvPicPr>
              <a:picLocks noChangeAspect="1"/>
            </p:cNvPicPr>
            <p:nvPr/>
          </p:nvPicPr>
          <p:blipFill>
            <a:blip r:embed="rId7">
              <a:extLst/>
            </a:blip>
            <a:stretch>
              <a:fillRect/>
            </a:stretch>
          </p:blipFill>
          <p:spPr>
            <a:xfrm>
              <a:off x="2445070" y="1883110"/>
              <a:ext cx="7040065" cy="3963790"/>
            </a:xfrm>
            <a:prstGeom prst="rect">
              <a:avLst/>
            </a:prstGeom>
            <a:ln w="12700" cap="flat">
              <a:noFill/>
              <a:miter lim="400000"/>
            </a:ln>
            <a:effectLst/>
          </p:spPr>
        </p:pic>
      </p:grpSp>
      <p:grpSp>
        <p:nvGrpSpPr>
          <p:cNvPr id="952" name="Group 952"/>
          <p:cNvGrpSpPr/>
          <p:nvPr/>
        </p:nvGrpSpPr>
        <p:grpSpPr>
          <a:xfrm>
            <a:off x="11893946" y="-29716"/>
            <a:ext cx="9054704" cy="6796384"/>
            <a:chOff x="0" y="0"/>
            <a:chExt cx="9054703" cy="6796382"/>
          </a:xfrm>
        </p:grpSpPr>
        <p:sp>
          <p:nvSpPr>
            <p:cNvPr id="949" name="Shape 949"/>
            <p:cNvSpPr/>
            <p:nvPr/>
          </p:nvSpPr>
          <p:spPr>
            <a:xfrm>
              <a:off x="0" y="0"/>
              <a:ext cx="9054704" cy="6796383"/>
            </a:xfrm>
            <a:prstGeom prst="wedgeEllipseCallout">
              <a:avLst>
                <a:gd name="adj1" fmla="val -149739"/>
                <a:gd name="adj2" fmla="val 933"/>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950" name="Shape 950"/>
            <p:cNvSpPr/>
            <p:nvPr/>
          </p:nvSpPr>
          <p:spPr>
            <a:xfrm>
              <a:off x="1335159" y="685732"/>
              <a:ext cx="6278122" cy="147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z="4500">
                  <a:latin typeface="Helvetica Light"/>
                  <a:ea typeface="Helvetica Light"/>
                  <a:cs typeface="Helvetica Light"/>
                  <a:sym typeface="Helvetica Light"/>
                </a:defRPr>
              </a:lvl1pPr>
            </a:lstStyle>
            <a:p>
              <a:pPr/>
              <a:r>
                <a:t>Slowly divest in exposed coastal areas </a:t>
              </a:r>
            </a:p>
          </p:txBody>
        </p:sp>
        <p:pic>
          <p:nvPicPr>
            <p:cNvPr id="951" name="Island.jpg"/>
            <p:cNvPicPr>
              <a:picLocks noChangeAspect="1"/>
            </p:cNvPicPr>
            <p:nvPr/>
          </p:nvPicPr>
          <p:blipFill>
            <a:blip r:embed="rId8">
              <a:extLst/>
            </a:blip>
            <a:stretch>
              <a:fillRect/>
            </a:stretch>
          </p:blipFill>
          <p:spPr>
            <a:xfrm>
              <a:off x="1648573" y="2239515"/>
              <a:ext cx="5757557" cy="3517901"/>
            </a:xfrm>
            <a:prstGeom prst="rect">
              <a:avLst/>
            </a:prstGeom>
            <a:ln w="12700" cap="flat">
              <a:noFill/>
              <a:miter lim="400000"/>
            </a:ln>
            <a:effectLst/>
          </p:spPr>
        </p:pic>
      </p:grpSp>
      <p:grpSp>
        <p:nvGrpSpPr>
          <p:cNvPr id="956" name="Group 956"/>
          <p:cNvGrpSpPr/>
          <p:nvPr/>
        </p:nvGrpSpPr>
        <p:grpSpPr>
          <a:xfrm>
            <a:off x="12664281" y="-29715"/>
            <a:ext cx="9982598" cy="6796384"/>
            <a:chOff x="-398065" y="0"/>
            <a:chExt cx="9982596" cy="6796382"/>
          </a:xfrm>
        </p:grpSpPr>
        <p:sp>
          <p:nvSpPr>
            <p:cNvPr id="953" name="Shape 953"/>
            <p:cNvSpPr/>
            <p:nvPr/>
          </p:nvSpPr>
          <p:spPr>
            <a:xfrm>
              <a:off x="-398066" y="0"/>
              <a:ext cx="9982598" cy="6796383"/>
            </a:xfrm>
            <a:prstGeom prst="wedgeEllipseCallout">
              <a:avLst>
                <a:gd name="adj1" fmla="val -140468"/>
                <a:gd name="adj2" fmla="val 10131"/>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954" name="20160625_181142-small.jpg"/>
            <p:cNvPicPr>
              <a:picLocks noChangeAspect="1"/>
            </p:cNvPicPr>
            <p:nvPr/>
          </p:nvPicPr>
          <p:blipFill>
            <a:blip r:embed="rId9">
              <a:extLst/>
            </a:blip>
            <a:stretch>
              <a:fillRect/>
            </a:stretch>
          </p:blipFill>
          <p:spPr>
            <a:xfrm>
              <a:off x="1218081" y="2015876"/>
              <a:ext cx="6512278" cy="3663157"/>
            </a:xfrm>
            <a:prstGeom prst="rect">
              <a:avLst/>
            </a:prstGeom>
            <a:ln w="12700" cap="flat">
              <a:noFill/>
              <a:miter lim="400000"/>
            </a:ln>
            <a:effectLst/>
          </p:spPr>
        </p:pic>
        <p:sp>
          <p:nvSpPr>
            <p:cNvPr id="955" name="Shape 955"/>
            <p:cNvSpPr/>
            <p:nvPr/>
          </p:nvSpPr>
          <p:spPr>
            <a:xfrm>
              <a:off x="955151" y="609532"/>
              <a:ext cx="7038138" cy="147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z="4500">
                  <a:latin typeface="Helvetica Light"/>
                  <a:ea typeface="Helvetica Light"/>
                  <a:cs typeface="Helvetica Light"/>
                  <a:sym typeface="Helvetica Light"/>
                </a:defRPr>
              </a:lvl1pPr>
            </a:lstStyle>
            <a:p>
              <a:pPr/>
              <a:r>
                <a:t>Build mobile infrastructure and buildings </a:t>
              </a:r>
            </a:p>
          </p:txBody>
        </p:sp>
      </p:grpSp>
      <p:grpSp>
        <p:nvGrpSpPr>
          <p:cNvPr id="960" name="Group 960"/>
          <p:cNvGrpSpPr/>
          <p:nvPr/>
        </p:nvGrpSpPr>
        <p:grpSpPr>
          <a:xfrm>
            <a:off x="11893946" y="6117084"/>
            <a:ext cx="9054704" cy="6796384"/>
            <a:chOff x="0" y="0"/>
            <a:chExt cx="9054703" cy="6796382"/>
          </a:xfrm>
        </p:grpSpPr>
        <p:sp>
          <p:nvSpPr>
            <p:cNvPr id="957" name="Shape 957"/>
            <p:cNvSpPr/>
            <p:nvPr/>
          </p:nvSpPr>
          <p:spPr>
            <a:xfrm>
              <a:off x="0" y="0"/>
              <a:ext cx="9054704" cy="6796383"/>
            </a:xfrm>
            <a:prstGeom prst="wedgeEllipseCallout">
              <a:avLst>
                <a:gd name="adj1" fmla="val -149251"/>
                <a:gd name="adj2" fmla="val -69489"/>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958" name="Shape 958"/>
            <p:cNvSpPr/>
            <p:nvPr/>
          </p:nvSpPr>
          <p:spPr>
            <a:xfrm>
              <a:off x="992507" y="1401315"/>
              <a:ext cx="7069689" cy="787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z="4500">
                  <a:latin typeface="Helvetica Light"/>
                  <a:ea typeface="Helvetica Light"/>
                  <a:cs typeface="Helvetica Light"/>
                  <a:sym typeface="Helvetica Light"/>
                </a:defRPr>
              </a:lvl1pPr>
            </a:lstStyle>
            <a:p>
              <a:pPr/>
              <a:r>
                <a:t>Clean up the coastal zone </a:t>
              </a:r>
            </a:p>
          </p:txBody>
        </p:sp>
        <p:pic>
          <p:nvPicPr>
            <p:cNvPr id="959" name="carbage.tiff"/>
            <p:cNvPicPr>
              <a:picLocks noChangeAspect="1"/>
            </p:cNvPicPr>
            <p:nvPr/>
          </p:nvPicPr>
          <p:blipFill>
            <a:blip r:embed="rId10">
              <a:extLst/>
            </a:blip>
            <a:stretch>
              <a:fillRect/>
            </a:stretch>
          </p:blipFill>
          <p:spPr>
            <a:xfrm>
              <a:off x="1694647" y="2199363"/>
              <a:ext cx="5665409" cy="3744219"/>
            </a:xfrm>
            <a:prstGeom prst="rect">
              <a:avLst/>
            </a:prstGeom>
            <a:ln w="12700" cap="flat">
              <a:noFill/>
              <a:miter lim="400000"/>
            </a:ln>
            <a:effectLst/>
          </p:spPr>
        </p:pic>
      </p:grpSp>
      <p:sp>
        <p:nvSpPr>
          <p:cNvPr id="961" name="Shape 961"/>
          <p:cNvSpPr/>
          <p:nvPr/>
        </p:nvSpPr>
        <p:spPr>
          <a:xfrm>
            <a:off x="14004004" y="719516"/>
            <a:ext cx="7768884" cy="78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4500">
                <a:latin typeface="Helvetica Light"/>
                <a:ea typeface="Helvetica Light"/>
                <a:cs typeface="Helvetica Light"/>
                <a:sym typeface="Helvetica Light"/>
              </a:defRPr>
            </a:lvl1pPr>
          </a:lstStyle>
          <a:p>
            <a:pPr/>
            <a:r>
              <a:t>Eventually, protections will fail</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940"/>
                                        </p:tgtEl>
                                        <p:attrNameLst>
                                          <p:attrName>style.visibility</p:attrName>
                                        </p:attrNameLst>
                                      </p:cBhvr>
                                      <p:to>
                                        <p:strVal val="visible"/>
                                      </p:to>
                                    </p:set>
                                    <p:anim calcmode="lin" valueType="num">
                                      <p:cBhvr>
                                        <p:cTn id="7" dur="750" fill="hold"/>
                                        <p:tgtEl>
                                          <p:spTgt spid="940"/>
                                        </p:tgtEl>
                                        <p:attrNameLst>
                                          <p:attrName>ppt_w</p:attrName>
                                        </p:attrNameLst>
                                      </p:cBhvr>
                                      <p:tavLst>
                                        <p:tav tm="0">
                                          <p:val>
                                            <p:fltVal val="0"/>
                                          </p:val>
                                        </p:tav>
                                        <p:tav tm="100000">
                                          <p:val>
                                            <p:strVal val="#ppt_w"/>
                                          </p:val>
                                        </p:tav>
                                      </p:tavLst>
                                    </p:anim>
                                    <p:anim calcmode="lin" valueType="num">
                                      <p:cBhvr>
                                        <p:cTn id="8" dur="750" fill="hold"/>
                                        <p:tgtEl>
                                          <p:spTgt spid="94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ID="9" grpId="2" fill="hold">
                                  <p:stCondLst>
                                    <p:cond delay="0"/>
                                  </p:stCondLst>
                                  <p:iterate type="el" backwards="0">
                                    <p:tmAbs val="0"/>
                                  </p:iterate>
                                  <p:childTnLst>
                                    <p:set>
                                      <p:cBhvr>
                                        <p:cTn id="12" fill="hold"/>
                                        <p:tgtEl>
                                          <p:spTgt spid="930"/>
                                        </p:tgtEl>
                                        <p:attrNameLst>
                                          <p:attrName>style.visibility</p:attrName>
                                        </p:attrNameLst>
                                      </p:cBhvr>
                                      <p:to>
                                        <p:strVal val="visible"/>
                                      </p:to>
                                    </p:set>
                                    <p:animEffect filter="dissolve" transition="in">
                                      <p:cBhvr>
                                        <p:cTn id="13" dur="1000"/>
                                        <p:tgtEl>
                                          <p:spTgt spid="930"/>
                                        </p:tgtEl>
                                      </p:cBhvr>
                                    </p:animEffect>
                                  </p:childTnLst>
                                </p:cTn>
                              </p:par>
                            </p:childTnLst>
                          </p:cTn>
                        </p:par>
                        <p:par>
                          <p:cTn id="14" fill="hold">
                            <p:stCondLst>
                              <p:cond delay="1000"/>
                            </p:stCondLst>
                            <p:childTnLst>
                              <p:par>
                                <p:cTn id="15" presetClass="entr" nodeType="afterEffect" presetID="9" grpId="3" fill="hold">
                                  <p:stCondLst>
                                    <p:cond delay="0"/>
                                  </p:stCondLst>
                                  <p:iterate type="el" backwards="0">
                                    <p:tmAbs val="0"/>
                                  </p:iterate>
                                  <p:childTnLst>
                                    <p:set>
                                      <p:cBhvr>
                                        <p:cTn id="16" fill="hold"/>
                                        <p:tgtEl>
                                          <p:spTgt spid="945"/>
                                        </p:tgtEl>
                                        <p:attrNameLst>
                                          <p:attrName>style.visibility</p:attrName>
                                        </p:attrNameLst>
                                      </p:cBhvr>
                                      <p:to>
                                        <p:strVal val="visible"/>
                                      </p:to>
                                    </p:set>
                                    <p:animEffect filter="dissolve" transition="in">
                                      <p:cBhvr>
                                        <p:cTn id="17" dur="1000"/>
                                        <p:tgtEl>
                                          <p:spTgt spid="945"/>
                                        </p:tgtEl>
                                      </p:cBhvr>
                                    </p:animEffect>
                                  </p:childTnLst>
                                </p:cTn>
                              </p:par>
                            </p:childTnLst>
                          </p:cTn>
                        </p:par>
                      </p:childTnLst>
                    </p:cTn>
                  </p:par>
                  <p:par>
                    <p:cTn id="18" fill="hold">
                      <p:stCondLst>
                        <p:cond delay="indefinite"/>
                      </p:stCondLst>
                      <p:childTnLst>
                        <p:par>
                          <p:cTn id="19" fill="hold">
                            <p:stCondLst>
                              <p:cond delay="0"/>
                            </p:stCondLst>
                            <p:childTnLst>
                              <p:par>
                                <p:cTn id="20" presetClass="exit" nodeType="clickEffect" presetID="9" grpId="4" fill="hold">
                                  <p:stCondLst>
                                    <p:cond delay="0"/>
                                  </p:stCondLst>
                                  <p:iterate type="el" backwards="0">
                                    <p:tmAbs val="0"/>
                                  </p:iterate>
                                  <p:childTnLst>
                                    <p:animEffect filter="dissolve" transition="out">
                                      <p:cBhvr>
                                        <p:cTn id="21" dur="1000" fill="hold"/>
                                        <p:tgtEl>
                                          <p:spTgt spid="940"/>
                                        </p:tgtEl>
                                      </p:cBhvr>
                                    </p:animEffect>
                                    <p:set>
                                      <p:cBhvr>
                                        <p:cTn id="22" fill="hold">
                                          <p:stCondLst>
                                            <p:cond delay="999"/>
                                          </p:stCondLst>
                                        </p:cTn>
                                        <p:tgtEl>
                                          <p:spTgt spid="940"/>
                                        </p:tgtEl>
                                        <p:attrNameLst>
                                          <p:attrName>style.visibility</p:attrName>
                                        </p:attrNameLst>
                                      </p:cBhvr>
                                      <p:to>
                                        <p:strVal val="hidden"/>
                                      </p:to>
                                    </p:set>
                                  </p:childTnLst>
                                </p:cTn>
                              </p:par>
                            </p:childTnLst>
                          </p:cTn>
                        </p:par>
                        <p:par>
                          <p:cTn id="23" fill="hold">
                            <p:stCondLst>
                              <p:cond delay="1000"/>
                            </p:stCondLst>
                            <p:childTnLst>
                              <p:par>
                                <p:cTn id="24" presetClass="entr" nodeType="afterEffect" presetSubtype="16" presetID="23" grpId="5" fill="hold">
                                  <p:stCondLst>
                                    <p:cond delay="0"/>
                                  </p:stCondLst>
                                  <p:iterate type="el" backwards="0">
                                    <p:tmAbs val="0"/>
                                  </p:iterate>
                                  <p:childTnLst>
                                    <p:set>
                                      <p:cBhvr>
                                        <p:cTn id="25" fill="hold"/>
                                        <p:tgtEl>
                                          <p:spTgt spid="948"/>
                                        </p:tgtEl>
                                        <p:attrNameLst>
                                          <p:attrName>style.visibility</p:attrName>
                                        </p:attrNameLst>
                                      </p:cBhvr>
                                      <p:to>
                                        <p:strVal val="visible"/>
                                      </p:to>
                                    </p:set>
                                    <p:anim calcmode="lin" valueType="num">
                                      <p:cBhvr>
                                        <p:cTn id="26" dur="750" fill="hold"/>
                                        <p:tgtEl>
                                          <p:spTgt spid="948"/>
                                        </p:tgtEl>
                                        <p:attrNameLst>
                                          <p:attrName>ppt_w</p:attrName>
                                        </p:attrNameLst>
                                      </p:cBhvr>
                                      <p:tavLst>
                                        <p:tav tm="0">
                                          <p:val>
                                            <p:fltVal val="0"/>
                                          </p:val>
                                        </p:tav>
                                        <p:tav tm="100000">
                                          <p:val>
                                            <p:strVal val="#ppt_w"/>
                                          </p:val>
                                        </p:tav>
                                      </p:tavLst>
                                    </p:anim>
                                    <p:anim calcmode="lin" valueType="num">
                                      <p:cBhvr>
                                        <p:cTn id="27" dur="750" fill="hold"/>
                                        <p:tgtEl>
                                          <p:spTgt spid="948"/>
                                        </p:tgtEl>
                                        <p:attrNameLst>
                                          <p:attrName>ppt_h</p:attrName>
                                        </p:attrNameLst>
                                      </p:cBhvr>
                                      <p:tavLst>
                                        <p:tav tm="0">
                                          <p:val>
                                            <p:fltVal val="0"/>
                                          </p:val>
                                        </p:tav>
                                        <p:tav tm="100000">
                                          <p:val>
                                            <p:strVal val="#ppt_h"/>
                                          </p:val>
                                        </p:tav>
                                      </p:tavLst>
                                    </p:anim>
                                  </p:childTnLst>
                                </p:cTn>
                              </p:par>
                            </p:childTnLst>
                          </p:cTn>
                        </p:par>
                        <p:par>
                          <p:cTn id="28" fill="hold">
                            <p:stCondLst>
                              <p:cond delay="1750"/>
                            </p:stCondLst>
                            <p:childTnLst>
                              <p:par>
                                <p:cTn id="29" presetClass="entr" nodeType="afterEffect" presetSubtype="16" presetID="23" grpId="6" fill="hold">
                                  <p:stCondLst>
                                    <p:cond delay="0"/>
                                  </p:stCondLst>
                                  <p:iterate type="el" backwards="0">
                                    <p:tmAbs val="0"/>
                                  </p:iterate>
                                  <p:childTnLst>
                                    <p:set>
                                      <p:cBhvr>
                                        <p:cTn id="30" fill="hold"/>
                                        <p:tgtEl>
                                          <p:spTgt spid="961"/>
                                        </p:tgtEl>
                                        <p:attrNameLst>
                                          <p:attrName>style.visibility</p:attrName>
                                        </p:attrNameLst>
                                      </p:cBhvr>
                                      <p:to>
                                        <p:strVal val="visible"/>
                                      </p:to>
                                    </p:set>
                                    <p:anim calcmode="lin" valueType="num">
                                      <p:cBhvr>
                                        <p:cTn id="31" dur="750" fill="hold"/>
                                        <p:tgtEl>
                                          <p:spTgt spid="961"/>
                                        </p:tgtEl>
                                        <p:attrNameLst>
                                          <p:attrName>ppt_w</p:attrName>
                                        </p:attrNameLst>
                                      </p:cBhvr>
                                      <p:tavLst>
                                        <p:tav tm="0">
                                          <p:val>
                                            <p:fltVal val="0"/>
                                          </p:val>
                                        </p:tav>
                                        <p:tav tm="100000">
                                          <p:val>
                                            <p:strVal val="#ppt_w"/>
                                          </p:val>
                                        </p:tav>
                                      </p:tavLst>
                                    </p:anim>
                                    <p:anim calcmode="lin" valueType="num">
                                      <p:cBhvr>
                                        <p:cTn id="32" dur="750" fill="hold"/>
                                        <p:tgtEl>
                                          <p:spTgt spid="961"/>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Class="exit" nodeType="clickEffect" presetID="9" grpId="7" fill="hold">
                                  <p:stCondLst>
                                    <p:cond delay="0"/>
                                  </p:stCondLst>
                                  <p:iterate type="el" backwards="0">
                                    <p:tmAbs val="0"/>
                                  </p:iterate>
                                  <p:childTnLst>
                                    <p:animEffect filter="dissolve" transition="out">
                                      <p:cBhvr>
                                        <p:cTn id="36" dur="750" fill="hold"/>
                                        <p:tgtEl>
                                          <p:spTgt spid="961"/>
                                        </p:tgtEl>
                                      </p:cBhvr>
                                    </p:animEffect>
                                    <p:set>
                                      <p:cBhvr>
                                        <p:cTn id="37" fill="hold">
                                          <p:stCondLst>
                                            <p:cond delay="749"/>
                                          </p:stCondLst>
                                        </p:cTn>
                                        <p:tgtEl>
                                          <p:spTgt spid="961"/>
                                        </p:tgtEl>
                                        <p:attrNameLst>
                                          <p:attrName>style.visibility</p:attrName>
                                        </p:attrNameLst>
                                      </p:cBhvr>
                                      <p:to>
                                        <p:strVal val="hidden"/>
                                      </p:to>
                                    </p:set>
                                  </p:childTnLst>
                                </p:cTn>
                              </p:par>
                            </p:childTnLst>
                          </p:cTn>
                        </p:par>
                        <p:par>
                          <p:cTn id="38" fill="hold">
                            <p:stCondLst>
                              <p:cond delay="750"/>
                            </p:stCondLst>
                            <p:childTnLst>
                              <p:par>
                                <p:cTn id="39" presetClass="exit" nodeType="afterEffect" presetID="9" grpId="8" fill="hold">
                                  <p:stCondLst>
                                    <p:cond delay="0"/>
                                  </p:stCondLst>
                                  <p:iterate type="el" backwards="0">
                                    <p:tmAbs val="0"/>
                                  </p:iterate>
                                  <p:childTnLst>
                                    <p:animEffect filter="dissolve" transition="out">
                                      <p:cBhvr>
                                        <p:cTn id="40" dur="1000" fill="hold"/>
                                        <p:tgtEl>
                                          <p:spTgt spid="948"/>
                                        </p:tgtEl>
                                      </p:cBhvr>
                                    </p:animEffect>
                                    <p:set>
                                      <p:cBhvr>
                                        <p:cTn id="41" fill="hold">
                                          <p:stCondLst>
                                            <p:cond delay="999"/>
                                          </p:stCondLst>
                                        </p:cTn>
                                        <p:tgtEl>
                                          <p:spTgt spid="948"/>
                                        </p:tgtEl>
                                        <p:attrNameLst>
                                          <p:attrName>style.visibility</p:attrName>
                                        </p:attrNameLst>
                                      </p:cBhvr>
                                      <p:to>
                                        <p:strVal val="hidden"/>
                                      </p:to>
                                    </p:set>
                                  </p:childTnLst>
                                </p:cTn>
                              </p:par>
                            </p:childTnLst>
                          </p:cTn>
                        </p:par>
                        <p:par>
                          <p:cTn id="42" fill="hold">
                            <p:stCondLst>
                              <p:cond delay="1750"/>
                            </p:stCondLst>
                            <p:childTnLst>
                              <p:par>
                                <p:cTn id="43" presetClass="entr" nodeType="afterEffect" presetSubtype="16" presetID="23" grpId="9" fill="hold">
                                  <p:stCondLst>
                                    <p:cond delay="0"/>
                                  </p:stCondLst>
                                  <p:iterate type="el" backwards="0">
                                    <p:tmAbs val="0"/>
                                  </p:iterate>
                                  <p:childTnLst>
                                    <p:set>
                                      <p:cBhvr>
                                        <p:cTn id="44" fill="hold"/>
                                        <p:tgtEl>
                                          <p:spTgt spid="952"/>
                                        </p:tgtEl>
                                        <p:attrNameLst>
                                          <p:attrName>style.visibility</p:attrName>
                                        </p:attrNameLst>
                                      </p:cBhvr>
                                      <p:to>
                                        <p:strVal val="visible"/>
                                      </p:to>
                                    </p:set>
                                    <p:anim calcmode="lin" valueType="num">
                                      <p:cBhvr>
                                        <p:cTn id="45" dur="950" fill="hold"/>
                                        <p:tgtEl>
                                          <p:spTgt spid="952"/>
                                        </p:tgtEl>
                                        <p:attrNameLst>
                                          <p:attrName>ppt_w</p:attrName>
                                        </p:attrNameLst>
                                      </p:cBhvr>
                                      <p:tavLst>
                                        <p:tav tm="0">
                                          <p:val>
                                            <p:fltVal val="0"/>
                                          </p:val>
                                        </p:tav>
                                        <p:tav tm="100000">
                                          <p:val>
                                            <p:strVal val="#ppt_w"/>
                                          </p:val>
                                        </p:tav>
                                      </p:tavLst>
                                    </p:anim>
                                    <p:anim calcmode="lin" valueType="num">
                                      <p:cBhvr>
                                        <p:cTn id="46" dur="950" fill="hold"/>
                                        <p:tgtEl>
                                          <p:spTgt spid="952"/>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Class="exit" nodeType="clickEffect" presetID="9" grpId="10" fill="hold">
                                  <p:stCondLst>
                                    <p:cond delay="0"/>
                                  </p:stCondLst>
                                  <p:iterate type="el" backwards="0">
                                    <p:tmAbs val="0"/>
                                  </p:iterate>
                                  <p:childTnLst>
                                    <p:animEffect filter="dissolve" transition="out">
                                      <p:cBhvr>
                                        <p:cTn id="50" dur="500" fill="hold"/>
                                        <p:tgtEl>
                                          <p:spTgt spid="952"/>
                                        </p:tgtEl>
                                      </p:cBhvr>
                                    </p:animEffect>
                                    <p:set>
                                      <p:cBhvr>
                                        <p:cTn id="51" fill="hold">
                                          <p:stCondLst>
                                            <p:cond delay="499"/>
                                          </p:stCondLst>
                                        </p:cTn>
                                        <p:tgtEl>
                                          <p:spTgt spid="952"/>
                                        </p:tgtEl>
                                        <p:attrNameLst>
                                          <p:attrName>style.visibility</p:attrName>
                                        </p:attrNameLst>
                                      </p:cBhvr>
                                      <p:to>
                                        <p:strVal val="hidden"/>
                                      </p:to>
                                    </p:set>
                                  </p:childTnLst>
                                </p:cTn>
                              </p:par>
                            </p:childTnLst>
                          </p:cTn>
                        </p:par>
                        <p:par>
                          <p:cTn id="52" fill="hold">
                            <p:stCondLst>
                              <p:cond delay="500"/>
                            </p:stCondLst>
                            <p:childTnLst>
                              <p:par>
                                <p:cTn id="53" presetClass="entr" nodeType="afterEffect" presetSubtype="16" presetID="23" grpId="11" fill="hold">
                                  <p:stCondLst>
                                    <p:cond delay="0"/>
                                  </p:stCondLst>
                                  <p:iterate type="el" backwards="0">
                                    <p:tmAbs val="0"/>
                                  </p:iterate>
                                  <p:childTnLst>
                                    <p:set>
                                      <p:cBhvr>
                                        <p:cTn id="54" fill="hold"/>
                                        <p:tgtEl>
                                          <p:spTgt spid="956"/>
                                        </p:tgtEl>
                                        <p:attrNameLst>
                                          <p:attrName>style.visibility</p:attrName>
                                        </p:attrNameLst>
                                      </p:cBhvr>
                                      <p:to>
                                        <p:strVal val="visible"/>
                                      </p:to>
                                    </p:set>
                                    <p:anim calcmode="lin" valueType="num">
                                      <p:cBhvr>
                                        <p:cTn id="55" dur="950" fill="hold"/>
                                        <p:tgtEl>
                                          <p:spTgt spid="956"/>
                                        </p:tgtEl>
                                        <p:attrNameLst>
                                          <p:attrName>ppt_w</p:attrName>
                                        </p:attrNameLst>
                                      </p:cBhvr>
                                      <p:tavLst>
                                        <p:tav tm="0">
                                          <p:val>
                                            <p:fltVal val="0"/>
                                          </p:val>
                                        </p:tav>
                                        <p:tav tm="100000">
                                          <p:val>
                                            <p:strVal val="#ppt_w"/>
                                          </p:val>
                                        </p:tav>
                                      </p:tavLst>
                                    </p:anim>
                                    <p:anim calcmode="lin" valueType="num">
                                      <p:cBhvr>
                                        <p:cTn id="56" dur="950" fill="hold"/>
                                        <p:tgtEl>
                                          <p:spTgt spid="956"/>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Class="exit" nodeType="clickEffect" presetID="9" grpId="12" fill="hold">
                                  <p:stCondLst>
                                    <p:cond delay="0"/>
                                  </p:stCondLst>
                                  <p:iterate type="el" backwards="0">
                                    <p:tmAbs val="0"/>
                                  </p:iterate>
                                  <p:childTnLst>
                                    <p:animEffect filter="dissolve" transition="out">
                                      <p:cBhvr>
                                        <p:cTn id="60" dur="499" fill="hold"/>
                                        <p:tgtEl>
                                          <p:spTgt spid="956"/>
                                        </p:tgtEl>
                                      </p:cBhvr>
                                    </p:animEffect>
                                    <p:set>
                                      <p:cBhvr>
                                        <p:cTn id="61" fill="hold">
                                          <p:stCondLst>
                                            <p:cond delay="498"/>
                                          </p:stCondLst>
                                        </p:cTn>
                                        <p:tgtEl>
                                          <p:spTgt spid="956"/>
                                        </p:tgtEl>
                                        <p:attrNameLst>
                                          <p:attrName>style.visibility</p:attrName>
                                        </p:attrNameLst>
                                      </p:cBhvr>
                                      <p:to>
                                        <p:strVal val="hidden"/>
                                      </p:to>
                                    </p:set>
                                  </p:childTnLst>
                                </p:cTn>
                              </p:par>
                            </p:childTnLst>
                          </p:cTn>
                        </p:par>
                        <p:par>
                          <p:cTn id="62" fill="hold">
                            <p:stCondLst>
                              <p:cond delay="499"/>
                            </p:stCondLst>
                            <p:childTnLst>
                              <p:par>
                                <p:cTn id="63" presetClass="entr" nodeType="afterEffect" presetSubtype="16" presetID="23" grpId="13" fill="hold">
                                  <p:stCondLst>
                                    <p:cond delay="0"/>
                                  </p:stCondLst>
                                  <p:iterate type="el" backwards="0">
                                    <p:tmAbs val="0"/>
                                  </p:iterate>
                                  <p:childTnLst>
                                    <p:set>
                                      <p:cBhvr>
                                        <p:cTn id="64" fill="hold"/>
                                        <p:tgtEl>
                                          <p:spTgt spid="960"/>
                                        </p:tgtEl>
                                        <p:attrNameLst>
                                          <p:attrName>style.visibility</p:attrName>
                                        </p:attrNameLst>
                                      </p:cBhvr>
                                      <p:to>
                                        <p:strVal val="visible"/>
                                      </p:to>
                                    </p:set>
                                    <p:anim calcmode="lin" valueType="num">
                                      <p:cBhvr>
                                        <p:cTn id="65" dur="750" fill="hold"/>
                                        <p:tgtEl>
                                          <p:spTgt spid="960"/>
                                        </p:tgtEl>
                                        <p:attrNameLst>
                                          <p:attrName>ppt_w</p:attrName>
                                        </p:attrNameLst>
                                      </p:cBhvr>
                                      <p:tavLst>
                                        <p:tav tm="0">
                                          <p:val>
                                            <p:fltVal val="0"/>
                                          </p:val>
                                        </p:tav>
                                        <p:tav tm="100000">
                                          <p:val>
                                            <p:strVal val="#ppt_w"/>
                                          </p:val>
                                        </p:tav>
                                      </p:tavLst>
                                    </p:anim>
                                    <p:anim calcmode="lin" valueType="num">
                                      <p:cBhvr>
                                        <p:cTn id="66" dur="750" fill="hold"/>
                                        <p:tgtEl>
                                          <p:spTgt spid="960"/>
                                        </p:tgtEl>
                                        <p:attrNameLst>
                                          <p:attrName>ppt_h</p:attrName>
                                        </p:attrNameLst>
                                      </p:cBhvr>
                                      <p:tavLst>
                                        <p:tav tm="0">
                                          <p:val>
                                            <p:fltVal val="0"/>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Class="exit" nodeType="clickEffect" presetID="9" grpId="14" fill="hold">
                                  <p:stCondLst>
                                    <p:cond delay="0"/>
                                  </p:stCondLst>
                                  <p:iterate type="el" backwards="0">
                                    <p:tmAbs val="0"/>
                                  </p:iterate>
                                  <p:childTnLst>
                                    <p:animEffect filter="dissolve" transition="out">
                                      <p:cBhvr>
                                        <p:cTn id="70" dur="1000" fill="hold"/>
                                        <p:tgtEl>
                                          <p:spTgt spid="960"/>
                                        </p:tgtEl>
                                      </p:cBhvr>
                                    </p:animEffect>
                                    <p:set>
                                      <p:cBhvr>
                                        <p:cTn id="71" fill="hold">
                                          <p:stCondLst>
                                            <p:cond delay="999"/>
                                          </p:stCondLst>
                                        </p:cTn>
                                        <p:tgtEl>
                                          <p:spTgt spid="960"/>
                                        </p:tgtEl>
                                        <p:attrNameLst>
                                          <p:attrName>style.visibility</p:attrName>
                                        </p:attrNameLst>
                                      </p:cBhvr>
                                      <p:to>
                                        <p:strVal val="hidden"/>
                                      </p:to>
                                    </p:set>
                                  </p:childTnLst>
                                </p:cTn>
                              </p:par>
                            </p:childTnLst>
                          </p:cTn>
                        </p:par>
                        <p:par>
                          <p:cTn id="72" fill="hold">
                            <p:stCondLst>
                              <p:cond delay="1000"/>
                            </p:stCondLst>
                            <p:childTnLst>
                              <p:par>
                                <p:cTn id="73" presetClass="entr" nodeType="afterEffect" presetID="9" grpId="15" fill="hold">
                                  <p:stCondLst>
                                    <p:cond delay="0"/>
                                  </p:stCondLst>
                                  <p:iterate type="el" backwards="0">
                                    <p:tmAbs val="0"/>
                                  </p:iterate>
                                  <p:childTnLst>
                                    <p:set>
                                      <p:cBhvr>
                                        <p:cTn id="74" fill="hold"/>
                                        <p:tgtEl>
                                          <p:spTgt spid="933"/>
                                        </p:tgtEl>
                                        <p:attrNameLst>
                                          <p:attrName>style.visibility</p:attrName>
                                        </p:attrNameLst>
                                      </p:cBhvr>
                                      <p:to>
                                        <p:strVal val="visible"/>
                                      </p:to>
                                    </p:set>
                                    <p:animEffect filter="dissolve" transition="in">
                                      <p:cBhvr>
                                        <p:cTn id="75" dur="600"/>
                                        <p:tgtEl>
                                          <p:spTgt spid="933"/>
                                        </p:tgtEl>
                                      </p:cBhvr>
                                    </p:animEffect>
                                  </p:childTnLst>
                                </p:cTn>
                              </p:par>
                            </p:childTnLst>
                          </p:cTn>
                        </p:par>
                        <p:par>
                          <p:cTn id="76" fill="hold">
                            <p:stCondLst>
                              <p:cond delay="1600"/>
                            </p:stCondLst>
                            <p:childTnLst>
                              <p:par>
                                <p:cTn id="77" presetClass="entr" nodeType="afterEffect" presetSubtype="16" presetID="23" grpId="16" fill="hold">
                                  <p:stCondLst>
                                    <p:cond delay="0"/>
                                  </p:stCondLst>
                                  <p:iterate type="el" backwards="0">
                                    <p:tmAbs val="0"/>
                                  </p:iterate>
                                  <p:childTnLst>
                                    <p:set>
                                      <p:cBhvr>
                                        <p:cTn id="78" fill="hold"/>
                                        <p:tgtEl>
                                          <p:spTgt spid="937"/>
                                        </p:tgtEl>
                                        <p:attrNameLst>
                                          <p:attrName>style.visibility</p:attrName>
                                        </p:attrNameLst>
                                      </p:cBhvr>
                                      <p:to>
                                        <p:strVal val="visible"/>
                                      </p:to>
                                    </p:set>
                                    <p:anim calcmode="lin" valueType="num">
                                      <p:cBhvr>
                                        <p:cTn id="79" dur="950" fill="hold"/>
                                        <p:tgtEl>
                                          <p:spTgt spid="937"/>
                                        </p:tgtEl>
                                        <p:attrNameLst>
                                          <p:attrName>ppt_w</p:attrName>
                                        </p:attrNameLst>
                                      </p:cBhvr>
                                      <p:tavLst>
                                        <p:tav tm="0">
                                          <p:val>
                                            <p:fltVal val="0"/>
                                          </p:val>
                                        </p:tav>
                                        <p:tav tm="100000">
                                          <p:val>
                                            <p:strVal val="#ppt_w"/>
                                          </p:val>
                                        </p:tav>
                                      </p:tavLst>
                                    </p:anim>
                                    <p:anim calcmode="lin" valueType="num">
                                      <p:cBhvr>
                                        <p:cTn id="80" dur="950" fill="hold"/>
                                        <p:tgtEl>
                                          <p:spTgt spid="937"/>
                                        </p:tgtEl>
                                        <p:attrNameLst>
                                          <p:attrName>ppt_h</p:attrName>
                                        </p:attrNameLst>
                                      </p:cBhvr>
                                      <p:tavLst>
                                        <p:tav tm="0">
                                          <p:val>
                                            <p:fltVal val="0"/>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Class="entr" nodeType="clickEffect" presetSubtype="16" presetID="23" grpId="17" fill="hold">
                                  <p:stCondLst>
                                    <p:cond delay="0"/>
                                  </p:stCondLst>
                                  <p:iterate type="el" backwards="0">
                                    <p:tmAbs val="0"/>
                                  </p:iterate>
                                  <p:childTnLst>
                                    <p:set>
                                      <p:cBhvr>
                                        <p:cTn id="84" fill="hold"/>
                                        <p:tgtEl>
                                          <p:spTgt spid="944"/>
                                        </p:tgtEl>
                                        <p:attrNameLst>
                                          <p:attrName>style.visibility</p:attrName>
                                        </p:attrNameLst>
                                      </p:cBhvr>
                                      <p:to>
                                        <p:strVal val="visible"/>
                                      </p:to>
                                    </p:set>
                                    <p:anim calcmode="lin" valueType="num">
                                      <p:cBhvr>
                                        <p:cTn id="85" dur="750" fill="hold"/>
                                        <p:tgtEl>
                                          <p:spTgt spid="944"/>
                                        </p:tgtEl>
                                        <p:attrNameLst>
                                          <p:attrName>ppt_w</p:attrName>
                                        </p:attrNameLst>
                                      </p:cBhvr>
                                      <p:tavLst>
                                        <p:tav tm="0">
                                          <p:val>
                                            <p:fltVal val="0"/>
                                          </p:val>
                                        </p:tav>
                                        <p:tav tm="100000">
                                          <p:val>
                                            <p:strVal val="#ppt_w"/>
                                          </p:val>
                                        </p:tav>
                                      </p:tavLst>
                                    </p:anim>
                                    <p:anim calcmode="lin" valueType="num">
                                      <p:cBhvr>
                                        <p:cTn id="86" dur="750" fill="hold"/>
                                        <p:tgtEl>
                                          <p:spTgt spid="944"/>
                                        </p:tgtEl>
                                        <p:attrNameLst>
                                          <p:attrName>ppt_h</p:attrName>
                                        </p:attrNameLst>
                                      </p:cBhvr>
                                      <p:tavLst>
                                        <p:tav tm="0">
                                          <p:val>
                                            <p:fltVal val="0"/>
                                          </p:val>
                                        </p:tav>
                                        <p:tav tm="100000">
                                          <p:val>
                                            <p:strVal val="#ppt_h"/>
                                          </p:val>
                                        </p:tav>
                                      </p:tavLst>
                                    </p:anim>
                                  </p:childTnLst>
                                </p:cTn>
                              </p:par>
                            </p:childTnLst>
                          </p:cTn>
                        </p:par>
                      </p:childTnLst>
                    </p:cTn>
                  </p:par>
                  <p:par>
                    <p:cTn id="87" fill="hold">
                      <p:stCondLst>
                        <p:cond delay="indefinite"/>
                      </p:stCondLst>
                      <p:childTnLst>
                        <p:par>
                          <p:cTn id="88" fill="hold">
                            <p:stCondLst>
                              <p:cond delay="0"/>
                            </p:stCondLst>
                            <p:childTnLst>
                              <p:par>
                                <p:cTn id="89" presetClass="exit" nodeType="clickEffect" presetID="9" grpId="18" fill="hold">
                                  <p:stCondLst>
                                    <p:cond delay="0"/>
                                  </p:stCondLst>
                                  <p:iterate type="el" backwards="0">
                                    <p:tmAbs val="0"/>
                                  </p:iterate>
                                  <p:childTnLst>
                                    <p:animEffect filter="dissolve" transition="out">
                                      <p:cBhvr>
                                        <p:cTn id="90" dur="500" fill="hold"/>
                                        <p:tgtEl>
                                          <p:spTgt spid="933"/>
                                        </p:tgtEl>
                                      </p:cBhvr>
                                    </p:animEffect>
                                    <p:set>
                                      <p:cBhvr>
                                        <p:cTn id="91" fill="hold">
                                          <p:stCondLst>
                                            <p:cond delay="499"/>
                                          </p:stCondLst>
                                        </p:cTn>
                                        <p:tgtEl>
                                          <p:spTgt spid="933"/>
                                        </p:tgtEl>
                                        <p:attrNameLst>
                                          <p:attrName>style.visibility</p:attrName>
                                        </p:attrNameLst>
                                      </p:cBhvr>
                                      <p:to>
                                        <p:strVal val="hidden"/>
                                      </p:to>
                                    </p:set>
                                  </p:childTnLst>
                                </p:cTn>
                              </p:par>
                            </p:childTnLst>
                          </p:cTn>
                        </p:par>
                        <p:par>
                          <p:cTn id="92" fill="hold">
                            <p:stCondLst>
                              <p:cond delay="500"/>
                            </p:stCondLst>
                            <p:childTnLst>
                              <p:par>
                                <p:cTn id="93" presetClass="exit" nodeType="afterEffect" presetID="9" grpId="19" fill="hold">
                                  <p:stCondLst>
                                    <p:cond delay="0"/>
                                  </p:stCondLst>
                                  <p:iterate type="el" backwards="0">
                                    <p:tmAbs val="0"/>
                                  </p:iterate>
                                  <p:childTnLst>
                                    <p:animEffect filter="dissolve" transition="out">
                                      <p:cBhvr>
                                        <p:cTn id="94" dur="499" fill="hold"/>
                                        <p:tgtEl>
                                          <p:spTgt spid="937"/>
                                        </p:tgtEl>
                                      </p:cBhvr>
                                    </p:animEffect>
                                    <p:set>
                                      <p:cBhvr>
                                        <p:cTn id="95" fill="hold">
                                          <p:stCondLst>
                                            <p:cond delay="498"/>
                                          </p:stCondLst>
                                        </p:cTn>
                                        <p:tgtEl>
                                          <p:spTgt spid="937"/>
                                        </p:tgtEl>
                                        <p:attrNameLst>
                                          <p:attrName>style.visibility</p:attrName>
                                        </p:attrNameLst>
                                      </p:cBhvr>
                                      <p:to>
                                        <p:strVal val="hidden"/>
                                      </p:to>
                                    </p:set>
                                  </p:childTnLst>
                                </p:cTn>
                              </p:par>
                            </p:childTnLst>
                          </p:cTn>
                        </p:par>
                        <p:par>
                          <p:cTn id="96" fill="hold">
                            <p:stCondLst>
                              <p:cond delay="999"/>
                            </p:stCondLst>
                            <p:childTnLst>
                              <p:par>
                                <p:cTn id="97" presetClass="exit" nodeType="afterEffect" presetID="9" grpId="20" fill="hold">
                                  <p:stCondLst>
                                    <p:cond delay="0"/>
                                  </p:stCondLst>
                                  <p:iterate type="el" backwards="0">
                                    <p:tmAbs val="0"/>
                                  </p:iterate>
                                  <p:childTnLst>
                                    <p:animEffect filter="dissolve" transition="out">
                                      <p:cBhvr>
                                        <p:cTn id="98" dur="1000" fill="hold"/>
                                        <p:tgtEl>
                                          <p:spTgt spid="944"/>
                                        </p:tgtEl>
                                      </p:cBhvr>
                                    </p:animEffect>
                                    <p:set>
                                      <p:cBhvr>
                                        <p:cTn id="99" fill="hold">
                                          <p:stCondLst>
                                            <p:cond delay="999"/>
                                          </p:stCondLst>
                                        </p:cTn>
                                        <p:tgtEl>
                                          <p:spTgt spid="944"/>
                                        </p:tgtEl>
                                        <p:attrNameLst>
                                          <p:attrName>style.visibility</p:attrName>
                                        </p:attrNameLst>
                                      </p:cBhvr>
                                      <p:to>
                                        <p:strVal val="hidden"/>
                                      </p:to>
                                    </p:set>
                                  </p:childTnLst>
                                </p:cTn>
                              </p:par>
                            </p:childTnLst>
                          </p:cTn>
                        </p:par>
                        <p:par>
                          <p:cTn id="100" fill="hold">
                            <p:stCondLst>
                              <p:cond delay="1999"/>
                            </p:stCondLst>
                            <p:childTnLst>
                              <p:par>
                                <p:cTn id="101" presetClass="entr" nodeType="afterEffect" presetID="9" grpId="21" fill="hold">
                                  <p:stCondLst>
                                    <p:cond delay="0"/>
                                  </p:stCondLst>
                                  <p:iterate type="el" backwards="0">
                                    <p:tmAbs val="0"/>
                                  </p:iterate>
                                  <p:childTnLst>
                                    <p:set>
                                      <p:cBhvr>
                                        <p:cTn id="102" fill="hold"/>
                                        <p:tgtEl>
                                          <p:spTgt spid="938"/>
                                        </p:tgtEl>
                                        <p:attrNameLst>
                                          <p:attrName>style.visibility</p:attrName>
                                        </p:attrNameLst>
                                      </p:cBhvr>
                                      <p:to>
                                        <p:strVal val="visible"/>
                                      </p:to>
                                    </p:set>
                                    <p:animEffect filter="dissolve" transition="in">
                                      <p:cBhvr>
                                        <p:cTn id="103" dur="1000"/>
                                        <p:tgtEl>
                                          <p:spTgt spid="9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60" grpId="14"/>
      <p:bldP build="whole" bldLvl="1" animBg="1" rev="0" advAuto="0" spid="940" grpId="4"/>
      <p:bldP build="whole" bldLvl="1" animBg="1" rev="0" advAuto="0" spid="948" grpId="5"/>
      <p:bldP build="whole" bldLvl="1" animBg="1" rev="0" advAuto="0" spid="952" grpId="9"/>
      <p:bldP build="whole" bldLvl="1" animBg="1" rev="0" advAuto="0" spid="952" grpId="10"/>
      <p:bldP build="whole" bldLvl="1" animBg="1" rev="0" advAuto="0" spid="945" grpId="3"/>
      <p:bldP build="whole" bldLvl="1" animBg="1" rev="0" advAuto="0" spid="956" grpId="12"/>
      <p:bldP build="whole" bldLvl="1" animBg="1" rev="0" advAuto="0" spid="948" grpId="8"/>
      <p:bldP build="whole" bldLvl="1" animBg="1" rev="0" advAuto="0" spid="956" grpId="11"/>
      <p:bldP build="whole" bldLvl="1" animBg="1" rev="0" advAuto="0" spid="933" grpId="15"/>
      <p:bldP build="whole" bldLvl="1" animBg="1" rev="0" advAuto="0" spid="933" grpId="18"/>
      <p:bldP build="whole" bldLvl="1" animBg="1" rev="0" advAuto="0" spid="937" grpId="16"/>
      <p:bldP build="whole" bldLvl="1" animBg="1" rev="0" advAuto="0" spid="937" grpId="19"/>
      <p:bldP build="whole" bldLvl="1" animBg="1" rev="0" advAuto="0" spid="944" grpId="17"/>
      <p:bldP build="whole" bldLvl="1" animBg="1" rev="0" advAuto="0" spid="944" grpId="20"/>
      <p:bldP build="whole" bldLvl="1" animBg="1" rev="0" advAuto="0" spid="938" grpId="21"/>
      <p:bldP build="whole" bldLvl="1" animBg="1" rev="0" advAuto="0" spid="930" grpId="2"/>
      <p:bldP build="whole" bldLvl="1" animBg="1" rev="0" advAuto="0" spid="961" grpId="6"/>
      <p:bldP build="whole" bldLvl="1" animBg="1" rev="0" advAuto="0" spid="961" grpId="7"/>
      <p:bldP build="whole" bldLvl="1" animBg="1" rev="0" advAuto="0" spid="940" grpId="1"/>
      <p:bldP build="whole" bldLvl="1" animBg="1" rev="0" advAuto="0" spid="960" grpId="13"/>
    </p:bldLst>
  </p:timing>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963" name="Shape 963"/>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964"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965" name="Shape 965"/>
          <p:cNvSpPr/>
          <p:nvPr/>
        </p:nvSpPr>
        <p:spPr>
          <a:xfrm>
            <a:off x="260300" y="1129643"/>
            <a:ext cx="5719789"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Assessing the risk …</a:t>
            </a:r>
          </a:p>
        </p:txBody>
      </p:sp>
      <p:sp>
        <p:nvSpPr>
          <p:cNvPr id="966" name="Shape 966"/>
          <p:cNvSpPr/>
          <p:nvPr/>
        </p:nvSpPr>
        <p:spPr>
          <a:xfrm>
            <a:off x="158700" y="68312"/>
            <a:ext cx="11195153"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Prognosis: Journey Into the Unknown</a:t>
            </a:r>
          </a:p>
        </p:txBody>
      </p:sp>
      <p:grpSp>
        <p:nvGrpSpPr>
          <p:cNvPr id="969" name="Group 969"/>
          <p:cNvGrpSpPr/>
          <p:nvPr/>
        </p:nvGrpSpPr>
        <p:grpSpPr>
          <a:xfrm>
            <a:off x="15966603" y="1524198"/>
            <a:ext cx="8300392" cy="12198893"/>
            <a:chOff x="0" y="0"/>
            <a:chExt cx="8300391" cy="12198891"/>
          </a:xfrm>
        </p:grpSpPr>
        <p:sp>
          <p:nvSpPr>
            <p:cNvPr id="967" name="Shape 967"/>
            <p:cNvSpPr/>
            <p:nvPr/>
          </p:nvSpPr>
          <p:spPr>
            <a:xfrm>
              <a:off x="0" y="0"/>
              <a:ext cx="8300392" cy="12198892"/>
            </a:xfrm>
            <a:prstGeom prst="rect">
              <a:avLst/>
            </a:prstGeom>
            <a:solidFill>
              <a:srgbClr val="FFFFFF"/>
            </a:solidFill>
            <a:ln w="12700" cap="flat">
              <a:noFill/>
              <a:miter lim="400000"/>
            </a:ln>
            <a:effectLst/>
          </p:spPr>
          <p:txBody>
            <a:bodyPr wrap="square" lIns="71437" tIns="71437" rIns="71437" bIns="71437" numCol="1" anchor="ctr">
              <a:noAutofit/>
            </a:bodyPr>
            <a:lstStyle/>
            <a:p>
              <a:pPr algn="ctr" defTabSz="584200">
                <a:defRPr sz="3200">
                  <a:solidFill>
                    <a:srgbClr val="FFFFFF"/>
                  </a:solidFill>
                  <a:latin typeface="Helvetica Light"/>
                  <a:ea typeface="Helvetica Light"/>
                  <a:cs typeface="Helvetica Light"/>
                  <a:sym typeface="Helvetica Light"/>
                </a:defRPr>
              </a:pPr>
            </a:p>
          </p:txBody>
        </p:sp>
        <p:pic>
          <p:nvPicPr>
            <p:cNvPr id="968" name="oreskes.tiff"/>
            <p:cNvPicPr>
              <a:picLocks noChangeAspect="1"/>
            </p:cNvPicPr>
            <p:nvPr/>
          </p:nvPicPr>
          <p:blipFill>
            <a:blip r:embed="rId3">
              <a:extLst/>
            </a:blip>
            <a:stretch>
              <a:fillRect/>
            </a:stretch>
          </p:blipFill>
          <p:spPr>
            <a:xfrm>
              <a:off x="1302379" y="2856167"/>
              <a:ext cx="6654806" cy="9262402"/>
            </a:xfrm>
            <a:prstGeom prst="rect">
              <a:avLst/>
            </a:prstGeom>
            <a:ln w="12700" cap="flat">
              <a:noFill/>
              <a:miter lim="400000"/>
            </a:ln>
            <a:effectLst/>
          </p:spPr>
        </p:pic>
      </p:grpSp>
      <p:grpSp>
        <p:nvGrpSpPr>
          <p:cNvPr id="972" name="Group 972"/>
          <p:cNvGrpSpPr/>
          <p:nvPr/>
        </p:nvGrpSpPr>
        <p:grpSpPr>
          <a:xfrm>
            <a:off x="8778404" y="2015754"/>
            <a:ext cx="8300392" cy="11792692"/>
            <a:chOff x="0" y="0"/>
            <a:chExt cx="8300391" cy="11792690"/>
          </a:xfrm>
        </p:grpSpPr>
        <p:sp>
          <p:nvSpPr>
            <p:cNvPr id="970" name="Shape 970"/>
            <p:cNvSpPr/>
            <p:nvPr/>
          </p:nvSpPr>
          <p:spPr>
            <a:xfrm>
              <a:off x="0" y="0"/>
              <a:ext cx="8300392" cy="11792691"/>
            </a:xfrm>
            <a:prstGeom prst="rect">
              <a:avLst/>
            </a:prstGeom>
            <a:solidFill>
              <a:srgbClr val="FFFFFF"/>
            </a:solidFill>
            <a:ln w="12700" cap="flat">
              <a:noFill/>
              <a:miter lim="400000"/>
            </a:ln>
            <a:effectLst/>
          </p:spPr>
          <p:txBody>
            <a:bodyPr wrap="square" lIns="71437" tIns="71437" rIns="71437" bIns="71437" numCol="1" anchor="ctr">
              <a:noAutofit/>
            </a:bodyPr>
            <a:lstStyle/>
            <a:p>
              <a:pPr algn="ctr" defTabSz="584200">
                <a:defRPr sz="3200">
                  <a:solidFill>
                    <a:srgbClr val="FFFFFF"/>
                  </a:solidFill>
                  <a:latin typeface="Helvetica Light"/>
                  <a:ea typeface="Helvetica Light"/>
                  <a:cs typeface="Helvetica Light"/>
                  <a:sym typeface="Helvetica Light"/>
                </a:defRPr>
              </a:pPr>
            </a:p>
          </p:txBody>
        </p:sp>
        <p:pic>
          <p:nvPicPr>
            <p:cNvPr id="971" name="wef.png"/>
            <p:cNvPicPr>
              <a:picLocks noChangeAspect="1"/>
            </p:cNvPicPr>
            <p:nvPr/>
          </p:nvPicPr>
          <p:blipFill>
            <a:blip r:embed="rId4">
              <a:extLst/>
            </a:blip>
            <a:stretch>
              <a:fillRect/>
            </a:stretch>
          </p:blipFill>
          <p:spPr>
            <a:xfrm>
              <a:off x="415135" y="1080667"/>
              <a:ext cx="7291077" cy="10308571"/>
            </a:xfrm>
            <a:prstGeom prst="rect">
              <a:avLst/>
            </a:prstGeom>
            <a:ln w="12700" cap="flat">
              <a:noFill/>
              <a:miter lim="400000"/>
            </a:ln>
            <a:effectLst/>
          </p:spPr>
        </p:pic>
      </p:grpSp>
      <p:grpSp>
        <p:nvGrpSpPr>
          <p:cNvPr id="975" name="Group 975"/>
          <p:cNvGrpSpPr/>
          <p:nvPr/>
        </p:nvGrpSpPr>
        <p:grpSpPr>
          <a:xfrm>
            <a:off x="435426" y="1930400"/>
            <a:ext cx="8300392" cy="11792691"/>
            <a:chOff x="0" y="0"/>
            <a:chExt cx="8300391" cy="11792690"/>
          </a:xfrm>
        </p:grpSpPr>
        <p:sp>
          <p:nvSpPr>
            <p:cNvPr id="973" name="Shape 973"/>
            <p:cNvSpPr/>
            <p:nvPr/>
          </p:nvSpPr>
          <p:spPr>
            <a:xfrm>
              <a:off x="0" y="0"/>
              <a:ext cx="8300392" cy="11792691"/>
            </a:xfrm>
            <a:prstGeom prst="rect">
              <a:avLst/>
            </a:prstGeom>
            <a:solidFill>
              <a:srgbClr val="FFFFFF"/>
            </a:solidFill>
            <a:ln w="12700" cap="flat">
              <a:noFill/>
              <a:miter lim="400000"/>
            </a:ln>
            <a:effectLst/>
          </p:spPr>
          <p:txBody>
            <a:bodyPr wrap="square" lIns="71437" tIns="71437" rIns="71437" bIns="71437" numCol="1" anchor="ctr">
              <a:noAutofit/>
            </a:bodyPr>
            <a:lstStyle/>
            <a:p>
              <a:pPr algn="ctr" defTabSz="584200">
                <a:defRPr sz="3200">
                  <a:solidFill>
                    <a:srgbClr val="FFFFFF"/>
                  </a:solidFill>
                  <a:latin typeface="Helvetica Light"/>
                  <a:ea typeface="Helvetica Light"/>
                  <a:cs typeface="Helvetica Light"/>
                  <a:sym typeface="Helvetica Light"/>
                </a:defRPr>
              </a:pPr>
            </a:p>
          </p:txBody>
        </p:sp>
        <p:pic>
          <p:nvPicPr>
            <p:cNvPr id="974" name="GCF.png"/>
            <p:cNvPicPr>
              <a:picLocks noChangeAspect="1"/>
            </p:cNvPicPr>
            <p:nvPr/>
          </p:nvPicPr>
          <p:blipFill>
            <a:blip r:embed="rId5">
              <a:extLst/>
            </a:blip>
            <a:stretch>
              <a:fillRect/>
            </a:stretch>
          </p:blipFill>
          <p:spPr>
            <a:xfrm>
              <a:off x="279400" y="48605"/>
              <a:ext cx="7030392" cy="8139212"/>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2000">
        <p:circl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975"/>
                                        </p:tgtEl>
                                        <p:attrNameLst>
                                          <p:attrName>style.visibility</p:attrName>
                                        </p:attrNameLst>
                                      </p:cBhvr>
                                      <p:to>
                                        <p:strVal val="visible"/>
                                      </p:to>
                                    </p:set>
                                    <p:animEffect filter="dissolve" transition="in">
                                      <p:cBhvr>
                                        <p:cTn id="7" dur="1000"/>
                                        <p:tgtEl>
                                          <p:spTgt spid="975"/>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972"/>
                                        </p:tgtEl>
                                        <p:attrNameLst>
                                          <p:attrName>style.visibility</p:attrName>
                                        </p:attrNameLst>
                                      </p:cBhvr>
                                      <p:to>
                                        <p:strVal val="visible"/>
                                      </p:to>
                                    </p:set>
                                    <p:animEffect filter="dissolve" transition="in">
                                      <p:cBhvr>
                                        <p:cTn id="11" dur="1000"/>
                                        <p:tgtEl>
                                          <p:spTgt spid="972"/>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969"/>
                                        </p:tgtEl>
                                        <p:attrNameLst>
                                          <p:attrName>style.visibility</p:attrName>
                                        </p:attrNameLst>
                                      </p:cBhvr>
                                      <p:to>
                                        <p:strVal val="visible"/>
                                      </p:to>
                                    </p:set>
                                    <p:animEffect filter="dissolve" transition="in">
                                      <p:cBhvr>
                                        <p:cTn id="15" dur="1000"/>
                                        <p:tgtEl>
                                          <p:spTgt spid="9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72" grpId="2"/>
      <p:bldP build="whole" bldLvl="1" animBg="1" rev="0" advAuto="0" spid="969" grpId="3"/>
      <p:bldP build="whole" bldLvl="1" animBg="1" rev="0" advAuto="0" spid="975" grpId="1"/>
    </p:bldLst>
  </p:timing>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977" name="water_scarcity.tiff"/>
          <p:cNvPicPr>
            <a:picLocks noChangeAspect="1"/>
          </p:cNvPicPr>
          <p:nvPr/>
        </p:nvPicPr>
        <p:blipFill>
          <a:blip r:embed="rId2">
            <a:extLst/>
          </a:blip>
          <a:stretch>
            <a:fillRect/>
          </a:stretch>
        </p:blipFill>
        <p:spPr>
          <a:xfrm>
            <a:off x="237598" y="8092702"/>
            <a:ext cx="8984358" cy="4599615"/>
          </a:xfrm>
          <a:prstGeom prst="rect">
            <a:avLst/>
          </a:prstGeom>
          <a:ln w="12700">
            <a:miter lim="400000"/>
          </a:ln>
        </p:spPr>
      </p:pic>
      <p:sp>
        <p:nvSpPr>
          <p:cNvPr id="978" name="Shape 978"/>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979"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sp>
        <p:nvSpPr>
          <p:cNvPr id="980" name="Shape 980"/>
          <p:cNvSpPr/>
          <p:nvPr/>
        </p:nvSpPr>
        <p:spPr>
          <a:xfrm>
            <a:off x="14053338" y="1195475"/>
            <a:ext cx="9800382"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lvl1pPr>
          </a:lstStyle>
          <a:p>
            <a:pPr/>
            <a:r>
              <a:t>Homo sapiens have a huge amount of data and knowledge</a:t>
            </a:r>
          </a:p>
        </p:txBody>
      </p:sp>
      <p:pic>
        <p:nvPicPr>
          <p:cNvPr id="981" name="ipbes.tiff"/>
          <p:cNvPicPr>
            <a:picLocks noChangeAspect="1"/>
          </p:cNvPicPr>
          <p:nvPr/>
        </p:nvPicPr>
        <p:blipFill>
          <a:blip r:embed="rId4">
            <a:extLst/>
          </a:blip>
          <a:stretch>
            <a:fillRect/>
          </a:stretch>
        </p:blipFill>
        <p:spPr>
          <a:xfrm>
            <a:off x="208350" y="1937118"/>
            <a:ext cx="9042854" cy="5165409"/>
          </a:xfrm>
          <a:prstGeom prst="rect">
            <a:avLst/>
          </a:prstGeom>
          <a:ln w="12700">
            <a:miter lim="400000"/>
          </a:ln>
        </p:spPr>
      </p:pic>
      <p:sp>
        <p:nvSpPr>
          <p:cNvPr id="982" name="Shape 982"/>
          <p:cNvSpPr/>
          <p:nvPr/>
        </p:nvSpPr>
        <p:spPr>
          <a:xfrm>
            <a:off x="158700" y="68312"/>
            <a:ext cx="11195153"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Prognosis: Journey Into the Unknown</a:t>
            </a:r>
          </a:p>
        </p:txBody>
      </p:sp>
      <p:sp>
        <p:nvSpPr>
          <p:cNvPr id="983" name="Shape 983"/>
          <p:cNvSpPr/>
          <p:nvPr/>
        </p:nvSpPr>
        <p:spPr>
          <a:xfrm>
            <a:off x="260300" y="1129643"/>
            <a:ext cx="5719789"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Assessing the risk …</a:t>
            </a:r>
          </a:p>
        </p:txBody>
      </p:sp>
      <p:pic>
        <p:nvPicPr>
          <p:cNvPr id="984" name="insects.tiff"/>
          <p:cNvPicPr>
            <a:picLocks noChangeAspect="1"/>
          </p:cNvPicPr>
          <p:nvPr/>
        </p:nvPicPr>
        <p:blipFill>
          <a:blip r:embed="rId5">
            <a:extLst/>
          </a:blip>
          <a:stretch>
            <a:fillRect/>
          </a:stretch>
        </p:blipFill>
        <p:spPr>
          <a:xfrm>
            <a:off x="16352442" y="7168517"/>
            <a:ext cx="9539040" cy="3734326"/>
          </a:xfrm>
          <a:prstGeom prst="rect">
            <a:avLst/>
          </a:prstGeom>
          <a:ln w="12700">
            <a:miter lim="400000"/>
          </a:ln>
        </p:spPr>
      </p:pic>
      <p:sp>
        <p:nvSpPr>
          <p:cNvPr id="985" name="Shape 985"/>
          <p:cNvSpPr/>
          <p:nvPr/>
        </p:nvSpPr>
        <p:spPr>
          <a:xfrm>
            <a:off x="11557000" y="13081186"/>
            <a:ext cx="1270000" cy="1270001"/>
          </a:xfrm>
          <a:prstGeom prst="rect">
            <a:avLst/>
          </a:prstGeom>
          <a:solidFill>
            <a:srgbClr val="FFFFFF"/>
          </a:solidFill>
          <a:ln w="12700">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986" name="Shape 986"/>
          <p:cNvSpPr/>
          <p:nvPr/>
        </p:nvSpPr>
        <p:spPr>
          <a:xfrm>
            <a:off x="16240025" y="10198100"/>
            <a:ext cx="8470405" cy="1270000"/>
          </a:xfrm>
          <a:prstGeom prst="rect">
            <a:avLst/>
          </a:prstGeom>
          <a:solidFill>
            <a:srgbClr val="FFFFFF"/>
          </a:solidFill>
          <a:ln w="12700">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987" name="mammals.tiff"/>
          <p:cNvPicPr>
            <a:picLocks noChangeAspect="1"/>
          </p:cNvPicPr>
          <p:nvPr/>
        </p:nvPicPr>
        <p:blipFill>
          <a:blip r:embed="rId6">
            <a:extLst/>
          </a:blip>
          <a:stretch>
            <a:fillRect/>
          </a:stretch>
        </p:blipFill>
        <p:spPr>
          <a:xfrm>
            <a:off x="16612997" y="3673314"/>
            <a:ext cx="7724462" cy="2586633"/>
          </a:xfrm>
          <a:prstGeom prst="rect">
            <a:avLst/>
          </a:prstGeom>
          <a:ln w="12700">
            <a:miter lim="400000"/>
          </a:ln>
        </p:spPr>
      </p:pic>
      <p:pic>
        <p:nvPicPr>
          <p:cNvPr id="988" name="SR15.tiff"/>
          <p:cNvPicPr>
            <a:picLocks noChangeAspect="1"/>
          </p:cNvPicPr>
          <p:nvPr/>
        </p:nvPicPr>
        <p:blipFill>
          <a:blip r:embed="rId7">
            <a:extLst/>
          </a:blip>
          <a:stretch>
            <a:fillRect/>
          </a:stretch>
        </p:blipFill>
        <p:spPr>
          <a:xfrm>
            <a:off x="9662926" y="2764806"/>
            <a:ext cx="6538349" cy="769411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990" name="Shape 990"/>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991"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pic>
        <p:nvPicPr>
          <p:cNvPr id="992" name="decision.tiff"/>
          <p:cNvPicPr>
            <a:picLocks noChangeAspect="1"/>
          </p:cNvPicPr>
          <p:nvPr/>
        </p:nvPicPr>
        <p:blipFill>
          <a:blip r:embed="rId3">
            <a:extLst/>
          </a:blip>
          <a:stretch>
            <a:fillRect/>
          </a:stretch>
        </p:blipFill>
        <p:spPr>
          <a:xfrm>
            <a:off x="6394175" y="4318000"/>
            <a:ext cx="11595650" cy="9221193"/>
          </a:xfrm>
          <a:prstGeom prst="rect">
            <a:avLst/>
          </a:prstGeom>
          <a:ln w="12700">
            <a:miter lim="400000"/>
          </a:ln>
        </p:spPr>
      </p:pic>
      <p:sp>
        <p:nvSpPr>
          <p:cNvPr id="993" name="Shape 993"/>
          <p:cNvSpPr/>
          <p:nvPr/>
        </p:nvSpPr>
        <p:spPr>
          <a:xfrm>
            <a:off x="2286892" y="5405040"/>
            <a:ext cx="3847208" cy="2919711"/>
          </a:xfrm>
          <a:prstGeom prst="wedgeEllipseCallout">
            <a:avLst>
              <a:gd name="adj1" fmla="val 142795"/>
              <a:gd name="adj2" fmla="val 8444"/>
            </a:avLst>
          </a:prstGeom>
          <a:solidFill>
            <a:srgbClr val="DCDEE0"/>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994" name="Shape 994"/>
          <p:cNvSpPr/>
          <p:nvPr/>
        </p:nvSpPr>
        <p:spPr>
          <a:xfrm>
            <a:off x="2176435" y="6261100"/>
            <a:ext cx="4127203"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3600">
                <a:latin typeface="Helvetica Light"/>
                <a:ea typeface="Helvetica Light"/>
                <a:cs typeface="Helvetica Light"/>
                <a:sym typeface="Helvetica Light"/>
              </a:defRPr>
            </a:lvl1pPr>
          </a:lstStyle>
          <a:p>
            <a:pPr/>
            <a:r>
              <a:t>Do I understand the challenge?</a:t>
            </a:r>
          </a:p>
        </p:txBody>
      </p:sp>
      <p:sp>
        <p:nvSpPr>
          <p:cNvPr id="995" name="Shape 995"/>
          <p:cNvSpPr/>
          <p:nvPr/>
        </p:nvSpPr>
        <p:spPr>
          <a:xfrm>
            <a:off x="19354623" y="3246040"/>
            <a:ext cx="3847208" cy="2919711"/>
          </a:xfrm>
          <a:prstGeom prst="wedgeEllipseCallout">
            <a:avLst>
              <a:gd name="adj1" fmla="val -288694"/>
              <a:gd name="adj2" fmla="val 80728"/>
            </a:avLst>
          </a:prstGeom>
          <a:solidFill>
            <a:schemeClr val="accent6">
              <a:hueOff val="10811956"/>
              <a:satOff val="-58544"/>
              <a:lumOff val="-9736"/>
            </a:schemeClr>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700">
                <a:solidFill>
                  <a:srgbClr val="FFFFFF"/>
                </a:solidFill>
                <a:effectLst>
                  <a:outerShdw sx="100000" sy="100000" kx="0" ky="0" algn="b" rotWithShape="0" blurRad="25400" dist="23998" dir="2700000">
                    <a:srgbClr val="000000">
                      <a:alpha val="31034"/>
                    </a:srgbClr>
                  </a:outerShdw>
                </a:effectLst>
                <a:latin typeface="Helvetica Light"/>
                <a:ea typeface="Helvetica Light"/>
                <a:cs typeface="Helvetica Light"/>
                <a:sym typeface="Helvetica Light"/>
              </a:defRPr>
            </a:lvl1pPr>
          </a:lstStyle>
          <a:p>
            <a:pPr/>
            <a:r>
              <a:t>Am I on the right track?</a:t>
            </a:r>
          </a:p>
        </p:txBody>
      </p:sp>
      <p:sp>
        <p:nvSpPr>
          <p:cNvPr id="996" name="Shape 996"/>
          <p:cNvSpPr/>
          <p:nvPr/>
        </p:nvSpPr>
        <p:spPr>
          <a:xfrm>
            <a:off x="1169292" y="9062640"/>
            <a:ext cx="3847208" cy="2919711"/>
          </a:xfrm>
          <a:prstGeom prst="wedgeEllipseCallout">
            <a:avLst>
              <a:gd name="adj1" fmla="val 178329"/>
              <a:gd name="adj2" fmla="val -112084"/>
            </a:avLst>
          </a:prstGeom>
          <a:solidFill>
            <a:srgbClr val="DCDEE0"/>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997" name="Shape 997"/>
          <p:cNvSpPr/>
          <p:nvPr/>
        </p:nvSpPr>
        <p:spPr>
          <a:xfrm>
            <a:off x="1354778" y="9918700"/>
            <a:ext cx="3549353"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3600">
                <a:latin typeface="Helvetica Light"/>
                <a:ea typeface="Helvetica Light"/>
                <a:cs typeface="Helvetica Light"/>
                <a:sym typeface="Helvetica Light"/>
              </a:defRPr>
            </a:lvl1pPr>
          </a:lstStyle>
          <a:p>
            <a:pPr/>
            <a:r>
              <a:t>Who can help me?</a:t>
            </a:r>
          </a:p>
        </p:txBody>
      </p:sp>
      <p:sp>
        <p:nvSpPr>
          <p:cNvPr id="998" name="Shape 998"/>
          <p:cNvSpPr/>
          <p:nvPr/>
        </p:nvSpPr>
        <p:spPr>
          <a:xfrm>
            <a:off x="17603092" y="6344840"/>
            <a:ext cx="3847208" cy="2919711"/>
          </a:xfrm>
          <a:prstGeom prst="wedgeEllipseCallout">
            <a:avLst>
              <a:gd name="adj1" fmla="val -244026"/>
              <a:gd name="adj2" fmla="val -17573"/>
            </a:avLst>
          </a:prstGeom>
          <a:solidFill>
            <a:schemeClr val="accent6">
              <a:hueOff val="7068543"/>
              <a:satOff val="-63217"/>
              <a:lumOff val="21330"/>
            </a:schemeClr>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999" name="Shape 999"/>
          <p:cNvSpPr/>
          <p:nvPr/>
        </p:nvSpPr>
        <p:spPr>
          <a:xfrm>
            <a:off x="17768859" y="7315200"/>
            <a:ext cx="3549353"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3600">
                <a:latin typeface="Helvetica Light"/>
                <a:ea typeface="Helvetica Light"/>
                <a:cs typeface="Helvetica Light"/>
                <a:sym typeface="Helvetica Light"/>
              </a:defRPr>
            </a:lvl1pPr>
          </a:lstStyle>
          <a:p>
            <a:pPr/>
            <a:r>
              <a:t>Who is going to be impacted?</a:t>
            </a:r>
          </a:p>
        </p:txBody>
      </p:sp>
      <p:sp>
        <p:nvSpPr>
          <p:cNvPr id="1000" name="Shape 1000"/>
          <p:cNvSpPr/>
          <p:nvPr/>
        </p:nvSpPr>
        <p:spPr>
          <a:xfrm>
            <a:off x="15469492" y="10205640"/>
            <a:ext cx="3847208" cy="2919711"/>
          </a:xfrm>
          <a:prstGeom prst="wedgeEllipseCallout">
            <a:avLst>
              <a:gd name="adj1" fmla="val -186793"/>
              <a:gd name="adj2" fmla="val -140786"/>
            </a:avLst>
          </a:prstGeom>
          <a:solidFill>
            <a:srgbClr val="DCDEE0"/>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001" name="Shape 1001"/>
          <p:cNvSpPr/>
          <p:nvPr/>
        </p:nvSpPr>
        <p:spPr>
          <a:xfrm>
            <a:off x="15359034" y="11334750"/>
            <a:ext cx="4127203"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3600">
                <a:latin typeface="Helvetica Light"/>
                <a:ea typeface="Helvetica Light"/>
                <a:cs typeface="Helvetica Light"/>
                <a:sym typeface="Helvetica Light"/>
              </a:defRPr>
            </a:lvl1pPr>
          </a:lstStyle>
          <a:p>
            <a:pPr/>
            <a:r>
              <a:t>What should I do?</a:t>
            </a:r>
          </a:p>
        </p:txBody>
      </p:sp>
      <p:sp>
        <p:nvSpPr>
          <p:cNvPr id="1002" name="Shape 1002"/>
          <p:cNvSpPr/>
          <p:nvPr/>
        </p:nvSpPr>
        <p:spPr>
          <a:xfrm>
            <a:off x="788292" y="2484040"/>
            <a:ext cx="3847208" cy="2919711"/>
          </a:xfrm>
          <a:prstGeom prst="wedgeEllipseCallout">
            <a:avLst>
              <a:gd name="adj1" fmla="val 192085"/>
              <a:gd name="adj2" fmla="val 111421"/>
            </a:avLst>
          </a:prstGeom>
          <a:solidFill>
            <a:srgbClr val="DCDEE0"/>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003" name="Shape 1003"/>
          <p:cNvSpPr/>
          <p:nvPr/>
        </p:nvSpPr>
        <p:spPr>
          <a:xfrm>
            <a:off x="973778" y="3340100"/>
            <a:ext cx="3549353"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3600">
                <a:latin typeface="Helvetica Light"/>
                <a:ea typeface="Helvetica Light"/>
                <a:cs typeface="Helvetica Light"/>
                <a:sym typeface="Helvetica Light"/>
              </a:defRPr>
            </a:lvl1pPr>
          </a:lstStyle>
          <a:p>
            <a:pPr/>
            <a:r>
              <a:t>What do I need to know?</a:t>
            </a:r>
          </a:p>
        </p:txBody>
      </p:sp>
      <p:sp>
        <p:nvSpPr>
          <p:cNvPr id="1004" name="Shape 1004"/>
          <p:cNvSpPr/>
          <p:nvPr/>
        </p:nvSpPr>
        <p:spPr>
          <a:xfrm>
            <a:off x="15189023" y="1011039"/>
            <a:ext cx="3847208" cy="2919711"/>
          </a:xfrm>
          <a:prstGeom prst="wedgeEllipseCallout">
            <a:avLst>
              <a:gd name="adj1" fmla="val -182703"/>
              <a:gd name="adj2" fmla="val 153315"/>
            </a:avLst>
          </a:prstGeom>
          <a:solidFill>
            <a:schemeClr val="accent6">
              <a:hueOff val="10811956"/>
              <a:satOff val="-58544"/>
              <a:lumOff val="-9736"/>
            </a:schemeClr>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700">
                <a:solidFill>
                  <a:srgbClr val="FFFFFF"/>
                </a:solidFill>
                <a:effectLst>
                  <a:outerShdw sx="100000" sy="100000" kx="0" ky="0" algn="b" rotWithShape="0" blurRad="25400" dist="23998" dir="2700000">
                    <a:srgbClr val="000000">
                      <a:alpha val="31034"/>
                    </a:srgbClr>
                  </a:outerShdw>
                </a:effectLst>
                <a:latin typeface="Helvetica Light"/>
                <a:ea typeface="Helvetica Light"/>
                <a:cs typeface="Helvetica Light"/>
                <a:sym typeface="Helvetica Light"/>
              </a:defRPr>
            </a:lvl1pPr>
          </a:lstStyle>
          <a:p>
            <a:pPr/>
            <a:r>
              <a:t>Do I know what is ahead?</a:t>
            </a:r>
          </a:p>
        </p:txBody>
      </p:sp>
      <p:sp>
        <p:nvSpPr>
          <p:cNvPr id="1005" name="Shape 1005"/>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006"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1007" name="Shape 1007"/>
          <p:cNvSpPr/>
          <p:nvPr/>
        </p:nvSpPr>
        <p:spPr>
          <a:xfrm>
            <a:off x="158700" y="68312"/>
            <a:ext cx="1016609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Prognosis: Journey into the Unknown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004"/>
                                        </p:tgtEl>
                                        <p:attrNameLst>
                                          <p:attrName>style.visibility</p:attrName>
                                        </p:attrNameLst>
                                      </p:cBhvr>
                                      <p:to>
                                        <p:strVal val="visible"/>
                                      </p:to>
                                    </p:set>
                                    <p:animEffect filter="dissolve" transition="in">
                                      <p:cBhvr>
                                        <p:cTn id="7" dur="1000"/>
                                        <p:tgtEl>
                                          <p:spTgt spid="1004"/>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995"/>
                                        </p:tgtEl>
                                        <p:attrNameLst>
                                          <p:attrName>style.visibility</p:attrName>
                                        </p:attrNameLst>
                                      </p:cBhvr>
                                      <p:to>
                                        <p:strVal val="visible"/>
                                      </p:to>
                                    </p:set>
                                    <p:animEffect filter="dissolve" transition="in">
                                      <p:cBhvr>
                                        <p:cTn id="11" dur="1000"/>
                                        <p:tgtEl>
                                          <p:spTgt spid="995"/>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1000"/>
                                        </p:tgtEl>
                                        <p:attrNameLst>
                                          <p:attrName>style.visibility</p:attrName>
                                        </p:attrNameLst>
                                      </p:cBhvr>
                                      <p:to>
                                        <p:strVal val="visible"/>
                                      </p:to>
                                    </p:set>
                                    <p:animEffect filter="dissolve" transition="in">
                                      <p:cBhvr>
                                        <p:cTn id="16" dur="1000"/>
                                        <p:tgtEl>
                                          <p:spTgt spid="1000"/>
                                        </p:tgtEl>
                                      </p:cBhvr>
                                    </p:animEffect>
                                  </p:childTnLst>
                                </p:cTn>
                              </p:par>
                            </p:childTnLst>
                          </p:cTn>
                        </p:par>
                        <p:par>
                          <p:cTn id="17" fill="hold">
                            <p:stCondLst>
                              <p:cond delay="1000"/>
                            </p:stCondLst>
                            <p:childTnLst>
                              <p:par>
                                <p:cTn id="18" presetClass="entr" nodeType="afterEffect" presetID="9" grpId="4" fill="hold">
                                  <p:stCondLst>
                                    <p:cond delay="0"/>
                                  </p:stCondLst>
                                  <p:iterate type="el" backwards="0">
                                    <p:tmAbs val="0"/>
                                  </p:iterate>
                                  <p:childTnLst>
                                    <p:set>
                                      <p:cBhvr>
                                        <p:cTn id="19" fill="hold"/>
                                        <p:tgtEl>
                                          <p:spTgt spid="1001"/>
                                        </p:tgtEl>
                                        <p:attrNameLst>
                                          <p:attrName>style.visibility</p:attrName>
                                        </p:attrNameLst>
                                      </p:cBhvr>
                                      <p:to>
                                        <p:strVal val="visible"/>
                                      </p:to>
                                    </p:set>
                                    <p:animEffect filter="dissolve" transition="in">
                                      <p:cBhvr>
                                        <p:cTn id="20" dur="1000"/>
                                        <p:tgtEl>
                                          <p:spTgt spid="1001"/>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5" fill="hold">
                                  <p:stCondLst>
                                    <p:cond delay="0"/>
                                  </p:stCondLst>
                                  <p:iterate type="el" backwards="0">
                                    <p:tmAbs val="0"/>
                                  </p:iterate>
                                  <p:childTnLst>
                                    <p:set>
                                      <p:cBhvr>
                                        <p:cTn id="24" fill="hold"/>
                                        <p:tgtEl>
                                          <p:spTgt spid="1002"/>
                                        </p:tgtEl>
                                        <p:attrNameLst>
                                          <p:attrName>style.visibility</p:attrName>
                                        </p:attrNameLst>
                                      </p:cBhvr>
                                      <p:to>
                                        <p:strVal val="visible"/>
                                      </p:to>
                                    </p:set>
                                    <p:animEffect filter="dissolve" transition="in">
                                      <p:cBhvr>
                                        <p:cTn id="25" dur="1000"/>
                                        <p:tgtEl>
                                          <p:spTgt spid="1002"/>
                                        </p:tgtEl>
                                      </p:cBhvr>
                                    </p:animEffect>
                                  </p:childTnLst>
                                </p:cTn>
                              </p:par>
                            </p:childTnLst>
                          </p:cTn>
                        </p:par>
                        <p:par>
                          <p:cTn id="26" fill="hold">
                            <p:stCondLst>
                              <p:cond delay="1000"/>
                            </p:stCondLst>
                            <p:childTnLst>
                              <p:par>
                                <p:cTn id="27" presetClass="entr" nodeType="afterEffect" presetID="9" grpId="6" fill="hold">
                                  <p:stCondLst>
                                    <p:cond delay="0"/>
                                  </p:stCondLst>
                                  <p:iterate type="el" backwards="0">
                                    <p:tmAbs val="0"/>
                                  </p:iterate>
                                  <p:childTnLst>
                                    <p:set>
                                      <p:cBhvr>
                                        <p:cTn id="28" fill="hold"/>
                                        <p:tgtEl>
                                          <p:spTgt spid="1003"/>
                                        </p:tgtEl>
                                        <p:attrNameLst>
                                          <p:attrName>style.visibility</p:attrName>
                                        </p:attrNameLst>
                                      </p:cBhvr>
                                      <p:to>
                                        <p:strVal val="visible"/>
                                      </p:to>
                                    </p:set>
                                    <p:animEffect filter="dissolve" transition="in">
                                      <p:cBhvr>
                                        <p:cTn id="29" dur="1000"/>
                                        <p:tgtEl>
                                          <p:spTgt spid="1003"/>
                                        </p:tgtEl>
                                      </p:cBhvr>
                                    </p:animEffect>
                                  </p:childTnLst>
                                </p:cTn>
                              </p:par>
                            </p:childTnLst>
                          </p:cTn>
                        </p:par>
                        <p:par>
                          <p:cTn id="30" fill="hold">
                            <p:stCondLst>
                              <p:cond delay="2000"/>
                            </p:stCondLst>
                            <p:childTnLst>
                              <p:par>
                                <p:cTn id="31" presetClass="entr" nodeType="afterEffect" presetID="9" grpId="7" fill="hold">
                                  <p:stCondLst>
                                    <p:cond delay="0"/>
                                  </p:stCondLst>
                                  <p:iterate type="el" backwards="0">
                                    <p:tmAbs val="0"/>
                                  </p:iterate>
                                  <p:childTnLst>
                                    <p:set>
                                      <p:cBhvr>
                                        <p:cTn id="32" fill="hold"/>
                                        <p:tgtEl>
                                          <p:spTgt spid="993"/>
                                        </p:tgtEl>
                                        <p:attrNameLst>
                                          <p:attrName>style.visibility</p:attrName>
                                        </p:attrNameLst>
                                      </p:cBhvr>
                                      <p:to>
                                        <p:strVal val="visible"/>
                                      </p:to>
                                    </p:set>
                                    <p:animEffect filter="dissolve" transition="in">
                                      <p:cBhvr>
                                        <p:cTn id="33" dur="1000"/>
                                        <p:tgtEl>
                                          <p:spTgt spid="993"/>
                                        </p:tgtEl>
                                      </p:cBhvr>
                                    </p:animEffect>
                                  </p:childTnLst>
                                </p:cTn>
                              </p:par>
                            </p:childTnLst>
                          </p:cTn>
                        </p:par>
                        <p:par>
                          <p:cTn id="34" fill="hold">
                            <p:stCondLst>
                              <p:cond delay="3000"/>
                            </p:stCondLst>
                            <p:childTnLst>
                              <p:par>
                                <p:cTn id="35" presetClass="entr" nodeType="afterEffect" presetID="9" grpId="8" fill="hold">
                                  <p:stCondLst>
                                    <p:cond delay="0"/>
                                  </p:stCondLst>
                                  <p:iterate type="el" backwards="0">
                                    <p:tmAbs val="0"/>
                                  </p:iterate>
                                  <p:childTnLst>
                                    <p:set>
                                      <p:cBhvr>
                                        <p:cTn id="36" fill="hold"/>
                                        <p:tgtEl>
                                          <p:spTgt spid="994"/>
                                        </p:tgtEl>
                                        <p:attrNameLst>
                                          <p:attrName>style.visibility</p:attrName>
                                        </p:attrNameLst>
                                      </p:cBhvr>
                                      <p:to>
                                        <p:strVal val="visible"/>
                                      </p:to>
                                    </p:set>
                                    <p:animEffect filter="dissolve" transition="in">
                                      <p:cBhvr>
                                        <p:cTn id="37" dur="1000"/>
                                        <p:tgtEl>
                                          <p:spTgt spid="994"/>
                                        </p:tgtEl>
                                      </p:cBhvr>
                                    </p:animEffect>
                                  </p:childTnLst>
                                </p:cTn>
                              </p:par>
                            </p:childTnLst>
                          </p:cTn>
                        </p:par>
                        <p:par>
                          <p:cTn id="38" fill="hold">
                            <p:stCondLst>
                              <p:cond delay="4000"/>
                            </p:stCondLst>
                            <p:childTnLst>
                              <p:par>
                                <p:cTn id="39" presetClass="entr" nodeType="afterEffect" presetID="9" grpId="9" fill="hold">
                                  <p:stCondLst>
                                    <p:cond delay="0"/>
                                  </p:stCondLst>
                                  <p:iterate type="el" backwards="0">
                                    <p:tmAbs val="0"/>
                                  </p:iterate>
                                  <p:childTnLst>
                                    <p:set>
                                      <p:cBhvr>
                                        <p:cTn id="40" fill="hold"/>
                                        <p:tgtEl>
                                          <p:spTgt spid="996"/>
                                        </p:tgtEl>
                                        <p:attrNameLst>
                                          <p:attrName>style.visibility</p:attrName>
                                        </p:attrNameLst>
                                      </p:cBhvr>
                                      <p:to>
                                        <p:strVal val="visible"/>
                                      </p:to>
                                    </p:set>
                                    <p:animEffect filter="dissolve" transition="in">
                                      <p:cBhvr>
                                        <p:cTn id="41" dur="1000"/>
                                        <p:tgtEl>
                                          <p:spTgt spid="996"/>
                                        </p:tgtEl>
                                      </p:cBhvr>
                                    </p:animEffect>
                                  </p:childTnLst>
                                </p:cTn>
                              </p:par>
                            </p:childTnLst>
                          </p:cTn>
                        </p:par>
                        <p:par>
                          <p:cTn id="42" fill="hold">
                            <p:stCondLst>
                              <p:cond delay="5000"/>
                            </p:stCondLst>
                            <p:childTnLst>
                              <p:par>
                                <p:cTn id="43" presetClass="entr" nodeType="afterEffect" presetID="9" grpId="10" fill="hold">
                                  <p:stCondLst>
                                    <p:cond delay="0"/>
                                  </p:stCondLst>
                                  <p:iterate type="el" backwards="0">
                                    <p:tmAbs val="0"/>
                                  </p:iterate>
                                  <p:childTnLst>
                                    <p:set>
                                      <p:cBhvr>
                                        <p:cTn id="44" fill="hold"/>
                                        <p:tgtEl>
                                          <p:spTgt spid="997"/>
                                        </p:tgtEl>
                                        <p:attrNameLst>
                                          <p:attrName>style.visibility</p:attrName>
                                        </p:attrNameLst>
                                      </p:cBhvr>
                                      <p:to>
                                        <p:strVal val="visible"/>
                                      </p:to>
                                    </p:set>
                                    <p:animEffect filter="dissolve" transition="in">
                                      <p:cBhvr>
                                        <p:cTn id="45" dur="1000"/>
                                        <p:tgtEl>
                                          <p:spTgt spid="997"/>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Subtype="16" presetID="23" grpId="11" fill="hold">
                                  <p:stCondLst>
                                    <p:cond delay="0"/>
                                  </p:stCondLst>
                                  <p:iterate type="el" backwards="0">
                                    <p:tmAbs val="0"/>
                                  </p:iterate>
                                  <p:childTnLst>
                                    <p:set>
                                      <p:cBhvr>
                                        <p:cTn id="49" fill="hold"/>
                                        <p:tgtEl>
                                          <p:spTgt spid="998"/>
                                        </p:tgtEl>
                                        <p:attrNameLst>
                                          <p:attrName>style.visibility</p:attrName>
                                        </p:attrNameLst>
                                      </p:cBhvr>
                                      <p:to>
                                        <p:strVal val="visible"/>
                                      </p:to>
                                    </p:set>
                                    <p:anim calcmode="lin" valueType="num">
                                      <p:cBhvr>
                                        <p:cTn id="50" dur="750" fill="hold"/>
                                        <p:tgtEl>
                                          <p:spTgt spid="998"/>
                                        </p:tgtEl>
                                        <p:attrNameLst>
                                          <p:attrName>ppt_w</p:attrName>
                                        </p:attrNameLst>
                                      </p:cBhvr>
                                      <p:tavLst>
                                        <p:tav tm="0">
                                          <p:val>
                                            <p:fltVal val="0"/>
                                          </p:val>
                                        </p:tav>
                                        <p:tav tm="100000">
                                          <p:val>
                                            <p:strVal val="#ppt_w"/>
                                          </p:val>
                                        </p:tav>
                                      </p:tavLst>
                                    </p:anim>
                                    <p:anim calcmode="lin" valueType="num">
                                      <p:cBhvr>
                                        <p:cTn id="51" dur="750" fill="hold"/>
                                        <p:tgtEl>
                                          <p:spTgt spid="998"/>
                                        </p:tgtEl>
                                        <p:attrNameLst>
                                          <p:attrName>ppt_h</p:attrName>
                                        </p:attrNameLst>
                                      </p:cBhvr>
                                      <p:tavLst>
                                        <p:tav tm="0">
                                          <p:val>
                                            <p:fltVal val="0"/>
                                          </p:val>
                                        </p:tav>
                                        <p:tav tm="100000">
                                          <p:val>
                                            <p:strVal val="#ppt_h"/>
                                          </p:val>
                                        </p:tav>
                                      </p:tavLst>
                                    </p:anim>
                                  </p:childTnLst>
                                </p:cTn>
                              </p:par>
                            </p:childTnLst>
                          </p:cTn>
                        </p:par>
                        <p:par>
                          <p:cTn id="52" fill="hold">
                            <p:stCondLst>
                              <p:cond delay="750"/>
                            </p:stCondLst>
                            <p:childTnLst>
                              <p:par>
                                <p:cTn id="53" presetClass="entr" nodeType="afterEffect" presetSubtype="16" presetID="23" grpId="12" fill="hold">
                                  <p:stCondLst>
                                    <p:cond delay="0"/>
                                  </p:stCondLst>
                                  <p:iterate type="el" backwards="0">
                                    <p:tmAbs val="0"/>
                                  </p:iterate>
                                  <p:childTnLst>
                                    <p:set>
                                      <p:cBhvr>
                                        <p:cTn id="54" fill="hold"/>
                                        <p:tgtEl>
                                          <p:spTgt spid="999"/>
                                        </p:tgtEl>
                                        <p:attrNameLst>
                                          <p:attrName>style.visibility</p:attrName>
                                        </p:attrNameLst>
                                      </p:cBhvr>
                                      <p:to>
                                        <p:strVal val="visible"/>
                                      </p:to>
                                    </p:set>
                                    <p:anim calcmode="lin" valueType="num">
                                      <p:cBhvr>
                                        <p:cTn id="55" dur="750" fill="hold"/>
                                        <p:tgtEl>
                                          <p:spTgt spid="999"/>
                                        </p:tgtEl>
                                        <p:attrNameLst>
                                          <p:attrName>ppt_w</p:attrName>
                                        </p:attrNameLst>
                                      </p:cBhvr>
                                      <p:tavLst>
                                        <p:tav tm="0">
                                          <p:val>
                                            <p:fltVal val="0"/>
                                          </p:val>
                                        </p:tav>
                                        <p:tav tm="100000">
                                          <p:val>
                                            <p:strVal val="#ppt_w"/>
                                          </p:val>
                                        </p:tav>
                                      </p:tavLst>
                                    </p:anim>
                                    <p:anim calcmode="lin" valueType="num">
                                      <p:cBhvr>
                                        <p:cTn id="56" dur="750" fill="hold"/>
                                        <p:tgtEl>
                                          <p:spTgt spid="9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94" grpId="8"/>
      <p:bldP build="whole" bldLvl="1" animBg="1" rev="0" advAuto="0" spid="1004" grpId="1"/>
      <p:bldP build="whole" bldLvl="1" animBg="1" rev="0" advAuto="0" spid="1000" grpId="3"/>
      <p:bldP build="whole" bldLvl="1" animBg="1" rev="0" advAuto="0" spid="996" grpId="9"/>
      <p:bldP build="whole" bldLvl="1" animBg="1" rev="0" advAuto="0" spid="1001" grpId="4"/>
      <p:bldP build="whole" bldLvl="1" animBg="1" rev="0" advAuto="0" spid="998" grpId="11"/>
      <p:bldP build="whole" bldLvl="1" animBg="1" rev="0" advAuto="0" spid="993" grpId="7"/>
      <p:bldP build="whole" bldLvl="1" animBg="1" rev="0" advAuto="0" spid="999" grpId="12"/>
      <p:bldP build="whole" bldLvl="1" animBg="1" rev="0" advAuto="0" spid="1002" grpId="5"/>
      <p:bldP build="whole" bldLvl="1" animBg="1" rev="0" advAuto="0" spid="995" grpId="2"/>
      <p:bldP build="whole" bldLvl="1" animBg="1" rev="0" advAuto="0" spid="997" grpId="10"/>
      <p:bldP build="whole" bldLvl="1" animBg="1" rev="0" advAuto="0" spid="1003" grpId="6"/>
    </p:bldLst>
  </p:timing>
</p:sld>
</file>

<file path=ppt/slides/slide5.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pic>
        <p:nvPicPr>
          <p:cNvPr id="244" name="image.png"/>
          <p:cNvPicPr>
            <a:picLocks noChangeAspect="1"/>
          </p:cNvPicPr>
          <p:nvPr/>
        </p:nvPicPr>
        <p:blipFill>
          <a:blip r:embed="rId2">
            <a:extLst/>
          </a:blip>
          <a:stretch>
            <a:fillRect/>
          </a:stretch>
        </p:blipFill>
        <p:spPr>
          <a:xfrm>
            <a:off x="-33735" y="3497"/>
            <a:ext cx="24451620" cy="18338715"/>
          </a:xfrm>
          <a:prstGeom prst="rect">
            <a:avLst/>
          </a:prstGeom>
        </p:spPr>
      </p:pic>
      <p:pic>
        <p:nvPicPr>
          <p:cNvPr id="245" name="sapceship.tiff"/>
          <p:cNvPicPr>
            <a:picLocks noChangeAspect="1"/>
          </p:cNvPicPr>
          <p:nvPr/>
        </p:nvPicPr>
        <p:blipFill>
          <a:blip r:embed="rId3">
            <a:extLst/>
          </a:blip>
          <a:stretch>
            <a:fillRect/>
          </a:stretch>
        </p:blipFill>
        <p:spPr>
          <a:xfrm>
            <a:off x="24850129" y="8283773"/>
            <a:ext cx="4394201" cy="2870201"/>
          </a:xfrm>
          <a:prstGeom prst="rect">
            <a:avLst/>
          </a:prstGeom>
          <a:ln w="12700">
            <a:miter lim="400000"/>
          </a:ln>
        </p:spPr>
      </p:pic>
      <p:sp>
        <p:nvSpPr>
          <p:cNvPr id="246" name="Shape 246"/>
          <p:cNvSpPr/>
          <p:nvPr/>
        </p:nvSpPr>
        <p:spPr>
          <a:xfrm>
            <a:off x="1022300" y="609599"/>
            <a:ext cx="7455496"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FFFFFF"/>
                </a:solidFill>
              </a:defRPr>
            </a:lvl1pPr>
          </a:lstStyle>
          <a:p>
            <a:pPr/>
            <a:r>
              <a:t>Life-Support System: Physiology</a:t>
            </a:r>
          </a:p>
        </p:txBody>
      </p:sp>
      <p:sp>
        <p:nvSpPr>
          <p:cNvPr id="247" name="Shape 247"/>
          <p:cNvSpPr/>
          <p:nvPr/>
        </p:nvSpPr>
        <p:spPr>
          <a:xfrm>
            <a:off x="1022300" y="1562099"/>
            <a:ext cx="3050432"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FFFFFF"/>
                </a:solidFill>
              </a:defRPr>
            </a:lvl1pPr>
          </a:lstStyle>
          <a:p>
            <a:pPr/>
            <a:r>
              <a:t>Homeostasis</a:t>
            </a:r>
          </a:p>
        </p:txBody>
      </p:sp>
      <p:sp>
        <p:nvSpPr>
          <p:cNvPr id="248" name="Shape 248"/>
          <p:cNvSpPr/>
          <p:nvPr/>
        </p:nvSpPr>
        <p:spPr>
          <a:xfrm>
            <a:off x="1022300" y="2514599"/>
            <a:ext cx="18375016"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FFFFFF"/>
                </a:solidFill>
              </a:defRPr>
            </a:lvl1pPr>
          </a:lstStyle>
          <a:p>
            <a:pPr/>
            <a:r>
              <a:t>Global Essential Variable: Energy Imbalance: Incoming energy - Outgoing energy</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fill="hold">
                                  <p:stCondLst>
                                    <p:cond delay="0"/>
                                  </p:stCondLst>
                                  <p:childTnLst>
                                    <p:animMotion path="M 0.000000 0.000000 L -0.389429 -0.260431" origin="layout" pathEditMode="relative">
                                      <p:cBhvr>
                                        <p:cTn id="6" dur="8750" fill="hold"/>
                                        <p:tgtEl>
                                          <p:spTgt spid="245"/>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entr" nodeType="clickEffect" presetID="9" grpId="2" fill="hold">
                                  <p:stCondLst>
                                    <p:cond delay="0"/>
                                  </p:stCondLst>
                                  <p:iterate type="el" backwards="0">
                                    <p:tmAbs val="0"/>
                                  </p:iterate>
                                  <p:childTnLst>
                                    <p:set>
                                      <p:cBhvr>
                                        <p:cTn id="10" fill="hold"/>
                                        <p:tgtEl>
                                          <p:spTgt spid="246"/>
                                        </p:tgtEl>
                                        <p:attrNameLst>
                                          <p:attrName>style.visibility</p:attrName>
                                        </p:attrNameLst>
                                      </p:cBhvr>
                                      <p:to>
                                        <p:strVal val="visible"/>
                                      </p:to>
                                    </p:set>
                                    <p:animEffect filter="dissolve" transition="in">
                                      <p:cBhvr>
                                        <p:cTn id="11" dur="1000"/>
                                        <p:tgtEl>
                                          <p:spTgt spid="246"/>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247"/>
                                        </p:tgtEl>
                                        <p:attrNameLst>
                                          <p:attrName>style.visibility</p:attrName>
                                        </p:attrNameLst>
                                      </p:cBhvr>
                                      <p:to>
                                        <p:strVal val="visible"/>
                                      </p:to>
                                    </p:set>
                                    <p:animEffect filter="dissolve" transition="in">
                                      <p:cBhvr>
                                        <p:cTn id="16" dur="1000"/>
                                        <p:tgtEl>
                                          <p:spTgt spid="247"/>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ID="9" grpId="4" fill="hold">
                                  <p:stCondLst>
                                    <p:cond delay="0"/>
                                  </p:stCondLst>
                                  <p:iterate type="el" backwards="0">
                                    <p:tmAbs val="0"/>
                                  </p:iterate>
                                  <p:childTnLst>
                                    <p:set>
                                      <p:cBhvr>
                                        <p:cTn id="20" fill="hold"/>
                                        <p:tgtEl>
                                          <p:spTgt spid="248"/>
                                        </p:tgtEl>
                                        <p:attrNameLst>
                                          <p:attrName>style.visibility</p:attrName>
                                        </p:attrNameLst>
                                      </p:cBhvr>
                                      <p:to>
                                        <p:strVal val="visible"/>
                                      </p:to>
                                    </p:set>
                                    <p:animEffect filter="dissolve" transition="in">
                                      <p:cBhvr>
                                        <p:cTn id="21" dur="1000"/>
                                        <p:tgtEl>
                                          <p:spTgt spid="2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6" grpId="2"/>
      <p:bldP build="whole" bldLvl="1" animBg="1" rev="0" advAuto="0" spid="248" grpId="4"/>
      <p:bldP build="whole" bldLvl="1" animBg="1" rev="0" advAuto="0" spid="247" grpId="3"/>
    </p:bldLst>
  </p:timing>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09" name="F1.large.jpg"/>
          <p:cNvPicPr>
            <a:picLocks noChangeAspect="1"/>
          </p:cNvPicPr>
          <p:nvPr/>
        </p:nvPicPr>
        <p:blipFill>
          <a:blip r:embed="rId2">
            <a:extLst/>
          </a:blip>
          <a:stretch>
            <a:fillRect/>
          </a:stretch>
        </p:blipFill>
        <p:spPr>
          <a:xfrm>
            <a:off x="9115357" y="1129515"/>
            <a:ext cx="13200198" cy="12117370"/>
          </a:xfrm>
          <a:prstGeom prst="rect">
            <a:avLst/>
          </a:prstGeom>
          <a:ln w="12700">
            <a:miter lim="400000"/>
          </a:ln>
        </p:spPr>
      </p:pic>
      <p:pic>
        <p:nvPicPr>
          <p:cNvPr id="1010" name="steffen_et_al_2018.tiff"/>
          <p:cNvPicPr>
            <a:picLocks noChangeAspect="1"/>
          </p:cNvPicPr>
          <p:nvPr/>
        </p:nvPicPr>
        <p:blipFill>
          <a:blip r:embed="rId3">
            <a:extLst/>
          </a:blip>
          <a:stretch>
            <a:fillRect/>
          </a:stretch>
        </p:blipFill>
        <p:spPr>
          <a:xfrm>
            <a:off x="0" y="942779"/>
            <a:ext cx="13581375" cy="4693042"/>
          </a:xfrm>
          <a:prstGeom prst="rect">
            <a:avLst/>
          </a:prstGeom>
          <a:ln w="12700">
            <a:miter lim="400000"/>
          </a:ln>
        </p:spPr>
      </p:pic>
      <p:sp>
        <p:nvSpPr>
          <p:cNvPr id="1011" name="Shape 1011"/>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012" name="Mari_Logo1.jpg"/>
          <p:cNvPicPr>
            <a:picLocks noChangeAspect="1"/>
          </p:cNvPicPr>
          <p:nvPr/>
        </p:nvPicPr>
        <p:blipFill>
          <a:blip r:embed="rId4">
            <a:extLst/>
          </a:blip>
          <a:stretch>
            <a:fillRect/>
          </a:stretch>
        </p:blipFill>
        <p:spPr>
          <a:xfrm>
            <a:off x="23455572" y="91975"/>
            <a:ext cx="933017" cy="765474"/>
          </a:xfrm>
          <a:prstGeom prst="rect">
            <a:avLst/>
          </a:prstGeom>
          <a:ln w="12700">
            <a:miter lim="400000"/>
          </a:ln>
        </p:spPr>
      </p:pic>
      <p:sp>
        <p:nvSpPr>
          <p:cNvPr id="1013" name="Shape 1013"/>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014" name="Mari_Logo1.jpg"/>
          <p:cNvPicPr>
            <a:picLocks noChangeAspect="1"/>
          </p:cNvPicPr>
          <p:nvPr/>
        </p:nvPicPr>
        <p:blipFill>
          <a:blip r:embed="rId4">
            <a:extLst/>
          </a:blip>
          <a:stretch>
            <a:fillRect/>
          </a:stretch>
        </p:blipFill>
        <p:spPr>
          <a:xfrm>
            <a:off x="23455572" y="91975"/>
            <a:ext cx="933017" cy="765474"/>
          </a:xfrm>
          <a:prstGeom prst="rect">
            <a:avLst/>
          </a:prstGeom>
          <a:ln w="12700">
            <a:miter lim="400000"/>
          </a:ln>
        </p:spPr>
      </p:pic>
      <p:sp>
        <p:nvSpPr>
          <p:cNvPr id="1015" name="Shape 1015"/>
          <p:cNvSpPr/>
          <p:nvPr/>
        </p:nvSpPr>
        <p:spPr>
          <a:xfrm>
            <a:off x="158700" y="68312"/>
            <a:ext cx="1016609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Prognosis: Journey into the Unknown </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17" name="F2.large.jpg"/>
          <p:cNvPicPr>
            <a:picLocks noChangeAspect="1"/>
          </p:cNvPicPr>
          <p:nvPr/>
        </p:nvPicPr>
        <p:blipFill>
          <a:blip r:embed="rId2">
            <a:extLst/>
          </a:blip>
          <a:stretch>
            <a:fillRect/>
          </a:stretch>
        </p:blipFill>
        <p:spPr>
          <a:xfrm>
            <a:off x="2159000" y="1670050"/>
            <a:ext cx="16256000" cy="10375900"/>
          </a:xfrm>
          <a:prstGeom prst="rect">
            <a:avLst/>
          </a:prstGeom>
          <a:ln w="12700">
            <a:miter lim="400000"/>
          </a:ln>
        </p:spPr>
      </p:pic>
      <p:sp>
        <p:nvSpPr>
          <p:cNvPr id="1018" name="Shape 1018"/>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019"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pic>
        <p:nvPicPr>
          <p:cNvPr id="1020" name="steffen_et_al_2018.tiff"/>
          <p:cNvPicPr>
            <a:picLocks noChangeAspect="1"/>
          </p:cNvPicPr>
          <p:nvPr/>
        </p:nvPicPr>
        <p:blipFill>
          <a:blip r:embed="rId4">
            <a:extLst/>
          </a:blip>
          <a:stretch>
            <a:fillRect/>
          </a:stretch>
        </p:blipFill>
        <p:spPr>
          <a:xfrm>
            <a:off x="18374320" y="11559999"/>
            <a:ext cx="5856346" cy="2023660"/>
          </a:xfrm>
          <a:prstGeom prst="rect">
            <a:avLst/>
          </a:prstGeom>
          <a:ln w="12700">
            <a:miter lim="400000"/>
          </a:ln>
        </p:spPr>
      </p:pic>
      <p:sp>
        <p:nvSpPr>
          <p:cNvPr id="1021" name="Shape 1021"/>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022"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sp>
        <p:nvSpPr>
          <p:cNvPr id="1023" name="Shape 1023"/>
          <p:cNvSpPr/>
          <p:nvPr/>
        </p:nvSpPr>
        <p:spPr>
          <a:xfrm>
            <a:off x="158700" y="68312"/>
            <a:ext cx="1016609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Prognosis: Journey into the Unknown </a:t>
            </a:r>
          </a:p>
        </p:txBody>
      </p:sp>
      <p:sp>
        <p:nvSpPr>
          <p:cNvPr id="1024" name="Shape 1024"/>
          <p:cNvSpPr/>
          <p:nvPr/>
        </p:nvSpPr>
        <p:spPr>
          <a:xfrm>
            <a:off x="18670488" y="1638498"/>
            <a:ext cx="6005613" cy="2919711"/>
          </a:xfrm>
          <a:prstGeom prst="wedgeEllipseCallout">
            <a:avLst>
              <a:gd name="adj1" fmla="val -86311"/>
              <a:gd name="adj2" fmla="val 63081"/>
            </a:avLst>
          </a:prstGeom>
          <a:solidFill>
            <a:srgbClr val="DCDEE0"/>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025" name="Shape 1025"/>
          <p:cNvSpPr/>
          <p:nvPr/>
        </p:nvSpPr>
        <p:spPr>
          <a:xfrm>
            <a:off x="19727834" y="2603500"/>
            <a:ext cx="4127203"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sz="3600">
                <a:latin typeface="Helvetica Light"/>
                <a:ea typeface="Helvetica Light"/>
                <a:cs typeface="Helvetica Light"/>
                <a:sym typeface="Helvetica Light"/>
              </a:defRPr>
            </a:pPr>
            <a:r>
              <a:t>Anthropocene or</a:t>
            </a:r>
          </a:p>
          <a:p>
            <a:pPr algn="ctr">
              <a:defRPr sz="3600">
                <a:latin typeface="Helvetica Light"/>
                <a:ea typeface="Helvetica Light"/>
                <a:cs typeface="Helvetica Light"/>
                <a:sym typeface="Helvetica Light"/>
              </a:defRPr>
            </a:pPr>
            <a:r>
              <a:t>Post-Holocene?</a:t>
            </a:r>
          </a:p>
        </p:txBody>
      </p:sp>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024"/>
                                        </p:tgtEl>
                                        <p:attrNameLst>
                                          <p:attrName>style.visibility</p:attrName>
                                        </p:attrNameLst>
                                      </p:cBhvr>
                                      <p:to>
                                        <p:strVal val="visible"/>
                                      </p:to>
                                    </p:set>
                                    <p:animEffect filter="dissolve" transition="in">
                                      <p:cBhvr>
                                        <p:cTn id="7" dur="1000"/>
                                        <p:tgtEl>
                                          <p:spTgt spid="1024"/>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1025"/>
                                        </p:tgtEl>
                                        <p:attrNameLst>
                                          <p:attrName>style.visibility</p:attrName>
                                        </p:attrNameLst>
                                      </p:cBhvr>
                                      <p:to>
                                        <p:strVal val="visible"/>
                                      </p:to>
                                    </p:set>
                                    <p:animEffect filter="dissolve" transition="in">
                                      <p:cBhvr>
                                        <p:cTn id="11" dur="1000"/>
                                        <p:tgtEl>
                                          <p:spTgt spid="10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25" grpId="2"/>
      <p:bldP build="whole" bldLvl="1" animBg="1" rev="0" advAuto="0" spid="1024" grpId="1"/>
    </p:bldLst>
  </p:timing>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27" name="F3.large.jpg"/>
          <p:cNvPicPr>
            <a:picLocks noChangeAspect="1"/>
          </p:cNvPicPr>
          <p:nvPr/>
        </p:nvPicPr>
        <p:blipFill>
          <a:blip r:embed="rId2">
            <a:extLst/>
          </a:blip>
          <a:stretch>
            <a:fillRect/>
          </a:stretch>
        </p:blipFill>
        <p:spPr>
          <a:xfrm>
            <a:off x="1447800" y="1435100"/>
            <a:ext cx="16256000" cy="10439400"/>
          </a:xfrm>
          <a:prstGeom prst="rect">
            <a:avLst/>
          </a:prstGeom>
          <a:ln w="12700">
            <a:miter lim="400000"/>
          </a:ln>
        </p:spPr>
      </p:pic>
      <p:sp>
        <p:nvSpPr>
          <p:cNvPr id="1028" name="Shape 1028"/>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029"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pic>
        <p:nvPicPr>
          <p:cNvPr id="1030" name="steffen_et_al_2018.tiff"/>
          <p:cNvPicPr>
            <a:picLocks noChangeAspect="1"/>
          </p:cNvPicPr>
          <p:nvPr/>
        </p:nvPicPr>
        <p:blipFill>
          <a:blip r:embed="rId4">
            <a:extLst/>
          </a:blip>
          <a:stretch>
            <a:fillRect/>
          </a:stretch>
        </p:blipFill>
        <p:spPr>
          <a:xfrm>
            <a:off x="18374320" y="11559999"/>
            <a:ext cx="5856346" cy="2023660"/>
          </a:xfrm>
          <a:prstGeom prst="rect">
            <a:avLst/>
          </a:prstGeom>
          <a:ln w="12700">
            <a:miter lim="400000"/>
          </a:ln>
        </p:spPr>
      </p:pic>
      <p:sp>
        <p:nvSpPr>
          <p:cNvPr id="1031" name="Shape 1031"/>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032"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sp>
        <p:nvSpPr>
          <p:cNvPr id="1033" name="Shape 1033"/>
          <p:cNvSpPr/>
          <p:nvPr/>
        </p:nvSpPr>
        <p:spPr>
          <a:xfrm>
            <a:off x="158700" y="68312"/>
            <a:ext cx="1016609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Prognosis: Journey into the Unknown </a:t>
            </a:r>
          </a:p>
        </p:txBody>
      </p:sp>
      <p:sp>
        <p:nvSpPr>
          <p:cNvPr id="1034" name="Shape 1034"/>
          <p:cNvSpPr/>
          <p:nvPr/>
        </p:nvSpPr>
        <p:spPr>
          <a:xfrm>
            <a:off x="18670488" y="1638498"/>
            <a:ext cx="6005612" cy="2919711"/>
          </a:xfrm>
          <a:prstGeom prst="wedgeEllipseCallout">
            <a:avLst>
              <a:gd name="adj1" fmla="val -94431"/>
              <a:gd name="adj2" fmla="val 35929"/>
            </a:avLst>
          </a:prstGeom>
          <a:solidFill>
            <a:srgbClr val="DCDEE0"/>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035" name="Shape 1035"/>
          <p:cNvSpPr/>
          <p:nvPr/>
        </p:nvSpPr>
        <p:spPr>
          <a:xfrm>
            <a:off x="19727834" y="2330449"/>
            <a:ext cx="4127203" cy="173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3600">
                <a:latin typeface="Helvetica Light"/>
                <a:ea typeface="Helvetica Light"/>
                <a:cs typeface="Helvetica Light"/>
                <a:sym typeface="Helvetica Light"/>
              </a:defRPr>
            </a:lvl1pPr>
          </a:lstStyle>
          <a:p>
            <a:pPr/>
            <a:r>
              <a:t>Extinction of mammals and birds</a:t>
            </a:r>
          </a:p>
        </p:txBody>
      </p:sp>
      <p:sp>
        <p:nvSpPr>
          <p:cNvPr id="1036" name="Shape 1036"/>
          <p:cNvSpPr/>
          <p:nvPr/>
        </p:nvSpPr>
        <p:spPr>
          <a:xfrm>
            <a:off x="17908488" y="5016698"/>
            <a:ext cx="6005612" cy="2919711"/>
          </a:xfrm>
          <a:prstGeom prst="wedgeEllipseCallout">
            <a:avLst>
              <a:gd name="adj1" fmla="val -187917"/>
              <a:gd name="adj2" fmla="val -49574"/>
            </a:avLst>
          </a:prstGeom>
          <a:solidFill>
            <a:srgbClr val="DCDEE0"/>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037" name="Shape 1037"/>
          <p:cNvSpPr/>
          <p:nvPr/>
        </p:nvSpPr>
        <p:spPr>
          <a:xfrm>
            <a:off x="18788034" y="6057900"/>
            <a:ext cx="4127203"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3600">
                <a:latin typeface="Helvetica Light"/>
                <a:ea typeface="Helvetica Light"/>
                <a:cs typeface="Helvetica Light"/>
                <a:sym typeface="Helvetica Light"/>
              </a:defRPr>
            </a:lvl1pPr>
          </a:lstStyle>
          <a:p>
            <a:pPr/>
            <a:r>
              <a:t>Extinction of insects</a:t>
            </a:r>
          </a:p>
        </p:txBody>
      </p:sp>
      <p:sp>
        <p:nvSpPr>
          <p:cNvPr id="1038" name="Shape 1038"/>
          <p:cNvSpPr/>
          <p:nvPr/>
        </p:nvSpPr>
        <p:spPr>
          <a:xfrm>
            <a:off x="17908488" y="8288349"/>
            <a:ext cx="6005612" cy="2919711"/>
          </a:xfrm>
          <a:prstGeom prst="wedgeEllipseCallout">
            <a:avLst>
              <a:gd name="adj1" fmla="val -146462"/>
              <a:gd name="adj2" fmla="val -134278"/>
            </a:avLst>
          </a:prstGeom>
          <a:solidFill>
            <a:srgbClr val="DCDEE0"/>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039" name="Shape 1039"/>
          <p:cNvSpPr/>
          <p:nvPr/>
        </p:nvSpPr>
        <p:spPr>
          <a:xfrm>
            <a:off x="18788034" y="9602600"/>
            <a:ext cx="4127203"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3600">
                <a:latin typeface="Helvetica Light"/>
                <a:ea typeface="Helvetica Light"/>
                <a:cs typeface="Helvetica Light"/>
                <a:sym typeface="Helvetica Light"/>
              </a:defRPr>
            </a:lvl1pPr>
          </a:lstStyle>
          <a:p>
            <a:pPr/>
            <a:r>
              <a:t>Loss of soil</a:t>
            </a:r>
          </a:p>
        </p:txBody>
      </p:sp>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034"/>
                                        </p:tgtEl>
                                        <p:attrNameLst>
                                          <p:attrName>style.visibility</p:attrName>
                                        </p:attrNameLst>
                                      </p:cBhvr>
                                      <p:to>
                                        <p:strVal val="visible"/>
                                      </p:to>
                                    </p:set>
                                    <p:animEffect filter="dissolve" transition="in">
                                      <p:cBhvr>
                                        <p:cTn id="7" dur="1000"/>
                                        <p:tgtEl>
                                          <p:spTgt spid="1034"/>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1035"/>
                                        </p:tgtEl>
                                        <p:attrNameLst>
                                          <p:attrName>style.visibility</p:attrName>
                                        </p:attrNameLst>
                                      </p:cBhvr>
                                      <p:to>
                                        <p:strVal val="visible"/>
                                      </p:to>
                                    </p:set>
                                    <p:animEffect filter="dissolve" transition="in">
                                      <p:cBhvr>
                                        <p:cTn id="11" dur="1000"/>
                                        <p:tgtEl>
                                          <p:spTgt spid="1035"/>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1036"/>
                                        </p:tgtEl>
                                        <p:attrNameLst>
                                          <p:attrName>style.visibility</p:attrName>
                                        </p:attrNameLst>
                                      </p:cBhvr>
                                      <p:to>
                                        <p:strVal val="visible"/>
                                      </p:to>
                                    </p:set>
                                    <p:animEffect filter="dissolve" transition="in">
                                      <p:cBhvr>
                                        <p:cTn id="15" dur="1000"/>
                                        <p:tgtEl>
                                          <p:spTgt spid="1036"/>
                                        </p:tgtEl>
                                      </p:cBhvr>
                                    </p:animEffect>
                                  </p:childTnLst>
                                </p:cTn>
                              </p:par>
                            </p:childTnLst>
                          </p:cTn>
                        </p:par>
                        <p:par>
                          <p:cTn id="16" fill="hold">
                            <p:stCondLst>
                              <p:cond delay="3000"/>
                            </p:stCondLst>
                            <p:childTnLst>
                              <p:par>
                                <p:cTn id="17" presetClass="entr" nodeType="afterEffect" presetID="9" grpId="4" fill="hold">
                                  <p:stCondLst>
                                    <p:cond delay="0"/>
                                  </p:stCondLst>
                                  <p:iterate type="el" backwards="0">
                                    <p:tmAbs val="0"/>
                                  </p:iterate>
                                  <p:childTnLst>
                                    <p:set>
                                      <p:cBhvr>
                                        <p:cTn id="18" fill="hold"/>
                                        <p:tgtEl>
                                          <p:spTgt spid="1037"/>
                                        </p:tgtEl>
                                        <p:attrNameLst>
                                          <p:attrName>style.visibility</p:attrName>
                                        </p:attrNameLst>
                                      </p:cBhvr>
                                      <p:to>
                                        <p:strVal val="visible"/>
                                      </p:to>
                                    </p:set>
                                    <p:animEffect filter="dissolve" transition="in">
                                      <p:cBhvr>
                                        <p:cTn id="19" dur="1000"/>
                                        <p:tgtEl>
                                          <p:spTgt spid="1037"/>
                                        </p:tgtEl>
                                      </p:cBhvr>
                                    </p:animEffect>
                                  </p:childTnLst>
                                </p:cTn>
                              </p:par>
                            </p:childTnLst>
                          </p:cTn>
                        </p:par>
                        <p:par>
                          <p:cTn id="20" fill="hold">
                            <p:stCondLst>
                              <p:cond delay="4000"/>
                            </p:stCondLst>
                            <p:childTnLst>
                              <p:par>
                                <p:cTn id="21" presetClass="entr" nodeType="afterEffect" presetID="9" grpId="5" fill="hold">
                                  <p:stCondLst>
                                    <p:cond delay="0"/>
                                  </p:stCondLst>
                                  <p:iterate type="el" backwards="0">
                                    <p:tmAbs val="0"/>
                                  </p:iterate>
                                  <p:childTnLst>
                                    <p:set>
                                      <p:cBhvr>
                                        <p:cTn id="22" fill="hold"/>
                                        <p:tgtEl>
                                          <p:spTgt spid="1038"/>
                                        </p:tgtEl>
                                        <p:attrNameLst>
                                          <p:attrName>style.visibility</p:attrName>
                                        </p:attrNameLst>
                                      </p:cBhvr>
                                      <p:to>
                                        <p:strVal val="visible"/>
                                      </p:to>
                                    </p:set>
                                    <p:animEffect filter="dissolve" transition="in">
                                      <p:cBhvr>
                                        <p:cTn id="23" dur="1000"/>
                                        <p:tgtEl>
                                          <p:spTgt spid="1038"/>
                                        </p:tgtEl>
                                      </p:cBhvr>
                                    </p:animEffect>
                                  </p:childTnLst>
                                </p:cTn>
                              </p:par>
                            </p:childTnLst>
                          </p:cTn>
                        </p:par>
                        <p:par>
                          <p:cTn id="24" fill="hold">
                            <p:stCondLst>
                              <p:cond delay="5000"/>
                            </p:stCondLst>
                            <p:childTnLst>
                              <p:par>
                                <p:cTn id="25" presetClass="entr" nodeType="afterEffect" presetID="9" grpId="6" fill="hold">
                                  <p:stCondLst>
                                    <p:cond delay="0"/>
                                  </p:stCondLst>
                                  <p:iterate type="el" backwards="0">
                                    <p:tmAbs val="0"/>
                                  </p:iterate>
                                  <p:childTnLst>
                                    <p:set>
                                      <p:cBhvr>
                                        <p:cTn id="26" fill="hold"/>
                                        <p:tgtEl>
                                          <p:spTgt spid="1039"/>
                                        </p:tgtEl>
                                        <p:attrNameLst>
                                          <p:attrName>style.visibility</p:attrName>
                                        </p:attrNameLst>
                                      </p:cBhvr>
                                      <p:to>
                                        <p:strVal val="visible"/>
                                      </p:to>
                                    </p:set>
                                    <p:animEffect filter="dissolve" transition="in">
                                      <p:cBhvr>
                                        <p:cTn id="27" dur="1000"/>
                                        <p:tgtEl>
                                          <p:spTgt spid="10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35" grpId="2"/>
      <p:bldP build="whole" bldLvl="1" animBg="1" rev="0" advAuto="0" spid="1039" grpId="6"/>
      <p:bldP build="whole" bldLvl="1" animBg="1" rev="0" advAuto="0" spid="1037" grpId="4"/>
      <p:bldP build="whole" bldLvl="1" animBg="1" rev="0" advAuto="0" spid="1036" grpId="3"/>
      <p:bldP build="whole" bldLvl="1" animBg="1" rev="0" advAuto="0" spid="1034" grpId="1"/>
      <p:bldP build="whole" bldLvl="1" animBg="1" rev="0" advAuto="0" spid="1038" grpId="5"/>
    </p:bldLst>
  </p:timing>
</p:sld>
</file>

<file path=ppt/slides/slide53.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1041" name="image22.jpg" descr="nature11018-f2"/>
          <p:cNvPicPr>
            <a:picLocks noChangeAspect="1"/>
          </p:cNvPicPr>
          <p:nvPr/>
        </p:nvPicPr>
        <p:blipFill>
          <a:blip r:embed="rId2">
            <a:extLst/>
          </a:blip>
          <a:stretch>
            <a:fillRect/>
          </a:stretch>
        </p:blipFill>
        <p:spPr>
          <a:xfrm>
            <a:off x="4852679" y="1200607"/>
            <a:ext cx="14678642" cy="11314786"/>
          </a:xfrm>
          <a:prstGeom prst="rect">
            <a:avLst/>
          </a:prstGeom>
          <a:ln w="12700">
            <a:miter lim="400000"/>
          </a:ln>
        </p:spPr>
      </p:pic>
      <p:sp>
        <p:nvSpPr>
          <p:cNvPr id="1042" name="Shape 1042"/>
          <p:cNvSpPr/>
          <p:nvPr/>
        </p:nvSpPr>
        <p:spPr>
          <a:xfrm>
            <a:off x="5854352" y="12769056"/>
            <a:ext cx="22031326" cy="82479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584200">
              <a:defRPr sz="4500">
                <a:latin typeface="Helvetica Neue Light"/>
                <a:ea typeface="Helvetica Neue Light"/>
                <a:cs typeface="Helvetica Neue Light"/>
                <a:sym typeface="Helvetica Neue Light"/>
              </a:defRPr>
            </a:lvl1pPr>
          </a:lstStyle>
          <a:p>
            <a:pPr/>
            <a:r>
              <a:t>We are the operators of Earth’s life-support system</a:t>
            </a:r>
          </a:p>
        </p:txBody>
      </p:sp>
      <p:grpSp>
        <p:nvGrpSpPr>
          <p:cNvPr id="1045" name="Group 1045"/>
          <p:cNvGrpSpPr/>
          <p:nvPr/>
        </p:nvGrpSpPr>
        <p:grpSpPr>
          <a:xfrm>
            <a:off x="10932715" y="4408374"/>
            <a:ext cx="2924970" cy="1649527"/>
            <a:chOff x="0" y="0"/>
            <a:chExt cx="2924968" cy="1649525"/>
          </a:xfrm>
        </p:grpSpPr>
        <p:sp>
          <p:nvSpPr>
            <p:cNvPr id="1043" name="Shape 1043"/>
            <p:cNvSpPr/>
            <p:nvPr/>
          </p:nvSpPr>
          <p:spPr>
            <a:xfrm flipV="1">
              <a:off x="1204069" y="0"/>
              <a:ext cx="1" cy="1146175"/>
            </a:xfrm>
            <a:prstGeom prst="line">
              <a:avLst/>
            </a:prstGeom>
            <a:noFill/>
            <a:ln w="63500" cap="flat">
              <a:solidFill>
                <a:schemeClr val="accent5"/>
              </a:solidFill>
              <a:prstDash val="solid"/>
              <a:miter lim="400000"/>
              <a:tailEnd type="triangle" w="med" len="med"/>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044" name="Shape 1044"/>
            <p:cNvSpPr/>
            <p:nvPr/>
          </p:nvSpPr>
          <p:spPr>
            <a:xfrm>
              <a:off x="0" y="1166925"/>
              <a:ext cx="2924969"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500"/>
              </a:lvl1pPr>
            </a:lstStyle>
            <a:p>
              <a:pPr/>
              <a:r>
                <a:t>1950 Syndrome</a:t>
              </a:r>
            </a:p>
          </p:txBody>
        </p:sp>
      </p:grpSp>
      <p:grpSp>
        <p:nvGrpSpPr>
          <p:cNvPr id="1050" name="Group 1050"/>
          <p:cNvGrpSpPr/>
          <p:nvPr/>
        </p:nvGrpSpPr>
        <p:grpSpPr>
          <a:xfrm>
            <a:off x="5857825" y="3122089"/>
            <a:ext cx="4250135" cy="6636472"/>
            <a:chOff x="0" y="0"/>
            <a:chExt cx="4250134" cy="6636471"/>
          </a:xfrm>
        </p:grpSpPr>
        <p:grpSp>
          <p:nvGrpSpPr>
            <p:cNvPr id="1048" name="Group 1048"/>
            <p:cNvGrpSpPr/>
            <p:nvPr/>
          </p:nvGrpSpPr>
          <p:grpSpPr>
            <a:xfrm>
              <a:off x="0" y="0"/>
              <a:ext cx="4250135" cy="4116911"/>
              <a:chOff x="0" y="0"/>
              <a:chExt cx="4250134" cy="4116910"/>
            </a:xfrm>
          </p:grpSpPr>
          <p:sp>
            <p:nvSpPr>
              <p:cNvPr id="1046" name="Shape 1046"/>
              <p:cNvSpPr/>
              <p:nvPr/>
            </p:nvSpPr>
            <p:spPr>
              <a:xfrm flipV="1">
                <a:off x="1787574" y="0"/>
                <a:ext cx="1" cy="2448746"/>
              </a:xfrm>
              <a:prstGeom prst="line">
                <a:avLst/>
              </a:prstGeom>
              <a:noFill/>
              <a:ln w="63500" cap="flat">
                <a:solidFill>
                  <a:schemeClr val="accent5"/>
                </a:solidFill>
                <a:prstDash val="solid"/>
                <a:miter lim="400000"/>
                <a:tailEnd type="triangle" w="med" len="med"/>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047" name="Shape 1047"/>
              <p:cNvSpPr/>
              <p:nvPr/>
            </p:nvSpPr>
            <p:spPr>
              <a:xfrm>
                <a:off x="0" y="2491310"/>
                <a:ext cx="4250135" cy="162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2500"/>
                </a:pPr>
                <a:r>
                  <a:t>95% in extreme poverty</a:t>
                </a:r>
              </a:p>
              <a:p>
                <a:pPr>
                  <a:defRPr sz="2500"/>
                </a:pPr>
                <a:r>
                  <a:t>Adam Smith:</a:t>
                </a:r>
              </a:p>
              <a:p>
                <a:pPr>
                  <a:defRPr sz="2500"/>
                </a:pPr>
                <a:r>
                  <a:t>The purpose of economy is to create human wealth.</a:t>
                </a:r>
              </a:p>
            </p:txBody>
          </p:sp>
        </p:grpSp>
        <p:pic>
          <p:nvPicPr>
            <p:cNvPr id="1049" name="smith_title.tiff"/>
            <p:cNvPicPr>
              <a:picLocks noChangeAspect="1"/>
            </p:cNvPicPr>
            <p:nvPr/>
          </p:nvPicPr>
          <p:blipFill>
            <a:blip r:embed="rId3">
              <a:extLst/>
            </a:blip>
            <a:stretch>
              <a:fillRect/>
            </a:stretch>
          </p:blipFill>
          <p:spPr>
            <a:xfrm>
              <a:off x="687986" y="4044481"/>
              <a:ext cx="1727995" cy="2591991"/>
            </a:xfrm>
            <a:prstGeom prst="rect">
              <a:avLst/>
            </a:prstGeom>
            <a:ln w="12700" cap="flat">
              <a:noFill/>
              <a:miter lim="400000"/>
            </a:ln>
            <a:effectLst/>
          </p:spPr>
        </p:pic>
      </p:grpSp>
      <p:sp>
        <p:nvSpPr>
          <p:cNvPr id="1051" name="Shape 1051"/>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052" name="Mari_Logo1.jpg"/>
          <p:cNvPicPr>
            <a:picLocks noChangeAspect="1"/>
          </p:cNvPicPr>
          <p:nvPr/>
        </p:nvPicPr>
        <p:blipFill>
          <a:blip r:embed="rId4">
            <a:extLst/>
          </a:blip>
          <a:stretch>
            <a:fillRect/>
          </a:stretch>
        </p:blipFill>
        <p:spPr>
          <a:xfrm>
            <a:off x="23455572" y="91975"/>
            <a:ext cx="933017" cy="765474"/>
          </a:xfrm>
          <a:prstGeom prst="rect">
            <a:avLst/>
          </a:prstGeom>
          <a:ln w="12700">
            <a:miter lim="400000"/>
          </a:ln>
        </p:spPr>
      </p:pic>
      <p:sp>
        <p:nvSpPr>
          <p:cNvPr id="1053" name="Shape 1053"/>
          <p:cNvSpPr/>
          <p:nvPr/>
        </p:nvSpPr>
        <p:spPr>
          <a:xfrm>
            <a:off x="158700" y="68312"/>
            <a:ext cx="1016609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Prognosis: Journey into the Unknown </a:t>
            </a:r>
          </a:p>
        </p:txBody>
      </p:sp>
      <p:sp>
        <p:nvSpPr>
          <p:cNvPr id="1054" name="Shape 1054"/>
          <p:cNvSpPr/>
          <p:nvPr/>
        </p:nvSpPr>
        <p:spPr>
          <a:xfrm>
            <a:off x="882153" y="11999538"/>
            <a:ext cx="23136523" cy="82479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4500">
                <a:latin typeface="Helvetica Neue Light"/>
                <a:ea typeface="Helvetica Neue Light"/>
                <a:cs typeface="Helvetica Neue Light"/>
                <a:sym typeface="Helvetica Neue Light"/>
              </a:defRPr>
            </a:lvl1pPr>
          </a:lstStyle>
          <a:p>
            <a:pPr/>
            <a:r>
              <a:t>Humanity has been extremely successful as a species on this planet in changing the planet</a:t>
            </a:r>
          </a:p>
        </p:txBody>
      </p:sp>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054"/>
                                        </p:tgtEl>
                                        <p:attrNameLst>
                                          <p:attrName>style.visibility</p:attrName>
                                        </p:attrNameLst>
                                      </p:cBhvr>
                                      <p:to>
                                        <p:strVal val="visible"/>
                                      </p:to>
                                    </p:set>
                                    <p:animEffect filter="dissolve" transition="in">
                                      <p:cBhvr>
                                        <p:cTn id="7" dur="1000"/>
                                        <p:tgtEl>
                                          <p:spTgt spid="1054"/>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1041"/>
                                        </p:tgtEl>
                                        <p:attrNameLst>
                                          <p:attrName>style.visibility</p:attrName>
                                        </p:attrNameLst>
                                      </p:cBhvr>
                                      <p:to>
                                        <p:strVal val="visible"/>
                                      </p:to>
                                    </p:set>
                                    <p:animEffect filter="dissolve" transition="in">
                                      <p:cBhvr>
                                        <p:cTn id="11" dur="1000"/>
                                        <p:tgtEl>
                                          <p:spTgt spid="1041"/>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1050"/>
                                        </p:tgtEl>
                                        <p:attrNameLst>
                                          <p:attrName>style.visibility</p:attrName>
                                        </p:attrNameLst>
                                      </p:cBhvr>
                                      <p:to>
                                        <p:strVal val="visible"/>
                                      </p:to>
                                    </p:set>
                                    <p:animEffect filter="dissolve" transition="in">
                                      <p:cBhvr>
                                        <p:cTn id="16" dur="1000"/>
                                        <p:tgtEl>
                                          <p:spTgt spid="1050"/>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ID="9" grpId="4" fill="hold">
                                  <p:stCondLst>
                                    <p:cond delay="0"/>
                                  </p:stCondLst>
                                  <p:iterate type="el" backwards="0">
                                    <p:tmAbs val="0"/>
                                  </p:iterate>
                                  <p:childTnLst>
                                    <p:set>
                                      <p:cBhvr>
                                        <p:cTn id="20" fill="hold"/>
                                        <p:tgtEl>
                                          <p:spTgt spid="1045"/>
                                        </p:tgtEl>
                                        <p:attrNameLst>
                                          <p:attrName>style.visibility</p:attrName>
                                        </p:attrNameLst>
                                      </p:cBhvr>
                                      <p:to>
                                        <p:strVal val="visible"/>
                                      </p:to>
                                    </p:set>
                                    <p:animEffect filter="dissolve" transition="in">
                                      <p:cBhvr>
                                        <p:cTn id="21" dur="1000"/>
                                        <p:tgtEl>
                                          <p:spTgt spid="1045"/>
                                        </p:tgtEl>
                                      </p:cBhvr>
                                    </p:animEffect>
                                  </p:childTnLst>
                                </p:cTn>
                              </p:par>
                            </p:childTnLst>
                          </p:cTn>
                        </p:par>
                      </p:childTnLst>
                    </p:cTn>
                  </p:par>
                  <p:par>
                    <p:cTn id="22" fill="hold">
                      <p:stCondLst>
                        <p:cond delay="indefinite"/>
                      </p:stCondLst>
                      <p:childTnLst>
                        <p:par>
                          <p:cTn id="23" fill="hold">
                            <p:stCondLst>
                              <p:cond delay="0"/>
                            </p:stCondLst>
                            <p:childTnLst>
                              <p:par>
                                <p:cTn id="24" presetClass="entr" nodeType="clickEffect" presetID="9" grpId="5" fill="hold">
                                  <p:stCondLst>
                                    <p:cond delay="0"/>
                                  </p:stCondLst>
                                  <p:iterate type="el" backwards="0">
                                    <p:tmAbs val="0"/>
                                  </p:iterate>
                                  <p:childTnLst>
                                    <p:set>
                                      <p:cBhvr>
                                        <p:cTn id="25" fill="hold"/>
                                        <p:tgtEl>
                                          <p:spTgt spid="1042"/>
                                        </p:tgtEl>
                                        <p:attrNameLst>
                                          <p:attrName>style.visibility</p:attrName>
                                        </p:attrNameLst>
                                      </p:cBhvr>
                                      <p:to>
                                        <p:strVal val="visible"/>
                                      </p:to>
                                    </p:set>
                                    <p:animEffect filter="dissolve" transition="in">
                                      <p:cBhvr>
                                        <p:cTn id="26" dur="1000"/>
                                        <p:tgtEl>
                                          <p:spTgt spid="10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41" grpId="2"/>
      <p:bldP build="whole" bldLvl="1" animBg="1" rev="0" advAuto="0" spid="1042" grpId="5"/>
      <p:bldP build="whole" bldLvl="1" animBg="1" rev="0" advAuto="0" spid="1045" grpId="4"/>
      <p:bldP build="whole" bldLvl="1" animBg="1" rev="0" advAuto="0" spid="1054" grpId="1"/>
      <p:bldP build="whole" bldLvl="1" animBg="1" rev="0" advAuto="0" spid="1050" grpId="3"/>
    </p:bldLst>
  </p:timing>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1056" name="Shape 1056"/>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057"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pic>
        <p:nvPicPr>
          <p:cNvPr id="1058" name="oceanf.tiff"/>
          <p:cNvPicPr>
            <a:picLocks noChangeAspect="1"/>
          </p:cNvPicPr>
          <p:nvPr/>
        </p:nvPicPr>
        <p:blipFill>
          <a:blip r:embed="rId3">
            <a:extLst/>
          </a:blip>
          <a:stretch>
            <a:fillRect/>
          </a:stretch>
        </p:blipFill>
        <p:spPr>
          <a:xfrm>
            <a:off x="1086792" y="1011039"/>
            <a:ext cx="22210416" cy="12519200"/>
          </a:xfrm>
          <a:prstGeom prst="rect">
            <a:avLst/>
          </a:prstGeom>
          <a:ln w="12700">
            <a:miter lim="400000"/>
          </a:ln>
        </p:spPr>
      </p:pic>
      <p:sp>
        <p:nvSpPr>
          <p:cNvPr id="1059" name="Shape 1059"/>
          <p:cNvSpPr/>
          <p:nvPr/>
        </p:nvSpPr>
        <p:spPr>
          <a:xfrm>
            <a:off x="12675393" y="1284833"/>
            <a:ext cx="10700545" cy="2737347"/>
          </a:xfrm>
          <a:prstGeom prst="wedgeEllipseCallout">
            <a:avLst>
              <a:gd name="adj1" fmla="val -108799"/>
              <a:gd name="adj2" fmla="val 310424"/>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3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Even if carbon emissions are reduced, the ocean is still set for centuries or more of warming, acidification, deoxygenation, and sea level rise.</a:t>
            </a:r>
          </a:p>
        </p:txBody>
      </p:sp>
      <p:sp>
        <p:nvSpPr>
          <p:cNvPr id="1060" name="Shape 1060"/>
          <p:cNvSpPr/>
          <p:nvPr/>
        </p:nvSpPr>
        <p:spPr>
          <a:xfrm>
            <a:off x="158700" y="68312"/>
            <a:ext cx="1016609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Prognosis: Journey into the Unknown </a:t>
            </a:r>
          </a:p>
        </p:txBody>
      </p:sp>
    </p:spTree>
  </p:cSld>
  <p:clrMapOvr>
    <a:masterClrMapping/>
  </p:clrMapOvr>
  <mc:AlternateContent xmlns:mc="http://schemas.openxmlformats.org/markup-compatibility/2006">
    <mc:Choice xmlns:p14="http://schemas.microsoft.com/office/powerpoint/2010/main" Requires="p14">
      <p:transition spd="med" advClick="1" p14:dur="1000">
        <p:wipe dir="d"/>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1059"/>
                                        </p:tgtEl>
                                        <p:attrNameLst>
                                          <p:attrName>style.visibility</p:attrName>
                                        </p:attrNameLst>
                                      </p:cBhvr>
                                      <p:to>
                                        <p:strVal val="visible"/>
                                      </p:to>
                                    </p:set>
                                    <p:anim calcmode="lin" valueType="num">
                                      <p:cBhvr>
                                        <p:cTn id="7" dur="750" fill="hold"/>
                                        <p:tgtEl>
                                          <p:spTgt spid="1059"/>
                                        </p:tgtEl>
                                        <p:attrNameLst>
                                          <p:attrName>ppt_w</p:attrName>
                                        </p:attrNameLst>
                                      </p:cBhvr>
                                      <p:tavLst>
                                        <p:tav tm="0">
                                          <p:val>
                                            <p:fltVal val="0"/>
                                          </p:val>
                                        </p:tav>
                                        <p:tav tm="100000">
                                          <p:val>
                                            <p:strVal val="#ppt_w"/>
                                          </p:val>
                                        </p:tav>
                                      </p:tavLst>
                                    </p:anim>
                                    <p:anim calcmode="lin" valueType="num">
                                      <p:cBhvr>
                                        <p:cTn id="8" dur="750" fill="hold"/>
                                        <p:tgtEl>
                                          <p:spTgt spid="105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59" grpId="1"/>
    </p:bldLst>
  </p:timing>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1062" name="pasted-image.pdf"/>
          <p:cNvPicPr>
            <a:picLocks noChangeAspect="1"/>
          </p:cNvPicPr>
          <p:nvPr/>
        </p:nvPicPr>
        <p:blipFill>
          <a:blip r:embed="rId2">
            <a:extLst/>
          </a:blip>
          <a:stretch>
            <a:fillRect/>
          </a:stretch>
        </p:blipFill>
        <p:spPr>
          <a:xfrm>
            <a:off x="152400" y="3359150"/>
            <a:ext cx="11404617" cy="7777158"/>
          </a:xfrm>
          <a:prstGeom prst="rect">
            <a:avLst/>
          </a:prstGeom>
          <a:ln w="12700">
            <a:miter lim="400000"/>
          </a:ln>
        </p:spPr>
      </p:pic>
      <p:pic>
        <p:nvPicPr>
          <p:cNvPr id="1063" name="pasted-image.pdf"/>
          <p:cNvPicPr>
            <a:picLocks noChangeAspect="1"/>
          </p:cNvPicPr>
          <p:nvPr/>
        </p:nvPicPr>
        <p:blipFill>
          <a:blip r:embed="rId3">
            <a:extLst/>
          </a:blip>
          <a:stretch>
            <a:fillRect/>
          </a:stretch>
        </p:blipFill>
        <p:spPr>
          <a:xfrm>
            <a:off x="431799" y="3502827"/>
            <a:ext cx="11047613" cy="8285709"/>
          </a:xfrm>
          <a:prstGeom prst="rect">
            <a:avLst/>
          </a:prstGeom>
          <a:ln w="12700">
            <a:miter lim="400000"/>
          </a:ln>
        </p:spPr>
      </p:pic>
      <p:pic>
        <p:nvPicPr>
          <p:cNvPr id="1064" name="pasted-image.pdf"/>
          <p:cNvPicPr>
            <a:picLocks noChangeAspect="1"/>
          </p:cNvPicPr>
          <p:nvPr/>
        </p:nvPicPr>
        <p:blipFill>
          <a:blip r:embed="rId4">
            <a:extLst/>
          </a:blip>
          <a:stretch>
            <a:fillRect/>
          </a:stretch>
        </p:blipFill>
        <p:spPr>
          <a:xfrm>
            <a:off x="374600" y="3600748"/>
            <a:ext cx="11187412" cy="8089866"/>
          </a:xfrm>
          <a:prstGeom prst="rect">
            <a:avLst/>
          </a:prstGeom>
          <a:ln w="12700">
            <a:miter lim="400000"/>
          </a:ln>
        </p:spPr>
      </p:pic>
      <p:pic>
        <p:nvPicPr>
          <p:cNvPr id="1065" name="image9.jpg"/>
          <p:cNvPicPr>
            <a:picLocks noChangeAspect="1"/>
          </p:cNvPicPr>
          <p:nvPr/>
        </p:nvPicPr>
        <p:blipFill>
          <a:blip r:embed="rId5">
            <a:extLst/>
          </a:blip>
          <a:srcRect l="4137" t="2255" r="0" b="2255"/>
          <a:stretch>
            <a:fillRect/>
          </a:stretch>
        </p:blipFill>
        <p:spPr>
          <a:xfrm>
            <a:off x="94360" y="5101712"/>
            <a:ext cx="11995513" cy="5087994"/>
          </a:xfrm>
          <a:prstGeom prst="rect">
            <a:avLst/>
          </a:prstGeom>
          <a:ln w="12700">
            <a:miter lim="400000"/>
          </a:ln>
        </p:spPr>
      </p:pic>
      <p:sp>
        <p:nvSpPr>
          <p:cNvPr id="1066" name="Shape 1066"/>
          <p:cNvSpPr/>
          <p:nvPr/>
        </p:nvSpPr>
        <p:spPr>
          <a:xfrm>
            <a:off x="361900" y="1378346"/>
            <a:ext cx="11187411"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800">
                <a:latin typeface="Helvetica Light"/>
                <a:ea typeface="Helvetica Light"/>
                <a:cs typeface="Helvetica Light"/>
                <a:sym typeface="Helvetica Light"/>
              </a:defRPr>
            </a:lvl1pPr>
          </a:lstStyle>
          <a:p>
            <a:pPr/>
            <a:r>
              <a:t>Physiology of  the Life-Support System: Flow</a:t>
            </a:r>
          </a:p>
        </p:txBody>
      </p:sp>
      <p:sp>
        <p:nvSpPr>
          <p:cNvPr id="1067" name="Shape 1067"/>
          <p:cNvSpPr/>
          <p:nvPr/>
        </p:nvSpPr>
        <p:spPr>
          <a:xfrm>
            <a:off x="82500" y="4400946"/>
            <a:ext cx="11187411"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800">
                <a:latin typeface="Helvetica Light"/>
                <a:ea typeface="Helvetica Light"/>
                <a:cs typeface="Helvetica Light"/>
                <a:sym typeface="Helvetica Light"/>
              </a:defRPr>
            </a:lvl1pPr>
          </a:lstStyle>
          <a:p>
            <a:pPr/>
            <a:r>
              <a:t>Hypoxic (dead) zones</a:t>
            </a:r>
          </a:p>
        </p:txBody>
      </p:sp>
      <p:pic>
        <p:nvPicPr>
          <p:cNvPr id="1068" name="image22.jpg" descr="nature11018-f2"/>
          <p:cNvPicPr>
            <a:picLocks noChangeAspect="1"/>
          </p:cNvPicPr>
          <p:nvPr/>
        </p:nvPicPr>
        <p:blipFill>
          <a:blip r:embed="rId6">
            <a:extLst/>
          </a:blip>
          <a:stretch>
            <a:fillRect/>
          </a:stretch>
        </p:blipFill>
        <p:spPr>
          <a:xfrm>
            <a:off x="361049" y="3123660"/>
            <a:ext cx="11214513" cy="8644521"/>
          </a:xfrm>
          <a:prstGeom prst="rect">
            <a:avLst/>
          </a:prstGeom>
          <a:ln w="12700">
            <a:miter lim="400000"/>
          </a:ln>
        </p:spPr>
      </p:pic>
      <p:sp>
        <p:nvSpPr>
          <p:cNvPr id="1069" name="Shape 1069"/>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070" name="Mari_Logo1.jpg"/>
          <p:cNvPicPr>
            <a:picLocks noChangeAspect="1"/>
          </p:cNvPicPr>
          <p:nvPr/>
        </p:nvPicPr>
        <p:blipFill>
          <a:blip r:embed="rId7">
            <a:extLst/>
          </a:blip>
          <a:stretch>
            <a:fillRect/>
          </a:stretch>
        </p:blipFill>
        <p:spPr>
          <a:xfrm>
            <a:off x="23455572" y="91975"/>
            <a:ext cx="933017" cy="765474"/>
          </a:xfrm>
          <a:prstGeom prst="rect">
            <a:avLst/>
          </a:prstGeom>
          <a:ln w="12700">
            <a:miter lim="400000"/>
          </a:ln>
        </p:spPr>
      </p:pic>
      <p:pic>
        <p:nvPicPr>
          <p:cNvPr id="1071" name="Society Economy Environment2.jpg"/>
          <p:cNvPicPr>
            <a:picLocks noChangeAspect="1"/>
          </p:cNvPicPr>
          <p:nvPr/>
        </p:nvPicPr>
        <p:blipFill>
          <a:blip r:embed="rId8">
            <a:extLst/>
          </a:blip>
          <a:stretch>
            <a:fillRect/>
          </a:stretch>
        </p:blipFill>
        <p:spPr>
          <a:xfrm>
            <a:off x="12653065" y="2009790"/>
            <a:ext cx="14561771" cy="11000969"/>
          </a:xfrm>
          <a:prstGeom prst="rect">
            <a:avLst/>
          </a:prstGeom>
          <a:ln w="12700">
            <a:miter lim="400000"/>
          </a:ln>
        </p:spPr>
      </p:pic>
      <p:sp>
        <p:nvSpPr>
          <p:cNvPr id="1072" name="Shape 1072"/>
          <p:cNvSpPr/>
          <p:nvPr/>
        </p:nvSpPr>
        <p:spPr>
          <a:xfrm>
            <a:off x="24005237" y="4403030"/>
            <a:ext cx="1871465" cy="397570"/>
          </a:xfrm>
          <a:prstGeom prst="rect">
            <a:avLst/>
          </a:prstGeom>
          <a:solidFill>
            <a:srgbClr val="FFFFFF"/>
          </a:solidFill>
          <a:ln w="12700">
            <a:miter lim="400000"/>
          </a:ln>
        </p:spPr>
        <p:txBody>
          <a:bodyPr lIns="71437" tIns="71437" rIns="71437" bIns="71437" anchor="ctr"/>
          <a:lstStyle/>
          <a:p>
            <a:pPr algn="ctr" defTabSz="584200">
              <a:defRPr sz="3200">
                <a:solidFill>
                  <a:srgbClr val="FFFFFF"/>
                </a:solidFill>
                <a:latin typeface="Helvetica Light"/>
                <a:ea typeface="Helvetica Light"/>
                <a:cs typeface="Helvetica Light"/>
                <a:sym typeface="Helvetica Light"/>
              </a:defRPr>
            </a:pPr>
          </a:p>
        </p:txBody>
      </p:sp>
      <p:sp>
        <p:nvSpPr>
          <p:cNvPr id="1073" name="Shape 1073"/>
          <p:cNvSpPr/>
          <p:nvPr/>
        </p:nvSpPr>
        <p:spPr>
          <a:xfrm>
            <a:off x="22123082" y="3865562"/>
            <a:ext cx="177863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584200">
              <a:defRPr sz="5000">
                <a:latin typeface="Helvetica Light"/>
                <a:ea typeface="Helvetica Light"/>
                <a:cs typeface="Helvetica Light"/>
                <a:sym typeface="Helvetica Light"/>
              </a:defRPr>
            </a:lvl1pPr>
          </a:lstStyle>
          <a:p>
            <a:pPr/>
            <a:r>
              <a:t>Flows</a:t>
            </a:r>
          </a:p>
        </p:txBody>
      </p:sp>
      <p:pic>
        <p:nvPicPr>
          <p:cNvPr id="1074" name="extinct1.tiff"/>
          <p:cNvPicPr>
            <a:picLocks noChangeAspect="1"/>
          </p:cNvPicPr>
          <p:nvPr/>
        </p:nvPicPr>
        <p:blipFill>
          <a:blip r:embed="rId9">
            <a:extLst/>
          </a:blip>
          <a:stretch>
            <a:fillRect/>
          </a:stretch>
        </p:blipFill>
        <p:spPr>
          <a:xfrm>
            <a:off x="57150" y="1011039"/>
            <a:ext cx="6043887" cy="7116652"/>
          </a:xfrm>
          <a:prstGeom prst="rect">
            <a:avLst/>
          </a:prstGeom>
          <a:ln w="12700">
            <a:miter lim="400000"/>
          </a:ln>
        </p:spPr>
      </p:pic>
      <p:pic>
        <p:nvPicPr>
          <p:cNvPr id="1075" name="extinct2.tiff"/>
          <p:cNvPicPr>
            <a:picLocks noChangeAspect="1"/>
          </p:cNvPicPr>
          <p:nvPr/>
        </p:nvPicPr>
        <p:blipFill>
          <a:blip r:embed="rId10">
            <a:extLst/>
          </a:blip>
          <a:stretch>
            <a:fillRect/>
          </a:stretch>
        </p:blipFill>
        <p:spPr>
          <a:xfrm>
            <a:off x="5943600" y="987375"/>
            <a:ext cx="5579260" cy="12690851"/>
          </a:xfrm>
          <a:prstGeom prst="rect">
            <a:avLst/>
          </a:prstGeom>
          <a:ln w="12700">
            <a:miter lim="400000"/>
          </a:ln>
        </p:spPr>
      </p:pic>
      <p:pic>
        <p:nvPicPr>
          <p:cNvPr id="1076" name="extinc3.tiff"/>
          <p:cNvPicPr>
            <a:picLocks noChangeAspect="1"/>
          </p:cNvPicPr>
          <p:nvPr/>
        </p:nvPicPr>
        <p:blipFill>
          <a:blip r:embed="rId11">
            <a:extLst/>
          </a:blip>
          <a:stretch>
            <a:fillRect/>
          </a:stretch>
        </p:blipFill>
        <p:spPr>
          <a:xfrm>
            <a:off x="11544300" y="1011039"/>
            <a:ext cx="12814300" cy="6492579"/>
          </a:xfrm>
          <a:prstGeom prst="rect">
            <a:avLst/>
          </a:prstGeom>
          <a:ln w="12700">
            <a:miter lim="400000"/>
          </a:ln>
        </p:spPr>
      </p:pic>
      <p:pic>
        <p:nvPicPr>
          <p:cNvPr id="1077" name="wwf1.tiff"/>
          <p:cNvPicPr>
            <a:picLocks noChangeAspect="1"/>
          </p:cNvPicPr>
          <p:nvPr/>
        </p:nvPicPr>
        <p:blipFill>
          <a:blip r:embed="rId12">
            <a:extLst/>
          </a:blip>
          <a:stretch>
            <a:fillRect/>
          </a:stretch>
        </p:blipFill>
        <p:spPr>
          <a:xfrm>
            <a:off x="11618116" y="5512077"/>
            <a:ext cx="6394847" cy="8089866"/>
          </a:xfrm>
          <a:prstGeom prst="rect">
            <a:avLst/>
          </a:prstGeom>
          <a:ln w="12700">
            <a:miter lim="400000"/>
          </a:ln>
        </p:spPr>
      </p:pic>
      <p:pic>
        <p:nvPicPr>
          <p:cNvPr id="1078" name="bbc_wildlife.tiff"/>
          <p:cNvPicPr>
            <a:picLocks noChangeAspect="1"/>
          </p:cNvPicPr>
          <p:nvPr/>
        </p:nvPicPr>
        <p:blipFill>
          <a:blip r:embed="rId13">
            <a:extLst/>
          </a:blip>
          <a:stretch>
            <a:fillRect/>
          </a:stretch>
        </p:blipFill>
        <p:spPr>
          <a:xfrm>
            <a:off x="16594016" y="5512077"/>
            <a:ext cx="7778274" cy="8089866"/>
          </a:xfrm>
          <a:prstGeom prst="rect">
            <a:avLst/>
          </a:prstGeom>
          <a:ln w="12700">
            <a:miter lim="400000"/>
          </a:ln>
        </p:spPr>
      </p:pic>
      <p:pic>
        <p:nvPicPr>
          <p:cNvPr id="1079" name="bbc2.tiff"/>
          <p:cNvPicPr>
            <a:picLocks noChangeAspect="1"/>
          </p:cNvPicPr>
          <p:nvPr/>
        </p:nvPicPr>
        <p:blipFill>
          <a:blip r:embed="rId14">
            <a:extLst/>
          </a:blip>
          <a:stretch>
            <a:fillRect/>
          </a:stretch>
        </p:blipFill>
        <p:spPr>
          <a:xfrm>
            <a:off x="16648628" y="7944920"/>
            <a:ext cx="7669048" cy="7172745"/>
          </a:xfrm>
          <a:prstGeom prst="rect">
            <a:avLst/>
          </a:prstGeom>
          <a:ln w="12700">
            <a:miter lim="400000"/>
          </a:ln>
        </p:spPr>
      </p:pic>
      <p:sp>
        <p:nvSpPr>
          <p:cNvPr id="1080" name="Shape 1080"/>
          <p:cNvSpPr/>
          <p:nvPr/>
        </p:nvSpPr>
        <p:spPr>
          <a:xfrm>
            <a:off x="25400" y="8077200"/>
            <a:ext cx="5946081" cy="5254328"/>
          </a:xfrm>
          <a:prstGeom prst="rect">
            <a:avLst/>
          </a:prstGeom>
          <a:solidFill>
            <a:srgbClr val="FFFFFF"/>
          </a:solidFill>
          <a:ln w="12700">
            <a:miter lim="400000"/>
          </a:ln>
        </p:spPr>
        <p:txBody>
          <a:bodyPr lIns="71437" tIns="71437" rIns="71437" bIns="71437" anchor="ctr"/>
          <a:lstStyle/>
          <a:p>
            <a:pPr algn="ctr" defTabSz="584200">
              <a:defRPr sz="3200">
                <a:solidFill>
                  <a:srgbClr val="FFFFFF"/>
                </a:solidFill>
                <a:latin typeface="Helvetica Light"/>
                <a:ea typeface="Helvetica Light"/>
                <a:cs typeface="Helvetica Light"/>
                <a:sym typeface="Helvetica Light"/>
              </a:defRPr>
            </a:pPr>
          </a:p>
        </p:txBody>
      </p:sp>
      <p:sp>
        <p:nvSpPr>
          <p:cNvPr id="1081" name="Shape 1081"/>
          <p:cNvSpPr/>
          <p:nvPr/>
        </p:nvSpPr>
        <p:spPr>
          <a:xfrm>
            <a:off x="16333003" y="8193600"/>
            <a:ext cx="7338619" cy="469703"/>
          </a:xfrm>
          <a:prstGeom prst="ellipse">
            <a:avLst/>
          </a:prstGeom>
          <a:ln w="114300">
            <a:solidFill>
              <a:srgbClr val="921400"/>
            </a:solidFill>
            <a:miter lim="400000"/>
          </a:ln>
        </p:spPr>
        <p:txBody>
          <a:bodyPr lIns="50800" tIns="50800" rIns="50800" bIns="50800" anchor="ctr"/>
          <a:lstStyle/>
          <a:p>
            <a:pPr algn="ctr" defTabSz="800100">
              <a:defRPr sz="4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082" name="Shape 1082"/>
          <p:cNvSpPr/>
          <p:nvPr/>
        </p:nvSpPr>
        <p:spPr>
          <a:xfrm>
            <a:off x="18847035" y="6266000"/>
            <a:ext cx="4849218" cy="1971202"/>
          </a:xfrm>
          <a:prstGeom prst="wedgeEllipseCallout">
            <a:avLst>
              <a:gd name="adj1" fmla="val -49790"/>
              <a:gd name="adj2" fmla="val 58247"/>
            </a:avLst>
          </a:prstGeom>
          <a:solidFill>
            <a:srgbClr val="A6AAA9"/>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584200">
              <a:defRPr sz="3200">
                <a:latin typeface="Helvetica Light"/>
                <a:ea typeface="Helvetica Light"/>
                <a:cs typeface="Helvetica Light"/>
                <a:sym typeface="Helvetica Light"/>
              </a:defRPr>
            </a:lvl1pPr>
          </a:lstStyle>
          <a:p>
            <a:pPr/>
            <a:r>
              <a:t>Freshwater: 81% since 1970</a:t>
            </a:r>
          </a:p>
        </p:txBody>
      </p:sp>
      <p:sp>
        <p:nvSpPr>
          <p:cNvPr id="1083" name="Shape 1083"/>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084" name="Mari_Logo1.jpg"/>
          <p:cNvPicPr>
            <a:picLocks noChangeAspect="1"/>
          </p:cNvPicPr>
          <p:nvPr/>
        </p:nvPicPr>
        <p:blipFill>
          <a:blip r:embed="rId7">
            <a:extLst/>
          </a:blip>
          <a:stretch>
            <a:fillRect/>
          </a:stretch>
        </p:blipFill>
        <p:spPr>
          <a:xfrm>
            <a:off x="23455572" y="91975"/>
            <a:ext cx="933017" cy="765474"/>
          </a:xfrm>
          <a:prstGeom prst="rect">
            <a:avLst/>
          </a:prstGeom>
          <a:ln w="12700">
            <a:miter lim="400000"/>
          </a:ln>
        </p:spPr>
      </p:pic>
      <p:sp>
        <p:nvSpPr>
          <p:cNvPr id="1085" name="Shape 1085"/>
          <p:cNvSpPr/>
          <p:nvPr/>
        </p:nvSpPr>
        <p:spPr>
          <a:xfrm>
            <a:off x="158700" y="68312"/>
            <a:ext cx="1016609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Prognosis: Journey into the Unknown </a:t>
            </a:r>
          </a:p>
        </p:txBody>
      </p:sp>
      <p:sp>
        <p:nvSpPr>
          <p:cNvPr id="1086" name="Shape 1086"/>
          <p:cNvSpPr/>
          <p:nvPr/>
        </p:nvSpPr>
        <p:spPr>
          <a:xfrm>
            <a:off x="297179" y="10562381"/>
            <a:ext cx="12697451" cy="319087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584200">
              <a:defRPr sz="5000">
                <a:latin typeface="Helvetica Light"/>
                <a:ea typeface="Helvetica Light"/>
                <a:cs typeface="Helvetica Light"/>
                <a:sym typeface="Helvetica Light"/>
              </a:defRPr>
            </a:pPr>
            <a:r>
              <a:t>Current extinction rates:</a:t>
            </a:r>
          </a:p>
          <a:p>
            <a:pPr defTabSz="584200">
              <a:defRPr sz="5000">
                <a:latin typeface="Helvetica Light"/>
                <a:ea typeface="Helvetica Light"/>
                <a:cs typeface="Helvetica Light"/>
                <a:sym typeface="Helvetica Light"/>
              </a:defRPr>
            </a:pPr>
            <a:r>
              <a:t>     300 times background rate for birds</a:t>
            </a:r>
          </a:p>
          <a:p>
            <a:pPr defTabSz="584200">
              <a:defRPr sz="5000">
                <a:latin typeface="Helvetica Light"/>
                <a:ea typeface="Helvetica Light"/>
                <a:cs typeface="Helvetica Light"/>
                <a:sym typeface="Helvetica Light"/>
              </a:defRPr>
            </a:pPr>
            <a:r>
              <a:t>80,000 times background rate for mammals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062"/>
                                        </p:tgtEl>
                                        <p:attrNameLst>
                                          <p:attrName>style.visibility</p:attrName>
                                        </p:attrNameLst>
                                      </p:cBhvr>
                                      <p:to>
                                        <p:strVal val="visible"/>
                                      </p:to>
                                    </p:set>
                                    <p:animEffect filter="dissolve" transition="in">
                                      <p:cBhvr>
                                        <p:cTn id="7" dur="1000"/>
                                        <p:tgtEl>
                                          <p:spTgt spid="1062"/>
                                        </p:tgtEl>
                                      </p:cBhvr>
                                    </p:animEffect>
                                  </p:childTnLst>
                                </p:cTn>
                              </p:par>
                            </p:childTnLst>
                          </p:cTn>
                        </p:par>
                      </p:childTnLst>
                    </p:cTn>
                  </p:par>
                  <p:par>
                    <p:cTn id="8" fill="hold">
                      <p:stCondLst>
                        <p:cond delay="indefinite"/>
                      </p:stCondLst>
                      <p:childTnLst>
                        <p:par>
                          <p:cTn id="9" fill="hold">
                            <p:stCondLst>
                              <p:cond delay="0"/>
                            </p:stCondLst>
                            <p:childTnLst>
                              <p:par>
                                <p:cTn id="10" presetClass="exit" nodeType="clickEffect" presetID="9" grpId="2" fill="hold">
                                  <p:stCondLst>
                                    <p:cond delay="0"/>
                                  </p:stCondLst>
                                  <p:iterate type="el" backwards="0">
                                    <p:tmAbs val="0"/>
                                  </p:iterate>
                                  <p:childTnLst>
                                    <p:animEffect filter="dissolve" transition="out">
                                      <p:cBhvr>
                                        <p:cTn id="11" dur="1000" fill="hold"/>
                                        <p:tgtEl>
                                          <p:spTgt spid="1062"/>
                                        </p:tgtEl>
                                      </p:cBhvr>
                                    </p:animEffect>
                                    <p:set>
                                      <p:cBhvr>
                                        <p:cTn id="12" fill="hold">
                                          <p:stCondLst>
                                            <p:cond delay="999"/>
                                          </p:stCondLst>
                                        </p:cTn>
                                        <p:tgtEl>
                                          <p:spTgt spid="1062"/>
                                        </p:tgtEl>
                                        <p:attrNameLst>
                                          <p:attrName>style.visibility</p:attrName>
                                        </p:attrNameLst>
                                      </p:cBhvr>
                                      <p:to>
                                        <p:strVal val="hidden"/>
                                      </p:to>
                                    </p:set>
                                  </p:childTnLst>
                                </p:cTn>
                              </p:par>
                            </p:childTnLst>
                          </p:cTn>
                        </p:par>
                        <p:par>
                          <p:cTn id="13" fill="hold">
                            <p:stCondLst>
                              <p:cond delay="1000"/>
                            </p:stCondLst>
                            <p:childTnLst>
                              <p:par>
                                <p:cTn id="14" presetClass="entr" nodeType="afterEffect" presetID="9" grpId="3" fill="hold">
                                  <p:stCondLst>
                                    <p:cond delay="0"/>
                                  </p:stCondLst>
                                  <p:iterate type="el" backwards="0">
                                    <p:tmAbs val="0"/>
                                  </p:iterate>
                                  <p:childTnLst>
                                    <p:set>
                                      <p:cBhvr>
                                        <p:cTn id="15" fill="hold"/>
                                        <p:tgtEl>
                                          <p:spTgt spid="1063"/>
                                        </p:tgtEl>
                                        <p:attrNameLst>
                                          <p:attrName>style.visibility</p:attrName>
                                        </p:attrNameLst>
                                      </p:cBhvr>
                                      <p:to>
                                        <p:strVal val="visible"/>
                                      </p:to>
                                    </p:set>
                                    <p:animEffect filter="dissolve" transition="in">
                                      <p:cBhvr>
                                        <p:cTn id="16" dur="1000"/>
                                        <p:tgtEl>
                                          <p:spTgt spid="1063"/>
                                        </p:tgtEl>
                                      </p:cBhvr>
                                    </p:animEffect>
                                  </p:childTnLst>
                                </p:cTn>
                              </p:par>
                            </p:childTnLst>
                          </p:cTn>
                        </p:par>
                      </p:childTnLst>
                    </p:cTn>
                  </p:par>
                  <p:par>
                    <p:cTn id="17" fill="hold">
                      <p:stCondLst>
                        <p:cond delay="indefinite"/>
                      </p:stCondLst>
                      <p:childTnLst>
                        <p:par>
                          <p:cTn id="18" fill="hold">
                            <p:stCondLst>
                              <p:cond delay="0"/>
                            </p:stCondLst>
                            <p:childTnLst>
                              <p:par>
                                <p:cTn id="19" presetClass="exit" nodeType="clickEffect" presetID="9" grpId="4" fill="hold">
                                  <p:stCondLst>
                                    <p:cond delay="0"/>
                                  </p:stCondLst>
                                  <p:iterate type="el" backwards="0">
                                    <p:tmAbs val="0"/>
                                  </p:iterate>
                                  <p:childTnLst>
                                    <p:animEffect filter="dissolve" transition="out">
                                      <p:cBhvr>
                                        <p:cTn id="20" dur="1000" fill="hold"/>
                                        <p:tgtEl>
                                          <p:spTgt spid="1063"/>
                                        </p:tgtEl>
                                      </p:cBhvr>
                                    </p:animEffect>
                                    <p:set>
                                      <p:cBhvr>
                                        <p:cTn id="21" fill="hold">
                                          <p:stCondLst>
                                            <p:cond delay="999"/>
                                          </p:stCondLst>
                                        </p:cTn>
                                        <p:tgtEl>
                                          <p:spTgt spid="1063"/>
                                        </p:tgtEl>
                                        <p:attrNameLst>
                                          <p:attrName>style.visibility</p:attrName>
                                        </p:attrNameLst>
                                      </p:cBhvr>
                                      <p:to>
                                        <p:strVal val="hidden"/>
                                      </p:to>
                                    </p:set>
                                  </p:childTnLst>
                                </p:cTn>
                              </p:par>
                            </p:childTnLst>
                          </p:cTn>
                        </p:par>
                        <p:par>
                          <p:cTn id="22" fill="hold">
                            <p:stCondLst>
                              <p:cond delay="1000"/>
                            </p:stCondLst>
                            <p:childTnLst>
                              <p:par>
                                <p:cTn id="23" presetClass="entr" nodeType="afterEffect" presetID="9" grpId="5" fill="hold">
                                  <p:stCondLst>
                                    <p:cond delay="0"/>
                                  </p:stCondLst>
                                  <p:iterate type="el" backwards="0">
                                    <p:tmAbs val="0"/>
                                  </p:iterate>
                                  <p:childTnLst>
                                    <p:set>
                                      <p:cBhvr>
                                        <p:cTn id="24" fill="hold"/>
                                        <p:tgtEl>
                                          <p:spTgt spid="1064"/>
                                        </p:tgtEl>
                                        <p:attrNameLst>
                                          <p:attrName>style.visibility</p:attrName>
                                        </p:attrNameLst>
                                      </p:cBhvr>
                                      <p:to>
                                        <p:strVal val="visible"/>
                                      </p:to>
                                    </p:set>
                                    <p:animEffect filter="dissolve" transition="in">
                                      <p:cBhvr>
                                        <p:cTn id="25" dur="1000"/>
                                        <p:tgtEl>
                                          <p:spTgt spid="1064"/>
                                        </p:tgtEl>
                                      </p:cBhvr>
                                    </p:animEffect>
                                  </p:childTnLst>
                                </p:cTn>
                              </p:par>
                            </p:childTnLst>
                          </p:cTn>
                        </p:par>
                      </p:childTnLst>
                    </p:cTn>
                  </p:par>
                  <p:par>
                    <p:cTn id="26" fill="hold">
                      <p:stCondLst>
                        <p:cond delay="indefinite"/>
                      </p:stCondLst>
                      <p:childTnLst>
                        <p:par>
                          <p:cTn id="27" fill="hold">
                            <p:stCondLst>
                              <p:cond delay="0"/>
                            </p:stCondLst>
                            <p:childTnLst>
                              <p:par>
                                <p:cTn id="28" presetClass="exit" nodeType="clickEffect" presetID="9" grpId="6" fill="hold">
                                  <p:stCondLst>
                                    <p:cond delay="0"/>
                                  </p:stCondLst>
                                  <p:iterate type="el" backwards="0">
                                    <p:tmAbs val="0"/>
                                  </p:iterate>
                                  <p:childTnLst>
                                    <p:animEffect filter="dissolve" transition="out">
                                      <p:cBhvr>
                                        <p:cTn id="29" dur="1000" fill="hold"/>
                                        <p:tgtEl>
                                          <p:spTgt spid="1064"/>
                                        </p:tgtEl>
                                      </p:cBhvr>
                                    </p:animEffect>
                                    <p:set>
                                      <p:cBhvr>
                                        <p:cTn id="30" fill="hold">
                                          <p:stCondLst>
                                            <p:cond delay="999"/>
                                          </p:stCondLst>
                                        </p:cTn>
                                        <p:tgtEl>
                                          <p:spTgt spid="1064"/>
                                        </p:tgtEl>
                                        <p:attrNameLst>
                                          <p:attrName>style.visibility</p:attrName>
                                        </p:attrNameLst>
                                      </p:cBhvr>
                                      <p:to>
                                        <p:strVal val="hidden"/>
                                      </p:to>
                                    </p:set>
                                  </p:childTnLst>
                                </p:cTn>
                              </p:par>
                            </p:childTnLst>
                          </p:cTn>
                        </p:par>
                        <p:par>
                          <p:cTn id="31" fill="hold">
                            <p:stCondLst>
                              <p:cond delay="1000"/>
                            </p:stCondLst>
                            <p:childTnLst>
                              <p:par>
                                <p:cTn id="32" presetClass="entr" nodeType="afterEffect" presetID="9" grpId="7" fill="hold">
                                  <p:stCondLst>
                                    <p:cond delay="0"/>
                                  </p:stCondLst>
                                  <p:iterate type="el" backwards="0">
                                    <p:tmAbs val="0"/>
                                  </p:iterate>
                                  <p:childTnLst>
                                    <p:set>
                                      <p:cBhvr>
                                        <p:cTn id="33" fill="hold"/>
                                        <p:tgtEl>
                                          <p:spTgt spid="1068"/>
                                        </p:tgtEl>
                                        <p:attrNameLst>
                                          <p:attrName>style.visibility</p:attrName>
                                        </p:attrNameLst>
                                      </p:cBhvr>
                                      <p:to>
                                        <p:strVal val="visible"/>
                                      </p:to>
                                    </p:set>
                                    <p:animEffect filter="dissolve" transition="in">
                                      <p:cBhvr>
                                        <p:cTn id="34" dur="1000"/>
                                        <p:tgtEl>
                                          <p:spTgt spid="1068"/>
                                        </p:tgtEl>
                                      </p:cBhvr>
                                    </p:animEffect>
                                  </p:childTnLst>
                                </p:cTn>
                              </p:par>
                            </p:childTnLst>
                          </p:cTn>
                        </p:par>
                      </p:childTnLst>
                    </p:cTn>
                  </p:par>
                  <p:par>
                    <p:cTn id="35" fill="hold">
                      <p:stCondLst>
                        <p:cond delay="indefinite"/>
                      </p:stCondLst>
                      <p:childTnLst>
                        <p:par>
                          <p:cTn id="36" fill="hold">
                            <p:stCondLst>
                              <p:cond delay="0"/>
                            </p:stCondLst>
                            <p:childTnLst>
                              <p:par>
                                <p:cTn id="37" presetClass="exit" nodeType="clickEffect" presetID="9" grpId="8" fill="hold">
                                  <p:stCondLst>
                                    <p:cond delay="0"/>
                                  </p:stCondLst>
                                  <p:iterate type="el" backwards="0">
                                    <p:tmAbs val="0"/>
                                  </p:iterate>
                                  <p:childTnLst>
                                    <p:animEffect filter="dissolve" transition="out">
                                      <p:cBhvr>
                                        <p:cTn id="38" dur="1000" fill="hold"/>
                                        <p:tgtEl>
                                          <p:spTgt spid="1068"/>
                                        </p:tgtEl>
                                      </p:cBhvr>
                                    </p:animEffect>
                                    <p:set>
                                      <p:cBhvr>
                                        <p:cTn id="39" fill="hold">
                                          <p:stCondLst>
                                            <p:cond delay="999"/>
                                          </p:stCondLst>
                                        </p:cTn>
                                        <p:tgtEl>
                                          <p:spTgt spid="1068"/>
                                        </p:tgtEl>
                                        <p:attrNameLst>
                                          <p:attrName>style.visibility</p:attrName>
                                        </p:attrNameLst>
                                      </p:cBhvr>
                                      <p:to>
                                        <p:strVal val="hidden"/>
                                      </p:to>
                                    </p:set>
                                  </p:childTnLst>
                                </p:cTn>
                              </p:par>
                            </p:childTnLst>
                          </p:cTn>
                        </p:par>
                        <p:par>
                          <p:cTn id="40" fill="hold">
                            <p:stCondLst>
                              <p:cond delay="1000"/>
                            </p:stCondLst>
                            <p:childTnLst>
                              <p:par>
                                <p:cTn id="41" presetClass="entr" nodeType="afterEffect" presetID="9" grpId="9" fill="hold">
                                  <p:stCondLst>
                                    <p:cond delay="0"/>
                                  </p:stCondLst>
                                  <p:iterate type="el" backwards="0">
                                    <p:tmAbs val="0"/>
                                  </p:iterate>
                                  <p:childTnLst>
                                    <p:set>
                                      <p:cBhvr>
                                        <p:cTn id="42" fill="hold"/>
                                        <p:tgtEl>
                                          <p:spTgt spid="1065"/>
                                        </p:tgtEl>
                                        <p:attrNameLst>
                                          <p:attrName>style.visibility</p:attrName>
                                        </p:attrNameLst>
                                      </p:cBhvr>
                                      <p:to>
                                        <p:strVal val="visible"/>
                                      </p:to>
                                    </p:set>
                                    <p:animEffect filter="dissolve" transition="in">
                                      <p:cBhvr>
                                        <p:cTn id="43" dur="1000"/>
                                        <p:tgtEl>
                                          <p:spTgt spid="1065"/>
                                        </p:tgtEl>
                                      </p:cBhvr>
                                    </p:animEffect>
                                  </p:childTnLst>
                                </p:cTn>
                              </p:par>
                            </p:childTnLst>
                          </p:cTn>
                        </p:par>
                        <p:par>
                          <p:cTn id="44" fill="hold">
                            <p:stCondLst>
                              <p:cond delay="2000"/>
                            </p:stCondLst>
                            <p:childTnLst>
                              <p:par>
                                <p:cTn id="45" presetClass="entr" nodeType="afterEffect" presetID="9" grpId="10" fill="hold">
                                  <p:stCondLst>
                                    <p:cond delay="0"/>
                                  </p:stCondLst>
                                  <p:iterate type="el" backwards="0">
                                    <p:tmAbs val="0"/>
                                  </p:iterate>
                                  <p:childTnLst>
                                    <p:set>
                                      <p:cBhvr>
                                        <p:cTn id="46" fill="hold"/>
                                        <p:tgtEl>
                                          <p:spTgt spid="1067"/>
                                        </p:tgtEl>
                                        <p:attrNameLst>
                                          <p:attrName>style.visibility</p:attrName>
                                        </p:attrNameLst>
                                      </p:cBhvr>
                                      <p:to>
                                        <p:strVal val="visible"/>
                                      </p:to>
                                    </p:set>
                                    <p:animEffect filter="dissolve" transition="in">
                                      <p:cBhvr>
                                        <p:cTn id="47" dur="1000"/>
                                        <p:tgtEl>
                                          <p:spTgt spid="1067"/>
                                        </p:tgtEl>
                                      </p:cBhvr>
                                    </p:animEffect>
                                  </p:childTnLst>
                                </p:cTn>
                              </p:par>
                            </p:childTnLst>
                          </p:cTn>
                        </p:par>
                      </p:childTnLst>
                    </p:cTn>
                  </p:par>
                  <p:par>
                    <p:cTn id="48" fill="hold">
                      <p:stCondLst>
                        <p:cond delay="indefinite"/>
                      </p:stCondLst>
                      <p:childTnLst>
                        <p:par>
                          <p:cTn id="49" fill="hold">
                            <p:stCondLst>
                              <p:cond delay="0"/>
                            </p:stCondLst>
                            <p:childTnLst>
                              <p:par>
                                <p:cTn id="50" presetClass="entr" nodeType="clickEffect" presetID="9" grpId="11" fill="hold">
                                  <p:stCondLst>
                                    <p:cond delay="0"/>
                                  </p:stCondLst>
                                  <p:iterate type="el" backwards="0">
                                    <p:tmAbs val="0"/>
                                  </p:iterate>
                                  <p:childTnLst>
                                    <p:set>
                                      <p:cBhvr>
                                        <p:cTn id="51" fill="hold"/>
                                        <p:tgtEl>
                                          <p:spTgt spid="1074"/>
                                        </p:tgtEl>
                                        <p:attrNameLst>
                                          <p:attrName>style.visibility</p:attrName>
                                        </p:attrNameLst>
                                      </p:cBhvr>
                                      <p:to>
                                        <p:strVal val="visible"/>
                                      </p:to>
                                    </p:set>
                                    <p:animEffect filter="dissolve" transition="in">
                                      <p:cBhvr>
                                        <p:cTn id="52" dur="1000"/>
                                        <p:tgtEl>
                                          <p:spTgt spid="1074"/>
                                        </p:tgtEl>
                                      </p:cBhvr>
                                    </p:animEffect>
                                  </p:childTnLst>
                                </p:cTn>
                              </p:par>
                            </p:childTnLst>
                          </p:cTn>
                        </p:par>
                        <p:par>
                          <p:cTn id="53" fill="hold">
                            <p:stCondLst>
                              <p:cond delay="1000"/>
                            </p:stCondLst>
                            <p:childTnLst>
                              <p:par>
                                <p:cTn id="54" presetClass="entr" nodeType="afterEffect" presetID="9" grpId="12" fill="hold">
                                  <p:stCondLst>
                                    <p:cond delay="0"/>
                                  </p:stCondLst>
                                  <p:iterate type="el" backwards="0">
                                    <p:tmAbs val="0"/>
                                  </p:iterate>
                                  <p:childTnLst>
                                    <p:set>
                                      <p:cBhvr>
                                        <p:cTn id="55" fill="hold"/>
                                        <p:tgtEl>
                                          <p:spTgt spid="1080"/>
                                        </p:tgtEl>
                                        <p:attrNameLst>
                                          <p:attrName>style.visibility</p:attrName>
                                        </p:attrNameLst>
                                      </p:cBhvr>
                                      <p:to>
                                        <p:strVal val="visible"/>
                                      </p:to>
                                    </p:set>
                                    <p:animEffect filter="dissolve" transition="in">
                                      <p:cBhvr>
                                        <p:cTn id="56" dur="1000"/>
                                        <p:tgtEl>
                                          <p:spTgt spid="1080"/>
                                        </p:tgtEl>
                                      </p:cBhvr>
                                    </p:animEffect>
                                  </p:childTnLst>
                                </p:cTn>
                              </p:par>
                            </p:childTnLst>
                          </p:cTn>
                        </p:par>
                        <p:par>
                          <p:cTn id="57" fill="hold">
                            <p:stCondLst>
                              <p:cond delay="2000"/>
                            </p:stCondLst>
                            <p:childTnLst>
                              <p:par>
                                <p:cTn id="58" presetClass="entr" nodeType="afterEffect" presetID="9" grpId="13" fill="hold">
                                  <p:stCondLst>
                                    <p:cond delay="0"/>
                                  </p:stCondLst>
                                  <p:iterate type="el" backwards="0">
                                    <p:tmAbs val="0"/>
                                  </p:iterate>
                                  <p:childTnLst>
                                    <p:set>
                                      <p:cBhvr>
                                        <p:cTn id="59" fill="hold"/>
                                        <p:tgtEl>
                                          <p:spTgt spid="1075"/>
                                        </p:tgtEl>
                                        <p:attrNameLst>
                                          <p:attrName>style.visibility</p:attrName>
                                        </p:attrNameLst>
                                      </p:cBhvr>
                                      <p:to>
                                        <p:strVal val="visible"/>
                                      </p:to>
                                    </p:set>
                                    <p:animEffect filter="dissolve" transition="in">
                                      <p:cBhvr>
                                        <p:cTn id="60" dur="1000"/>
                                        <p:tgtEl>
                                          <p:spTgt spid="1075"/>
                                        </p:tgtEl>
                                      </p:cBhvr>
                                    </p:animEffect>
                                  </p:childTnLst>
                                </p:cTn>
                              </p:par>
                            </p:childTnLst>
                          </p:cTn>
                        </p:par>
                      </p:childTnLst>
                    </p:cTn>
                  </p:par>
                  <p:par>
                    <p:cTn id="61" fill="hold">
                      <p:stCondLst>
                        <p:cond delay="indefinite"/>
                      </p:stCondLst>
                      <p:childTnLst>
                        <p:par>
                          <p:cTn id="62" fill="hold">
                            <p:stCondLst>
                              <p:cond delay="0"/>
                            </p:stCondLst>
                            <p:childTnLst>
                              <p:par>
                                <p:cTn id="63" presetClass="entr" nodeType="clickEffect" presetID="9" grpId="14" fill="hold">
                                  <p:stCondLst>
                                    <p:cond delay="0"/>
                                  </p:stCondLst>
                                  <p:iterate type="el" backwards="0">
                                    <p:tmAbs val="0"/>
                                  </p:iterate>
                                  <p:childTnLst>
                                    <p:set>
                                      <p:cBhvr>
                                        <p:cTn id="64" fill="hold"/>
                                        <p:tgtEl>
                                          <p:spTgt spid="1076"/>
                                        </p:tgtEl>
                                        <p:attrNameLst>
                                          <p:attrName>style.visibility</p:attrName>
                                        </p:attrNameLst>
                                      </p:cBhvr>
                                      <p:to>
                                        <p:strVal val="visible"/>
                                      </p:to>
                                    </p:set>
                                    <p:animEffect filter="dissolve" transition="in">
                                      <p:cBhvr>
                                        <p:cTn id="65" dur="1000"/>
                                        <p:tgtEl>
                                          <p:spTgt spid="1076"/>
                                        </p:tgtEl>
                                      </p:cBhvr>
                                    </p:animEffect>
                                  </p:childTnLst>
                                </p:cTn>
                              </p:par>
                            </p:childTnLst>
                          </p:cTn>
                        </p:par>
                      </p:childTnLst>
                    </p:cTn>
                  </p:par>
                  <p:par>
                    <p:cTn id="66" fill="hold">
                      <p:stCondLst>
                        <p:cond delay="indefinite"/>
                      </p:stCondLst>
                      <p:childTnLst>
                        <p:par>
                          <p:cTn id="67" fill="hold">
                            <p:stCondLst>
                              <p:cond delay="0"/>
                            </p:stCondLst>
                            <p:childTnLst>
                              <p:par>
                                <p:cTn id="68" presetClass="entr" nodeType="clickEffect" presetID="9" grpId="15" fill="hold">
                                  <p:stCondLst>
                                    <p:cond delay="0"/>
                                  </p:stCondLst>
                                  <p:iterate type="el" backwards="0">
                                    <p:tmAbs val="0"/>
                                  </p:iterate>
                                  <p:childTnLst>
                                    <p:set>
                                      <p:cBhvr>
                                        <p:cTn id="69" fill="hold"/>
                                        <p:tgtEl>
                                          <p:spTgt spid="1077"/>
                                        </p:tgtEl>
                                        <p:attrNameLst>
                                          <p:attrName>style.visibility</p:attrName>
                                        </p:attrNameLst>
                                      </p:cBhvr>
                                      <p:to>
                                        <p:strVal val="visible"/>
                                      </p:to>
                                    </p:set>
                                    <p:animEffect filter="dissolve" transition="in">
                                      <p:cBhvr>
                                        <p:cTn id="70" dur="1000"/>
                                        <p:tgtEl>
                                          <p:spTgt spid="1077"/>
                                        </p:tgtEl>
                                      </p:cBhvr>
                                    </p:animEffect>
                                  </p:childTnLst>
                                </p:cTn>
                              </p:par>
                            </p:childTnLst>
                          </p:cTn>
                        </p:par>
                        <p:par>
                          <p:cTn id="71" fill="hold">
                            <p:stCondLst>
                              <p:cond delay="1000"/>
                            </p:stCondLst>
                            <p:childTnLst>
                              <p:par>
                                <p:cTn id="72" presetClass="entr" nodeType="afterEffect" presetID="9" grpId="16" fill="hold">
                                  <p:stCondLst>
                                    <p:cond delay="0"/>
                                  </p:stCondLst>
                                  <p:iterate type="el" backwards="0">
                                    <p:tmAbs val="0"/>
                                  </p:iterate>
                                  <p:childTnLst>
                                    <p:set>
                                      <p:cBhvr>
                                        <p:cTn id="73" fill="hold"/>
                                        <p:tgtEl>
                                          <p:spTgt spid="1078"/>
                                        </p:tgtEl>
                                        <p:attrNameLst>
                                          <p:attrName>style.visibility</p:attrName>
                                        </p:attrNameLst>
                                      </p:cBhvr>
                                      <p:to>
                                        <p:strVal val="visible"/>
                                      </p:to>
                                    </p:set>
                                    <p:animEffect filter="dissolve" transition="in">
                                      <p:cBhvr>
                                        <p:cTn id="74" dur="1000"/>
                                        <p:tgtEl>
                                          <p:spTgt spid="1078"/>
                                        </p:tgtEl>
                                      </p:cBhvr>
                                    </p:animEffect>
                                  </p:childTnLst>
                                </p:cTn>
                              </p:par>
                            </p:childTnLst>
                          </p:cTn>
                        </p:par>
                        <p:par>
                          <p:cTn id="75" fill="hold">
                            <p:stCondLst>
                              <p:cond delay="2000"/>
                            </p:stCondLst>
                            <p:childTnLst>
                              <p:par>
                                <p:cTn id="76" presetClass="entr" nodeType="afterEffect" presetID="9" grpId="17" fill="hold">
                                  <p:stCondLst>
                                    <p:cond delay="0"/>
                                  </p:stCondLst>
                                  <p:iterate type="el" backwards="0">
                                    <p:tmAbs val="0"/>
                                  </p:iterate>
                                  <p:childTnLst>
                                    <p:set>
                                      <p:cBhvr>
                                        <p:cTn id="77" fill="hold"/>
                                        <p:tgtEl>
                                          <p:spTgt spid="1079"/>
                                        </p:tgtEl>
                                        <p:attrNameLst>
                                          <p:attrName>style.visibility</p:attrName>
                                        </p:attrNameLst>
                                      </p:cBhvr>
                                      <p:to>
                                        <p:strVal val="visible"/>
                                      </p:to>
                                    </p:set>
                                    <p:animEffect filter="dissolve" transition="in">
                                      <p:cBhvr>
                                        <p:cTn id="78" dur="1000"/>
                                        <p:tgtEl>
                                          <p:spTgt spid="1079"/>
                                        </p:tgtEl>
                                      </p:cBhvr>
                                    </p:animEffect>
                                  </p:childTnLst>
                                </p:cTn>
                              </p:par>
                            </p:childTnLst>
                          </p:cTn>
                        </p:par>
                      </p:childTnLst>
                    </p:cTn>
                  </p:par>
                  <p:par>
                    <p:cTn id="79" fill="hold">
                      <p:stCondLst>
                        <p:cond delay="indefinite"/>
                      </p:stCondLst>
                      <p:childTnLst>
                        <p:par>
                          <p:cTn id="80" fill="hold">
                            <p:stCondLst>
                              <p:cond delay="0"/>
                            </p:stCondLst>
                            <p:childTnLst>
                              <p:par>
                                <p:cTn id="81" presetClass="entr" nodeType="clickEffect" presetID="9" grpId="18" fill="hold">
                                  <p:stCondLst>
                                    <p:cond delay="0"/>
                                  </p:stCondLst>
                                  <p:iterate type="el" backwards="0">
                                    <p:tmAbs val="0"/>
                                  </p:iterate>
                                  <p:childTnLst>
                                    <p:set>
                                      <p:cBhvr>
                                        <p:cTn id="82" fill="hold"/>
                                        <p:tgtEl>
                                          <p:spTgt spid="1081"/>
                                        </p:tgtEl>
                                        <p:attrNameLst>
                                          <p:attrName>style.visibility</p:attrName>
                                        </p:attrNameLst>
                                      </p:cBhvr>
                                      <p:to>
                                        <p:strVal val="visible"/>
                                      </p:to>
                                    </p:set>
                                    <p:animEffect filter="dissolve" transition="in">
                                      <p:cBhvr>
                                        <p:cTn id="83" dur="1000"/>
                                        <p:tgtEl>
                                          <p:spTgt spid="1081"/>
                                        </p:tgtEl>
                                      </p:cBhvr>
                                    </p:animEffect>
                                  </p:childTnLst>
                                </p:cTn>
                              </p:par>
                            </p:childTnLst>
                          </p:cTn>
                        </p:par>
                        <p:par>
                          <p:cTn id="84" fill="hold">
                            <p:stCondLst>
                              <p:cond delay="1000"/>
                            </p:stCondLst>
                            <p:childTnLst>
                              <p:par>
                                <p:cTn id="85" presetClass="entr" nodeType="afterEffect" presetSubtype="16" presetID="23" grpId="19" fill="hold">
                                  <p:stCondLst>
                                    <p:cond delay="0"/>
                                  </p:stCondLst>
                                  <p:iterate type="el" backwards="0">
                                    <p:tmAbs val="0"/>
                                  </p:iterate>
                                  <p:childTnLst>
                                    <p:set>
                                      <p:cBhvr>
                                        <p:cTn id="86" fill="hold"/>
                                        <p:tgtEl>
                                          <p:spTgt spid="1082"/>
                                        </p:tgtEl>
                                        <p:attrNameLst>
                                          <p:attrName>style.visibility</p:attrName>
                                        </p:attrNameLst>
                                      </p:cBhvr>
                                      <p:to>
                                        <p:strVal val="visible"/>
                                      </p:to>
                                    </p:set>
                                    <p:anim calcmode="lin" valueType="num">
                                      <p:cBhvr>
                                        <p:cTn id="87" dur="750" fill="hold"/>
                                        <p:tgtEl>
                                          <p:spTgt spid="1082"/>
                                        </p:tgtEl>
                                        <p:attrNameLst>
                                          <p:attrName>ppt_w</p:attrName>
                                        </p:attrNameLst>
                                      </p:cBhvr>
                                      <p:tavLst>
                                        <p:tav tm="0">
                                          <p:val>
                                            <p:fltVal val="0"/>
                                          </p:val>
                                        </p:tav>
                                        <p:tav tm="100000">
                                          <p:val>
                                            <p:strVal val="#ppt_w"/>
                                          </p:val>
                                        </p:tav>
                                      </p:tavLst>
                                    </p:anim>
                                    <p:anim calcmode="lin" valueType="num">
                                      <p:cBhvr>
                                        <p:cTn id="88" dur="750" fill="hold"/>
                                        <p:tgtEl>
                                          <p:spTgt spid="1082"/>
                                        </p:tgtEl>
                                        <p:attrNameLst>
                                          <p:attrName>ppt_h</p:attrName>
                                        </p:attrNameLst>
                                      </p:cBhvr>
                                      <p:tavLst>
                                        <p:tav tm="0">
                                          <p:val>
                                            <p:fltVal val="0"/>
                                          </p:val>
                                        </p:tav>
                                        <p:tav tm="100000">
                                          <p:val>
                                            <p:strVal val="#ppt_h"/>
                                          </p:val>
                                        </p:tav>
                                      </p:tavLst>
                                    </p:anim>
                                  </p:childTnLst>
                                </p:cTn>
                              </p:par>
                            </p:childTnLst>
                          </p:cTn>
                        </p:par>
                      </p:childTnLst>
                    </p:cTn>
                  </p:par>
                  <p:par>
                    <p:cTn id="89" fill="hold">
                      <p:stCondLst>
                        <p:cond delay="indefinite"/>
                      </p:stCondLst>
                      <p:childTnLst>
                        <p:par>
                          <p:cTn id="90" fill="hold">
                            <p:stCondLst>
                              <p:cond delay="0"/>
                            </p:stCondLst>
                            <p:childTnLst>
                              <p:par>
                                <p:cTn id="91" presetClass="entr" nodeType="clickEffect" presetID="9" grpId="20" fill="hold">
                                  <p:stCondLst>
                                    <p:cond delay="0"/>
                                  </p:stCondLst>
                                  <p:iterate type="el" backwards="0">
                                    <p:tmAbs val="0"/>
                                  </p:iterate>
                                  <p:childTnLst>
                                    <p:set>
                                      <p:cBhvr>
                                        <p:cTn id="92" fill="hold"/>
                                        <p:tgtEl>
                                          <p:spTgt spid="1086"/>
                                        </p:tgtEl>
                                        <p:attrNameLst>
                                          <p:attrName>style.visibility</p:attrName>
                                        </p:attrNameLst>
                                      </p:cBhvr>
                                      <p:to>
                                        <p:strVal val="visible"/>
                                      </p:to>
                                    </p:set>
                                    <p:animEffect filter="dissolve" transition="in">
                                      <p:cBhvr>
                                        <p:cTn id="93" dur="1000"/>
                                        <p:tgtEl>
                                          <p:spTgt spid="10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78" grpId="16"/>
      <p:bldP build="whole" bldLvl="1" animBg="1" rev="0" advAuto="0" spid="1064" grpId="5"/>
      <p:bldP build="whole" bldLvl="1" animBg="1" rev="0" advAuto="0" spid="1064" grpId="6"/>
      <p:bldP build="whole" bldLvl="1" animBg="1" rev="0" advAuto="0" spid="1065" grpId="9"/>
      <p:bldP build="whole" bldLvl="1" animBg="1" rev="0" advAuto="0" spid="1082" grpId="19"/>
      <p:bldP build="whole" bldLvl="1" animBg="1" rev="0" advAuto="0" spid="1086" grpId="20"/>
      <p:bldP build="whole" bldLvl="1" animBg="1" rev="0" advAuto="0" spid="1068" grpId="7"/>
      <p:bldP build="whole" bldLvl="1" animBg="1" rev="0" advAuto="0" spid="1068" grpId="8"/>
      <p:bldP build="whole" bldLvl="1" animBg="1" rev="0" advAuto="0" spid="1067" grpId="10"/>
      <p:bldP build="whole" bldLvl="1" animBg="1" rev="0" advAuto="0" spid="1063" grpId="3"/>
      <p:bldP build="whole" bldLvl="1" animBg="1" rev="0" advAuto="0" spid="1063" grpId="4"/>
      <p:bldP build="whole" bldLvl="1" animBg="1" rev="0" advAuto="0" spid="1079" grpId="17"/>
      <p:bldP build="whole" bldLvl="1" animBg="1" rev="0" advAuto="0" spid="1081" grpId="18"/>
      <p:bldP build="whole" bldLvl="1" animBg="1" rev="0" advAuto="0" spid="1062" grpId="1"/>
      <p:bldP build="whole" bldLvl="1" animBg="1" rev="0" advAuto="0" spid="1062" grpId="2"/>
      <p:bldP build="whole" bldLvl="1" animBg="1" rev="0" advAuto="0" spid="1074" grpId="11"/>
      <p:bldP build="whole" bldLvl="1" animBg="1" rev="0" advAuto="0" spid="1080" grpId="12"/>
      <p:bldP build="whole" bldLvl="1" animBg="1" rev="0" advAuto="0" spid="1076" grpId="14"/>
      <p:bldP build="whole" bldLvl="1" animBg="1" rev="0" advAuto="0" spid="1077" grpId="15"/>
      <p:bldP build="whole" bldLvl="1" animBg="1" rev="0" advAuto="0" spid="1075" grpId="13"/>
    </p:bldLst>
  </p:timing>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1088" name="Shape 1088"/>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089"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pic>
        <p:nvPicPr>
          <p:cNvPr id="1090" name="182995_web.jpg"/>
          <p:cNvPicPr>
            <a:picLocks noChangeAspect="1"/>
          </p:cNvPicPr>
          <p:nvPr/>
        </p:nvPicPr>
        <p:blipFill>
          <a:blip r:embed="rId3">
            <a:extLst/>
          </a:blip>
          <a:stretch>
            <a:fillRect/>
          </a:stretch>
        </p:blipFill>
        <p:spPr>
          <a:xfrm>
            <a:off x="381000" y="1136144"/>
            <a:ext cx="18954254" cy="11951712"/>
          </a:xfrm>
          <a:prstGeom prst="rect">
            <a:avLst/>
          </a:prstGeom>
          <a:ln w="12700">
            <a:miter lim="400000"/>
          </a:ln>
        </p:spPr>
      </p:pic>
      <p:sp>
        <p:nvSpPr>
          <p:cNvPr id="1091" name="Shape 1091"/>
          <p:cNvSpPr/>
          <p:nvPr/>
        </p:nvSpPr>
        <p:spPr>
          <a:xfrm>
            <a:off x="19691300" y="12699999"/>
            <a:ext cx="4039395"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Davis et al., 2018</a:t>
            </a:r>
          </a:p>
        </p:txBody>
      </p:sp>
      <p:sp>
        <p:nvSpPr>
          <p:cNvPr id="1092" name="Shape 1092"/>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093"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1094" name="Shape 1094"/>
          <p:cNvSpPr/>
          <p:nvPr/>
        </p:nvSpPr>
        <p:spPr>
          <a:xfrm>
            <a:off x="158700" y="68312"/>
            <a:ext cx="1016609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Prognosis: Journey into the Unknown </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1096" name="figure3.jpg"/>
          <p:cNvPicPr>
            <a:picLocks noChangeAspect="1"/>
          </p:cNvPicPr>
          <p:nvPr/>
        </p:nvPicPr>
        <p:blipFill>
          <a:blip r:embed="rId2">
            <a:extLst/>
          </a:blip>
          <a:stretch>
            <a:fillRect/>
          </a:stretch>
        </p:blipFill>
        <p:spPr>
          <a:xfrm>
            <a:off x="521996" y="2164953"/>
            <a:ext cx="15161209" cy="9929912"/>
          </a:xfrm>
          <a:prstGeom prst="rect">
            <a:avLst/>
          </a:prstGeom>
          <a:ln w="12700">
            <a:miter lim="400000"/>
          </a:ln>
        </p:spPr>
      </p:pic>
      <p:sp>
        <p:nvSpPr>
          <p:cNvPr id="1097" name="Shape 1097"/>
          <p:cNvSpPr/>
          <p:nvPr/>
        </p:nvSpPr>
        <p:spPr>
          <a:xfrm>
            <a:off x="343396" y="11861800"/>
            <a:ext cx="11805373" cy="1574800"/>
          </a:xfrm>
          <a:prstGeom prst="rect">
            <a:avLst/>
          </a:prstGeom>
          <a:solidFill>
            <a:srgbClr val="E3EAEE"/>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5000">
                <a:solidFill>
                  <a:srgbClr val="235691"/>
                </a:solidFill>
                <a:latin typeface="+mj-lt"/>
                <a:ea typeface="+mj-ea"/>
                <a:cs typeface="+mj-cs"/>
                <a:sym typeface="Gill Sans"/>
              </a:defRPr>
            </a:pPr>
            <a:r>
              <a:t>Lovelock: Carrying Capacity will be down to </a:t>
            </a:r>
          </a:p>
          <a:p>
            <a:pPr defTabSz="825500">
              <a:defRPr sz="5000">
                <a:solidFill>
                  <a:srgbClr val="235691"/>
                </a:solidFill>
                <a:latin typeface="+mj-lt"/>
                <a:ea typeface="+mj-ea"/>
                <a:cs typeface="+mj-cs"/>
                <a:sym typeface="Gill Sans"/>
              </a:defRPr>
            </a:pPr>
            <a:r>
              <a:t>1 Billion in 2050</a:t>
            </a:r>
          </a:p>
        </p:txBody>
      </p:sp>
      <p:grpSp>
        <p:nvGrpSpPr>
          <p:cNvPr id="1100" name="Group 1100"/>
          <p:cNvGrpSpPr/>
          <p:nvPr/>
        </p:nvGrpSpPr>
        <p:grpSpPr>
          <a:xfrm>
            <a:off x="13337835" y="6533895"/>
            <a:ext cx="11038470" cy="7276506"/>
            <a:chOff x="0" y="0"/>
            <a:chExt cx="11038468" cy="7276504"/>
          </a:xfrm>
        </p:grpSpPr>
        <p:sp>
          <p:nvSpPr>
            <p:cNvPr id="1098" name="Shape 1098"/>
            <p:cNvSpPr/>
            <p:nvPr/>
          </p:nvSpPr>
          <p:spPr>
            <a:xfrm>
              <a:off x="0" y="0"/>
              <a:ext cx="10904240" cy="7276505"/>
            </a:xfrm>
            <a:prstGeom prst="wedgeEllipseCallout">
              <a:avLst>
                <a:gd name="adj1" fmla="val -67064"/>
                <a:gd name="adj2" fmla="val -51431"/>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099" name="Shape 1099"/>
            <p:cNvSpPr/>
            <p:nvPr/>
          </p:nvSpPr>
          <p:spPr>
            <a:xfrm>
              <a:off x="1498883" y="1062834"/>
              <a:ext cx="9539586" cy="5224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marR="457200">
                <a:defRPr sz="3900">
                  <a:latin typeface="Times New Roman"/>
                  <a:ea typeface="Times New Roman"/>
                  <a:cs typeface="Times New Roman"/>
                  <a:sym typeface="Times New Roman"/>
                </a:defRPr>
              </a:pPr>
              <a:r>
                <a:t>“That the increase of population is necessarily limited by the means of subsistence, That population does invariably increase when the means of subsistence increase, and, That the superior power of population is repressed, and the actual population kept equal to the means of subsistence, </a:t>
              </a:r>
              <a:r>
                <a:rPr b="1"/>
                <a:t>by misery and vice</a:t>
              </a:r>
              <a:r>
                <a:t>.” </a:t>
              </a:r>
            </a:p>
            <a:p>
              <a:pPr marR="457200">
                <a:defRPr sz="3900">
                  <a:latin typeface="Times New Roman"/>
                  <a:ea typeface="Times New Roman"/>
                  <a:cs typeface="Times New Roman"/>
                  <a:sym typeface="Times New Roman"/>
                </a:defRPr>
              </a:pPr>
              <a:r>
                <a:t>                                     </a:t>
              </a:r>
              <a:r>
                <a:rPr i="1"/>
                <a:t>Malthus, 1798.</a:t>
              </a:r>
            </a:p>
          </p:txBody>
        </p:sp>
      </p:grpSp>
      <p:grpSp>
        <p:nvGrpSpPr>
          <p:cNvPr id="1103" name="Group 1103"/>
          <p:cNvGrpSpPr/>
          <p:nvPr/>
        </p:nvGrpSpPr>
        <p:grpSpPr>
          <a:xfrm>
            <a:off x="315479" y="1259085"/>
            <a:ext cx="7345562" cy="6355657"/>
            <a:chOff x="0" y="0"/>
            <a:chExt cx="7345560" cy="6355655"/>
          </a:xfrm>
        </p:grpSpPr>
        <p:sp>
          <p:nvSpPr>
            <p:cNvPr id="1101" name="Shape 1101"/>
            <p:cNvSpPr/>
            <p:nvPr/>
          </p:nvSpPr>
          <p:spPr>
            <a:xfrm>
              <a:off x="0" y="0"/>
              <a:ext cx="7345561" cy="6355656"/>
            </a:xfrm>
            <a:prstGeom prst="wedgeEllipseCallout">
              <a:avLst>
                <a:gd name="adj1" fmla="val 39712"/>
                <a:gd name="adj2" fmla="val 59047"/>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102" name="Shape 1102"/>
            <p:cNvSpPr/>
            <p:nvPr/>
          </p:nvSpPr>
          <p:spPr>
            <a:xfrm>
              <a:off x="1011620" y="828154"/>
              <a:ext cx="6164375" cy="42583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marR="457200">
                <a:defRPr sz="4000">
                  <a:latin typeface="Times New Roman"/>
                  <a:ea typeface="Times New Roman"/>
                  <a:cs typeface="Times New Roman"/>
                  <a:sym typeface="Times New Roman"/>
                </a:defRPr>
              </a:pPr>
              <a:r>
                <a:t>"Yet in all societies, even those that are most vicious, the tendency to a virtuous attachment is so strong that there is a constant effort towards an increase of population” </a:t>
              </a:r>
              <a:r>
                <a:rPr i="1"/>
                <a:t>Malthus, 1798</a:t>
              </a:r>
              <a:r>
                <a:t>.</a:t>
              </a:r>
            </a:p>
          </p:txBody>
        </p:sp>
      </p:grpSp>
      <p:sp>
        <p:nvSpPr>
          <p:cNvPr id="1104" name="Shape 1104"/>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105"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sp>
        <p:nvSpPr>
          <p:cNvPr id="1106" name="Shape 1106"/>
          <p:cNvSpPr/>
          <p:nvPr/>
        </p:nvSpPr>
        <p:spPr>
          <a:xfrm>
            <a:off x="158700" y="68312"/>
            <a:ext cx="1016609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Prognosis: Journey into the Unknown </a:t>
            </a:r>
          </a:p>
        </p:txBody>
      </p:sp>
    </p:spTree>
  </p:cSld>
  <p:clrMapOvr>
    <a:masterClrMapping/>
  </p:clrMapOvr>
  <mc:AlternateContent xmlns:mc="http://schemas.openxmlformats.org/markup-compatibility/2006">
    <mc:Choice xmlns:p14="http://schemas.microsoft.com/office/powerpoint/2010/main" Requires="p14">
      <p:transition spd="slow" advClick="1" p14:dur="1500">
        <p:circl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103"/>
                                        </p:tgtEl>
                                        <p:attrNameLst>
                                          <p:attrName>style.visibility</p:attrName>
                                        </p:attrNameLst>
                                      </p:cBhvr>
                                      <p:to>
                                        <p:strVal val="visible"/>
                                      </p:to>
                                    </p:set>
                                    <p:anim calcmode="lin" valueType="num">
                                      <p:cBhvr>
                                        <p:cTn id="7" dur="750" fill="hold"/>
                                        <p:tgtEl>
                                          <p:spTgt spid="1103"/>
                                        </p:tgtEl>
                                        <p:attrNameLst>
                                          <p:attrName>ppt_w</p:attrName>
                                        </p:attrNameLst>
                                      </p:cBhvr>
                                      <p:tavLst>
                                        <p:tav tm="0">
                                          <p:val>
                                            <p:fltVal val="0"/>
                                          </p:val>
                                        </p:tav>
                                        <p:tav tm="100000">
                                          <p:val>
                                            <p:strVal val="#ppt_w"/>
                                          </p:val>
                                        </p:tav>
                                      </p:tavLst>
                                    </p:anim>
                                    <p:anim calcmode="lin" valueType="num">
                                      <p:cBhvr>
                                        <p:cTn id="8" dur="750" fill="hold"/>
                                        <p:tgtEl>
                                          <p:spTgt spid="110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1100"/>
                                        </p:tgtEl>
                                        <p:attrNameLst>
                                          <p:attrName>style.visibility</p:attrName>
                                        </p:attrNameLst>
                                      </p:cBhvr>
                                      <p:to>
                                        <p:strVal val="visible"/>
                                      </p:to>
                                    </p:set>
                                    <p:anim calcmode="lin" valueType="num">
                                      <p:cBhvr>
                                        <p:cTn id="13" dur="750" fill="hold"/>
                                        <p:tgtEl>
                                          <p:spTgt spid="1100"/>
                                        </p:tgtEl>
                                        <p:attrNameLst>
                                          <p:attrName>ppt_w</p:attrName>
                                        </p:attrNameLst>
                                      </p:cBhvr>
                                      <p:tavLst>
                                        <p:tav tm="0">
                                          <p:val>
                                            <p:fltVal val="0"/>
                                          </p:val>
                                        </p:tav>
                                        <p:tav tm="100000">
                                          <p:val>
                                            <p:strVal val="#ppt_w"/>
                                          </p:val>
                                        </p:tav>
                                      </p:tavLst>
                                    </p:anim>
                                    <p:anim calcmode="lin" valueType="num">
                                      <p:cBhvr>
                                        <p:cTn id="14" dur="750" fill="hold"/>
                                        <p:tgtEl>
                                          <p:spTgt spid="1100"/>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ID="9" grpId="3" fill="hold">
                                  <p:stCondLst>
                                    <p:cond delay="0"/>
                                  </p:stCondLst>
                                  <p:iterate type="el" backwards="0">
                                    <p:tmAbs val="0"/>
                                  </p:iterate>
                                  <p:childTnLst>
                                    <p:set>
                                      <p:cBhvr>
                                        <p:cTn id="18" fill="hold"/>
                                        <p:tgtEl>
                                          <p:spTgt spid="1097"/>
                                        </p:tgtEl>
                                        <p:attrNameLst>
                                          <p:attrName>style.visibility</p:attrName>
                                        </p:attrNameLst>
                                      </p:cBhvr>
                                      <p:to>
                                        <p:strVal val="visible"/>
                                      </p:to>
                                    </p:set>
                                    <p:animEffect filter="dissolve" transition="in">
                                      <p:cBhvr>
                                        <p:cTn id="19" dur="1000"/>
                                        <p:tgtEl>
                                          <p:spTgt spid="10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97" grpId="3"/>
      <p:bldP build="whole" bldLvl="1" animBg="1" rev="0" advAuto="0" spid="1103" grpId="1"/>
      <p:bldP build="whole" bldLvl="1" animBg="1" rev="0" advAuto="0" spid="1100" grpId="2"/>
    </p:bldLst>
  </p:timing>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1108" name="wilson.tiff"/>
          <p:cNvPicPr>
            <a:picLocks noChangeAspect="1"/>
          </p:cNvPicPr>
          <p:nvPr/>
        </p:nvPicPr>
        <p:blipFill>
          <a:blip r:embed="rId2">
            <a:extLst/>
          </a:blip>
          <a:stretch>
            <a:fillRect/>
          </a:stretch>
        </p:blipFill>
        <p:spPr>
          <a:xfrm>
            <a:off x="10547989" y="5909843"/>
            <a:ext cx="4751690" cy="7116534"/>
          </a:xfrm>
          <a:prstGeom prst="rect">
            <a:avLst/>
          </a:prstGeom>
          <a:ln w="12700">
            <a:miter lim="400000"/>
          </a:ln>
        </p:spPr>
      </p:pic>
      <p:sp>
        <p:nvSpPr>
          <p:cNvPr id="1109" name="Shape 1109"/>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110"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sp>
        <p:nvSpPr>
          <p:cNvPr id="1111" name="Shape 1111"/>
          <p:cNvSpPr/>
          <p:nvPr/>
        </p:nvSpPr>
        <p:spPr>
          <a:xfrm>
            <a:off x="107900" y="1026573"/>
            <a:ext cx="9502344"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Humans have all the Knowledge …</a:t>
            </a:r>
          </a:p>
        </p:txBody>
      </p:sp>
      <p:sp>
        <p:nvSpPr>
          <p:cNvPr id="1112" name="Shape 1112"/>
          <p:cNvSpPr/>
          <p:nvPr/>
        </p:nvSpPr>
        <p:spPr>
          <a:xfrm>
            <a:off x="205594" y="8826499"/>
            <a:ext cx="3366720"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3200">
                <a:latin typeface="Helvetica Light"/>
                <a:ea typeface="Helvetica Light"/>
                <a:cs typeface="Helvetica Light"/>
                <a:sym typeface="Helvetica Light"/>
              </a:defRPr>
            </a:lvl1pPr>
          </a:lstStyle>
          <a:p>
            <a:pPr/>
            <a:r>
              <a:t>Published in 1987</a:t>
            </a:r>
          </a:p>
        </p:txBody>
      </p:sp>
      <p:sp>
        <p:nvSpPr>
          <p:cNvPr id="1113" name="Shape 1113"/>
          <p:cNvSpPr/>
          <p:nvPr/>
        </p:nvSpPr>
        <p:spPr>
          <a:xfrm>
            <a:off x="10508640" y="13045141"/>
            <a:ext cx="3366720"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3200">
                <a:latin typeface="Helvetica Light"/>
                <a:ea typeface="Helvetica Light"/>
                <a:cs typeface="Helvetica Light"/>
                <a:sym typeface="Helvetica Light"/>
              </a:defRPr>
            </a:lvl1pPr>
          </a:lstStyle>
          <a:p>
            <a:pPr/>
            <a:r>
              <a:t>Published in 2016</a:t>
            </a:r>
          </a:p>
        </p:txBody>
      </p:sp>
      <p:sp>
        <p:nvSpPr>
          <p:cNvPr id="1114" name="Shape 1114"/>
          <p:cNvSpPr/>
          <p:nvPr/>
        </p:nvSpPr>
        <p:spPr>
          <a:xfrm>
            <a:off x="4946781" y="9817099"/>
            <a:ext cx="3366720"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3200">
                <a:latin typeface="Helvetica Light"/>
                <a:ea typeface="Helvetica Light"/>
                <a:cs typeface="Helvetica Light"/>
                <a:sym typeface="Helvetica Light"/>
              </a:defRPr>
            </a:lvl1pPr>
          </a:lstStyle>
          <a:p>
            <a:pPr/>
            <a:r>
              <a:t>Published in 2009</a:t>
            </a:r>
          </a:p>
        </p:txBody>
      </p:sp>
      <p:pic>
        <p:nvPicPr>
          <p:cNvPr id="1115" name="our_common_future.tiff"/>
          <p:cNvPicPr>
            <a:picLocks noChangeAspect="1"/>
          </p:cNvPicPr>
          <p:nvPr/>
        </p:nvPicPr>
        <p:blipFill>
          <a:blip r:embed="rId4">
            <a:extLst/>
          </a:blip>
          <a:stretch>
            <a:fillRect/>
          </a:stretch>
        </p:blipFill>
        <p:spPr>
          <a:xfrm>
            <a:off x="39209" y="1919003"/>
            <a:ext cx="4741212" cy="6939245"/>
          </a:xfrm>
          <a:prstGeom prst="rect">
            <a:avLst/>
          </a:prstGeom>
          <a:ln w="12700">
            <a:miter lim="400000"/>
          </a:ln>
        </p:spPr>
      </p:pic>
      <p:pic>
        <p:nvPicPr>
          <p:cNvPr id="1116" name="jackson.tiff"/>
          <p:cNvPicPr>
            <a:picLocks noChangeAspect="1"/>
          </p:cNvPicPr>
          <p:nvPr/>
        </p:nvPicPr>
        <p:blipFill>
          <a:blip r:embed="rId5">
            <a:extLst/>
          </a:blip>
          <a:stretch>
            <a:fillRect/>
          </a:stretch>
        </p:blipFill>
        <p:spPr>
          <a:xfrm>
            <a:off x="5283140" y="2223686"/>
            <a:ext cx="5053804" cy="7209101"/>
          </a:xfrm>
          <a:prstGeom prst="rect">
            <a:avLst/>
          </a:prstGeom>
          <a:ln w="12700">
            <a:miter lim="400000"/>
          </a:ln>
        </p:spPr>
      </p:pic>
      <p:sp>
        <p:nvSpPr>
          <p:cNvPr id="1117" name="Shape 1117"/>
          <p:cNvSpPr/>
          <p:nvPr/>
        </p:nvSpPr>
        <p:spPr>
          <a:xfrm>
            <a:off x="12323856" y="1200867"/>
            <a:ext cx="11885464"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lvl1pPr>
          </a:lstStyle>
          <a:p>
            <a:pPr/>
            <a:r>
              <a:t>Homo sapiens have a huge amount of data and knowledge</a:t>
            </a:r>
          </a:p>
        </p:txBody>
      </p:sp>
      <p:sp>
        <p:nvSpPr>
          <p:cNvPr id="1118" name="Shape 1118"/>
          <p:cNvSpPr/>
          <p:nvPr/>
        </p:nvSpPr>
        <p:spPr>
          <a:xfrm>
            <a:off x="12323856" y="4245625"/>
            <a:ext cx="11885464"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lvl1pPr>
          </a:lstStyle>
          <a:p>
            <a:pPr/>
            <a:r>
              <a:t>But they use reason more to find fault in others’ thoughts than to agree on a common future</a:t>
            </a:r>
          </a:p>
        </p:txBody>
      </p:sp>
      <p:sp>
        <p:nvSpPr>
          <p:cNvPr id="1119" name="Shape 1119"/>
          <p:cNvSpPr/>
          <p:nvPr/>
        </p:nvSpPr>
        <p:spPr>
          <a:xfrm>
            <a:off x="12323856" y="2723246"/>
            <a:ext cx="11885464"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lvl1pPr>
          </a:lstStyle>
          <a:p>
            <a:pPr/>
            <a:r>
              <a:t>Homo sapiens have (controversial) ideas about how to fix the problems</a:t>
            </a:r>
          </a:p>
        </p:txBody>
      </p:sp>
      <p:pic>
        <p:nvPicPr>
          <p:cNvPr id="1120" name="kaku.tiff"/>
          <p:cNvPicPr>
            <a:picLocks noChangeAspect="1"/>
          </p:cNvPicPr>
          <p:nvPr/>
        </p:nvPicPr>
        <p:blipFill>
          <a:blip r:embed="rId6">
            <a:extLst/>
          </a:blip>
          <a:stretch>
            <a:fillRect/>
          </a:stretch>
        </p:blipFill>
        <p:spPr>
          <a:xfrm>
            <a:off x="15510724" y="5909844"/>
            <a:ext cx="4678766" cy="7116534"/>
          </a:xfrm>
          <a:prstGeom prst="rect">
            <a:avLst/>
          </a:prstGeom>
          <a:ln w="12700">
            <a:miter lim="400000"/>
          </a:ln>
        </p:spPr>
      </p:pic>
      <p:sp>
        <p:nvSpPr>
          <p:cNvPr id="1121" name="Shape 1121"/>
          <p:cNvSpPr/>
          <p:nvPr/>
        </p:nvSpPr>
        <p:spPr>
          <a:xfrm>
            <a:off x="15561526" y="13045141"/>
            <a:ext cx="3366720"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3200">
                <a:latin typeface="Helvetica Light"/>
                <a:ea typeface="Helvetica Light"/>
                <a:cs typeface="Helvetica Light"/>
                <a:sym typeface="Helvetica Light"/>
              </a:defRPr>
            </a:lvl1pPr>
          </a:lstStyle>
          <a:p>
            <a:pPr/>
            <a:r>
              <a:t>Published in 2018</a:t>
            </a:r>
          </a:p>
        </p:txBody>
      </p:sp>
      <p:sp>
        <p:nvSpPr>
          <p:cNvPr id="1122" name="Shape 1122"/>
          <p:cNvSpPr/>
          <p:nvPr/>
        </p:nvSpPr>
        <p:spPr>
          <a:xfrm>
            <a:off x="158700" y="68312"/>
            <a:ext cx="1016609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Prognosis: Journey into the Unknown </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119"/>
                                        </p:tgtEl>
                                        <p:attrNameLst>
                                          <p:attrName>style.visibility</p:attrName>
                                        </p:attrNameLst>
                                      </p:cBhvr>
                                      <p:to>
                                        <p:strVal val="visible"/>
                                      </p:to>
                                    </p:set>
                                    <p:animEffect filter="dissolve" transition="in">
                                      <p:cBhvr>
                                        <p:cTn id="7" dur="1000"/>
                                        <p:tgtEl>
                                          <p:spTgt spid="1119"/>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1115"/>
                                        </p:tgtEl>
                                        <p:attrNameLst>
                                          <p:attrName>style.visibility</p:attrName>
                                        </p:attrNameLst>
                                      </p:cBhvr>
                                      <p:to>
                                        <p:strVal val="visible"/>
                                      </p:to>
                                    </p:set>
                                    <p:animEffect filter="dissolve" transition="in">
                                      <p:cBhvr>
                                        <p:cTn id="11" dur="1000"/>
                                        <p:tgtEl>
                                          <p:spTgt spid="1115"/>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1112"/>
                                        </p:tgtEl>
                                        <p:attrNameLst>
                                          <p:attrName>style.visibility</p:attrName>
                                        </p:attrNameLst>
                                      </p:cBhvr>
                                      <p:to>
                                        <p:strVal val="visible"/>
                                      </p:to>
                                    </p:set>
                                    <p:animEffect filter="dissolve" transition="in">
                                      <p:cBhvr>
                                        <p:cTn id="15" dur="1000"/>
                                        <p:tgtEl>
                                          <p:spTgt spid="1112"/>
                                        </p:tgtEl>
                                      </p:cBhvr>
                                    </p:animEffect>
                                  </p:childTnLst>
                                </p:cTn>
                              </p:par>
                            </p:childTnLst>
                          </p:cTn>
                        </p:par>
                        <p:par>
                          <p:cTn id="16" fill="hold">
                            <p:stCondLst>
                              <p:cond delay="3000"/>
                            </p:stCondLst>
                            <p:childTnLst>
                              <p:par>
                                <p:cTn id="17" presetClass="entr" nodeType="afterEffect" presetID="9" grpId="4" fill="hold">
                                  <p:stCondLst>
                                    <p:cond delay="0"/>
                                  </p:stCondLst>
                                  <p:iterate type="el" backwards="0">
                                    <p:tmAbs val="0"/>
                                  </p:iterate>
                                  <p:childTnLst>
                                    <p:set>
                                      <p:cBhvr>
                                        <p:cTn id="18" fill="hold"/>
                                        <p:tgtEl>
                                          <p:spTgt spid="1116"/>
                                        </p:tgtEl>
                                        <p:attrNameLst>
                                          <p:attrName>style.visibility</p:attrName>
                                        </p:attrNameLst>
                                      </p:cBhvr>
                                      <p:to>
                                        <p:strVal val="visible"/>
                                      </p:to>
                                    </p:set>
                                    <p:animEffect filter="dissolve" transition="in">
                                      <p:cBhvr>
                                        <p:cTn id="19" dur="1000"/>
                                        <p:tgtEl>
                                          <p:spTgt spid="1116"/>
                                        </p:tgtEl>
                                      </p:cBhvr>
                                    </p:animEffect>
                                  </p:childTnLst>
                                </p:cTn>
                              </p:par>
                            </p:childTnLst>
                          </p:cTn>
                        </p:par>
                        <p:par>
                          <p:cTn id="20" fill="hold">
                            <p:stCondLst>
                              <p:cond delay="4000"/>
                            </p:stCondLst>
                            <p:childTnLst>
                              <p:par>
                                <p:cTn id="21" presetClass="entr" nodeType="afterEffect" presetID="9" grpId="5" fill="hold">
                                  <p:stCondLst>
                                    <p:cond delay="0"/>
                                  </p:stCondLst>
                                  <p:iterate type="el" backwards="0">
                                    <p:tmAbs val="0"/>
                                  </p:iterate>
                                  <p:childTnLst>
                                    <p:set>
                                      <p:cBhvr>
                                        <p:cTn id="22" fill="hold"/>
                                        <p:tgtEl>
                                          <p:spTgt spid="1114"/>
                                        </p:tgtEl>
                                        <p:attrNameLst>
                                          <p:attrName>style.visibility</p:attrName>
                                        </p:attrNameLst>
                                      </p:cBhvr>
                                      <p:to>
                                        <p:strVal val="visible"/>
                                      </p:to>
                                    </p:set>
                                    <p:animEffect filter="dissolve" transition="in">
                                      <p:cBhvr>
                                        <p:cTn id="23" dur="1000"/>
                                        <p:tgtEl>
                                          <p:spTgt spid="1114"/>
                                        </p:tgtEl>
                                      </p:cBhvr>
                                    </p:animEffect>
                                  </p:childTnLst>
                                </p:cTn>
                              </p:par>
                            </p:childTnLst>
                          </p:cTn>
                        </p:par>
                        <p:par>
                          <p:cTn id="24" fill="hold">
                            <p:stCondLst>
                              <p:cond delay="5000"/>
                            </p:stCondLst>
                            <p:childTnLst>
                              <p:par>
                                <p:cTn id="25" presetClass="entr" nodeType="afterEffect" presetID="9" grpId="6" fill="hold">
                                  <p:stCondLst>
                                    <p:cond delay="0"/>
                                  </p:stCondLst>
                                  <p:iterate type="el" backwards="0">
                                    <p:tmAbs val="0"/>
                                  </p:iterate>
                                  <p:childTnLst>
                                    <p:set>
                                      <p:cBhvr>
                                        <p:cTn id="26" fill="hold"/>
                                        <p:tgtEl>
                                          <p:spTgt spid="1108"/>
                                        </p:tgtEl>
                                        <p:attrNameLst>
                                          <p:attrName>style.visibility</p:attrName>
                                        </p:attrNameLst>
                                      </p:cBhvr>
                                      <p:to>
                                        <p:strVal val="visible"/>
                                      </p:to>
                                    </p:set>
                                    <p:animEffect filter="dissolve" transition="in">
                                      <p:cBhvr>
                                        <p:cTn id="27" dur="1000"/>
                                        <p:tgtEl>
                                          <p:spTgt spid="1108"/>
                                        </p:tgtEl>
                                      </p:cBhvr>
                                    </p:animEffect>
                                  </p:childTnLst>
                                </p:cTn>
                              </p:par>
                            </p:childTnLst>
                          </p:cTn>
                        </p:par>
                        <p:par>
                          <p:cTn id="28" fill="hold">
                            <p:stCondLst>
                              <p:cond delay="6000"/>
                            </p:stCondLst>
                            <p:childTnLst>
                              <p:par>
                                <p:cTn id="29" presetClass="entr" nodeType="afterEffect" presetID="9" grpId="7" fill="hold">
                                  <p:stCondLst>
                                    <p:cond delay="0"/>
                                  </p:stCondLst>
                                  <p:iterate type="el" backwards="0">
                                    <p:tmAbs val="0"/>
                                  </p:iterate>
                                  <p:childTnLst>
                                    <p:set>
                                      <p:cBhvr>
                                        <p:cTn id="30" fill="hold"/>
                                        <p:tgtEl>
                                          <p:spTgt spid="1113"/>
                                        </p:tgtEl>
                                        <p:attrNameLst>
                                          <p:attrName>style.visibility</p:attrName>
                                        </p:attrNameLst>
                                      </p:cBhvr>
                                      <p:to>
                                        <p:strVal val="visible"/>
                                      </p:to>
                                    </p:set>
                                    <p:animEffect filter="dissolve" transition="in">
                                      <p:cBhvr>
                                        <p:cTn id="31" dur="1000"/>
                                        <p:tgtEl>
                                          <p:spTgt spid="1113"/>
                                        </p:tgtEl>
                                      </p:cBhvr>
                                    </p:animEffect>
                                  </p:childTnLst>
                                </p:cTn>
                              </p:par>
                            </p:childTnLst>
                          </p:cTn>
                        </p:par>
                        <p:par>
                          <p:cTn id="32" fill="hold">
                            <p:stCondLst>
                              <p:cond delay="7000"/>
                            </p:stCondLst>
                            <p:childTnLst>
                              <p:par>
                                <p:cTn id="33" presetClass="entr" nodeType="afterEffect" presetID="9" grpId="8" fill="hold">
                                  <p:stCondLst>
                                    <p:cond delay="0"/>
                                  </p:stCondLst>
                                  <p:iterate type="el" backwards="0">
                                    <p:tmAbs val="0"/>
                                  </p:iterate>
                                  <p:childTnLst>
                                    <p:set>
                                      <p:cBhvr>
                                        <p:cTn id="34" fill="hold"/>
                                        <p:tgtEl>
                                          <p:spTgt spid="1120"/>
                                        </p:tgtEl>
                                        <p:attrNameLst>
                                          <p:attrName>style.visibility</p:attrName>
                                        </p:attrNameLst>
                                      </p:cBhvr>
                                      <p:to>
                                        <p:strVal val="visible"/>
                                      </p:to>
                                    </p:set>
                                    <p:animEffect filter="dissolve" transition="in">
                                      <p:cBhvr>
                                        <p:cTn id="35" dur="1000"/>
                                        <p:tgtEl>
                                          <p:spTgt spid="1120"/>
                                        </p:tgtEl>
                                      </p:cBhvr>
                                    </p:animEffect>
                                  </p:childTnLst>
                                </p:cTn>
                              </p:par>
                            </p:childTnLst>
                          </p:cTn>
                        </p:par>
                        <p:par>
                          <p:cTn id="36" fill="hold">
                            <p:stCondLst>
                              <p:cond delay="8000"/>
                            </p:stCondLst>
                            <p:childTnLst>
                              <p:par>
                                <p:cTn id="37" presetClass="entr" nodeType="afterEffect" presetID="9" grpId="9" fill="hold">
                                  <p:stCondLst>
                                    <p:cond delay="0"/>
                                  </p:stCondLst>
                                  <p:iterate type="el" backwards="0">
                                    <p:tmAbs val="0"/>
                                  </p:iterate>
                                  <p:childTnLst>
                                    <p:set>
                                      <p:cBhvr>
                                        <p:cTn id="38" fill="hold"/>
                                        <p:tgtEl>
                                          <p:spTgt spid="1121"/>
                                        </p:tgtEl>
                                        <p:attrNameLst>
                                          <p:attrName>style.visibility</p:attrName>
                                        </p:attrNameLst>
                                      </p:cBhvr>
                                      <p:to>
                                        <p:strVal val="visible"/>
                                      </p:to>
                                    </p:set>
                                    <p:animEffect filter="dissolve" transition="in">
                                      <p:cBhvr>
                                        <p:cTn id="39" dur="1000"/>
                                        <p:tgtEl>
                                          <p:spTgt spid="1121"/>
                                        </p:tgtEl>
                                      </p:cBhvr>
                                    </p:animEffect>
                                  </p:childTnLst>
                                </p:cTn>
                              </p:par>
                            </p:childTnLst>
                          </p:cTn>
                        </p:par>
                      </p:childTnLst>
                    </p:cTn>
                  </p:par>
                  <p:par>
                    <p:cTn id="40" fill="hold">
                      <p:stCondLst>
                        <p:cond delay="indefinite"/>
                      </p:stCondLst>
                      <p:childTnLst>
                        <p:par>
                          <p:cTn id="41" fill="hold">
                            <p:stCondLst>
                              <p:cond delay="0"/>
                            </p:stCondLst>
                            <p:childTnLst>
                              <p:par>
                                <p:cTn id="42" presetClass="entr" nodeType="clickEffect" presetID="9" grpId="10" fill="hold">
                                  <p:stCondLst>
                                    <p:cond delay="0"/>
                                  </p:stCondLst>
                                  <p:iterate type="el" backwards="0">
                                    <p:tmAbs val="0"/>
                                  </p:iterate>
                                  <p:childTnLst>
                                    <p:set>
                                      <p:cBhvr>
                                        <p:cTn id="43" fill="hold"/>
                                        <p:tgtEl>
                                          <p:spTgt spid="1118"/>
                                        </p:tgtEl>
                                        <p:attrNameLst>
                                          <p:attrName>style.visibility</p:attrName>
                                        </p:attrNameLst>
                                      </p:cBhvr>
                                      <p:to>
                                        <p:strVal val="visible"/>
                                      </p:to>
                                    </p:set>
                                    <p:animEffect filter="dissolve" transition="in">
                                      <p:cBhvr>
                                        <p:cTn id="44" dur="1000"/>
                                        <p:tgtEl>
                                          <p:spTgt spid="11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16" grpId="4"/>
      <p:bldP build="whole" bldLvl="1" animBg="1" rev="0" advAuto="0" spid="1112" grpId="3"/>
      <p:bldP build="whole" bldLvl="1" animBg="1" rev="0" advAuto="0" spid="1114" grpId="5"/>
      <p:bldP build="whole" bldLvl="1" animBg="1" rev="0" advAuto="0" spid="1115" grpId="2"/>
      <p:bldP build="whole" bldLvl="1" animBg="1" rev="0" advAuto="0" spid="1113" grpId="7"/>
      <p:bldP build="whole" bldLvl="1" animBg="1" rev="0" advAuto="0" spid="1120" grpId="8"/>
      <p:bldP build="whole" bldLvl="1" animBg="1" rev="0" advAuto="0" spid="1121" grpId="9"/>
      <p:bldP build="whole" bldLvl="1" animBg="1" rev="0" advAuto="0" spid="1118" grpId="10"/>
      <p:bldP build="whole" bldLvl="1" animBg="1" rev="0" advAuto="0" spid="1108" grpId="6"/>
      <p:bldP build="whole" bldLvl="1" animBg="1" rev="0" advAuto="0" spid="1119" grpId="1"/>
    </p:bldLst>
  </p:timing>
</p:sld>
</file>

<file path=ppt/slides/slide59.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pic>
        <p:nvPicPr>
          <p:cNvPr id="1124" name="figure2.jpg"/>
          <p:cNvPicPr>
            <a:picLocks noChangeAspect="1"/>
          </p:cNvPicPr>
          <p:nvPr/>
        </p:nvPicPr>
        <p:blipFill>
          <a:blip r:embed="rId2">
            <a:extLst/>
          </a:blip>
          <a:stretch>
            <a:fillRect/>
          </a:stretch>
        </p:blipFill>
        <p:spPr>
          <a:xfrm>
            <a:off x="1460872" y="0"/>
            <a:ext cx="11810256" cy="13716000"/>
          </a:xfrm>
          <a:prstGeom prst="rect">
            <a:avLst/>
          </a:prstGeom>
          <a:ln w="12700">
            <a:miter lim="400000"/>
          </a:ln>
        </p:spPr>
      </p:pic>
      <p:pic>
        <p:nvPicPr>
          <p:cNvPr id="1125" name="figure3.jpg"/>
          <p:cNvPicPr>
            <a:picLocks noChangeAspect="1"/>
          </p:cNvPicPr>
          <p:nvPr/>
        </p:nvPicPr>
        <p:blipFill>
          <a:blip r:embed="rId3">
            <a:extLst/>
          </a:blip>
          <a:stretch>
            <a:fillRect/>
          </a:stretch>
        </p:blipFill>
        <p:spPr>
          <a:xfrm>
            <a:off x="4921455" y="2844800"/>
            <a:ext cx="20941890" cy="13716000"/>
          </a:xfrm>
          <a:prstGeom prst="rect">
            <a:avLst/>
          </a:prstGeom>
          <a:ln w="12700">
            <a:miter lim="400000"/>
          </a:ln>
        </p:spPr>
      </p:pic>
      <p:pic>
        <p:nvPicPr>
          <p:cNvPr id="1126" name="figure1.jpg"/>
          <p:cNvPicPr>
            <a:picLocks noChangeAspect="1"/>
          </p:cNvPicPr>
          <p:nvPr/>
        </p:nvPicPr>
        <p:blipFill>
          <a:blip r:embed="rId4">
            <a:extLst/>
          </a:blip>
          <a:stretch>
            <a:fillRect/>
          </a:stretch>
        </p:blipFill>
        <p:spPr>
          <a:xfrm>
            <a:off x="5095691" y="0"/>
            <a:ext cx="14192618"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250" name="image.png"/>
          <p:cNvPicPr>
            <a:picLocks noChangeAspect="1"/>
          </p:cNvPicPr>
          <p:nvPr/>
        </p:nvPicPr>
        <p:blipFill>
          <a:blip r:embed="rId2">
            <a:extLst/>
          </a:blip>
          <a:stretch>
            <a:fillRect/>
          </a:stretch>
        </p:blipFill>
        <p:spPr>
          <a:xfrm>
            <a:off x="-33735" y="3497"/>
            <a:ext cx="24451620" cy="18338715"/>
          </a:xfrm>
          <a:prstGeom prst="rect">
            <a:avLst/>
          </a:prstGeom>
        </p:spPr>
      </p:pic>
      <p:pic>
        <p:nvPicPr>
          <p:cNvPr id="251" name="sapceship.tiff"/>
          <p:cNvPicPr>
            <a:picLocks noChangeAspect="1"/>
          </p:cNvPicPr>
          <p:nvPr/>
        </p:nvPicPr>
        <p:blipFill>
          <a:blip r:embed="rId3">
            <a:extLst/>
          </a:blip>
          <a:stretch>
            <a:fillRect/>
          </a:stretch>
        </p:blipFill>
        <p:spPr>
          <a:xfrm>
            <a:off x="24850129" y="8283773"/>
            <a:ext cx="4394201" cy="2870201"/>
          </a:xfrm>
          <a:prstGeom prst="rect">
            <a:avLst/>
          </a:prstGeom>
          <a:ln w="12700">
            <a:miter lim="400000"/>
          </a:ln>
        </p:spPr>
      </p:pic>
      <p:sp>
        <p:nvSpPr>
          <p:cNvPr id="252" name="Shape 252"/>
          <p:cNvSpPr/>
          <p:nvPr/>
        </p:nvSpPr>
        <p:spPr>
          <a:xfrm>
            <a:off x="1022300" y="609599"/>
            <a:ext cx="7003803"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FFFFFF"/>
                </a:solidFill>
              </a:defRPr>
            </a:lvl1pPr>
          </a:lstStyle>
          <a:p>
            <a:pPr/>
            <a:r>
              <a:t>Planetary Life-Support System</a:t>
            </a:r>
          </a:p>
        </p:txBody>
      </p:sp>
      <p:sp>
        <p:nvSpPr>
          <p:cNvPr id="253" name="Shape 253"/>
          <p:cNvSpPr/>
          <p:nvPr/>
        </p:nvSpPr>
        <p:spPr>
          <a:xfrm>
            <a:off x="1022300" y="1562099"/>
            <a:ext cx="5789365"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FFFFFF"/>
                </a:solidFill>
              </a:defRPr>
            </a:lvl1pPr>
          </a:lstStyle>
          <a:p>
            <a:pPr/>
            <a:r>
              <a:t>Physiology: Homeostasis</a:t>
            </a:r>
          </a:p>
        </p:txBody>
      </p:sp>
      <p:sp>
        <p:nvSpPr>
          <p:cNvPr id="254" name="Shape 254"/>
          <p:cNvSpPr/>
          <p:nvPr/>
        </p:nvSpPr>
        <p:spPr>
          <a:xfrm>
            <a:off x="1022300" y="2514599"/>
            <a:ext cx="16623805"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FFFFFF"/>
                </a:solidFill>
              </a:defRPr>
            </a:lvl1pPr>
          </a:lstStyle>
          <a:p>
            <a:pPr/>
            <a:r>
              <a:t>Essential: Earth’s Energy Imbalance: Incoming Energy - Outgoing Energy</a:t>
            </a:r>
          </a:p>
        </p:txBody>
      </p:sp>
      <p:sp>
        <p:nvSpPr>
          <p:cNvPr id="255" name="Shape 255"/>
          <p:cNvSpPr/>
          <p:nvPr/>
        </p:nvSpPr>
        <p:spPr>
          <a:xfrm>
            <a:off x="904105" y="9804400"/>
            <a:ext cx="18611405"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solidFill>
                  <a:srgbClr val="FFFFFF"/>
                </a:solidFill>
              </a:defRPr>
            </a:pPr>
            <a:r>
              <a:t>Imbalance today: on the order of 10</a:t>
            </a:r>
            <a:r>
              <a:rPr baseline="31999"/>
              <a:t>-3 </a:t>
            </a:r>
            <a:r>
              <a:t>(300-320 TeraWatt),</a:t>
            </a:r>
          </a:p>
          <a:p>
            <a:pPr>
              <a:defRPr sz="4000">
                <a:solidFill>
                  <a:srgbClr val="FFFFFF"/>
                </a:solidFill>
              </a:defRPr>
            </a:pPr>
            <a:r>
              <a:t>                   (e.g., Stephens et al., 2012; Trenberth et al., 2014, Cheng et al., 2016)</a:t>
            </a:r>
          </a:p>
        </p:txBody>
      </p:sp>
      <p:sp>
        <p:nvSpPr>
          <p:cNvPr id="256" name="Shape 256"/>
          <p:cNvSpPr/>
          <p:nvPr/>
        </p:nvSpPr>
        <p:spPr>
          <a:xfrm>
            <a:off x="996900" y="3467099"/>
            <a:ext cx="15444590"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FFFFFF"/>
                </a:solidFill>
              </a:defRPr>
            </a:lvl1pPr>
          </a:lstStyle>
          <a:p>
            <a:pPr/>
            <a:r>
              <a:t>“Healthy Life-Support System”: Energy Imbalance is very small, tiny </a:t>
            </a:r>
          </a:p>
        </p:txBody>
      </p:sp>
      <p:sp>
        <p:nvSpPr>
          <p:cNvPr id="257" name="Shape 257"/>
          <p:cNvSpPr/>
          <p:nvPr/>
        </p:nvSpPr>
        <p:spPr>
          <a:xfrm>
            <a:off x="946100" y="11404600"/>
            <a:ext cx="15673041"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pPr>
            <a:r>
              <a:t>(1) Where is the additional energy stored and what are the impacts? </a:t>
            </a:r>
          </a:p>
          <a:p>
            <a:pPr>
              <a:defRPr sz="4000"/>
            </a:pPr>
            <a:r>
              <a:t>(2) Why did the imbalance increased?</a:t>
            </a:r>
          </a:p>
        </p:txBody>
      </p:sp>
      <p:sp>
        <p:nvSpPr>
          <p:cNvPr id="258" name="Shape 258"/>
          <p:cNvSpPr/>
          <p:nvPr/>
        </p:nvSpPr>
        <p:spPr>
          <a:xfrm>
            <a:off x="998256" y="8813799"/>
            <a:ext cx="17369351"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solidFill>
                  <a:srgbClr val="FFFFFF"/>
                </a:solidFill>
              </a:defRPr>
            </a:pPr>
            <a:r>
              <a:t>Earth’s energy imbalance due to photosynthesis: on the order of 10</a:t>
            </a:r>
            <a:r>
              <a:rPr baseline="31999"/>
              <a:t>-10</a:t>
            </a:r>
            <a:r>
              <a:t> to 10</a:t>
            </a:r>
            <a:r>
              <a:rPr baseline="31999"/>
              <a:t>-9 </a:t>
            </a:r>
          </a:p>
        </p:txBody>
      </p:sp>
      <p:sp>
        <p:nvSpPr>
          <p:cNvPr id="259" name="Shape 259"/>
          <p:cNvSpPr/>
          <p:nvPr/>
        </p:nvSpPr>
        <p:spPr>
          <a:xfrm>
            <a:off x="19171067" y="8077199"/>
            <a:ext cx="4875602"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7000">
                <a:solidFill>
                  <a:srgbClr val="FFFFFF"/>
                </a:solidFill>
              </a:defRPr>
            </a:pPr>
            <a:r>
              <a:t>10</a:t>
            </a:r>
            <a:r>
              <a:rPr baseline="31999"/>
              <a:t>-10</a:t>
            </a:r>
            <a:r>
              <a:t> to 10</a:t>
            </a:r>
            <a:r>
              <a:rPr baseline="31999"/>
              <a:t>-9 </a:t>
            </a:r>
          </a:p>
        </p:txBody>
      </p:sp>
      <p:sp>
        <p:nvSpPr>
          <p:cNvPr id="260" name="Shape 260"/>
          <p:cNvSpPr/>
          <p:nvPr/>
        </p:nvSpPr>
        <p:spPr>
          <a:xfrm>
            <a:off x="20793811" y="10286999"/>
            <a:ext cx="1630115"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7000">
                <a:solidFill>
                  <a:srgbClr val="FFFFFF"/>
                </a:solidFill>
              </a:defRPr>
            </a:pPr>
            <a:r>
              <a:t>10</a:t>
            </a:r>
            <a:r>
              <a:rPr baseline="31999"/>
              <a:t>-3</a:t>
            </a:r>
          </a:p>
        </p:txBody>
      </p:sp>
      <p:sp>
        <p:nvSpPr>
          <p:cNvPr id="261" name="Shape 261"/>
          <p:cNvSpPr/>
          <p:nvPr/>
        </p:nvSpPr>
        <p:spPr>
          <a:xfrm rot="5400000">
            <a:off x="20973868" y="9147373"/>
            <a:ext cx="1270001" cy="1270001"/>
          </a:xfrm>
          <a:prstGeom prst="rightArrow">
            <a:avLst>
              <a:gd name="adj1" fmla="val 32000"/>
              <a:gd name="adj2" fmla="val 64000"/>
            </a:avLst>
          </a:prstGeom>
          <a:solidFill>
            <a:srgbClr val="FFFFFF"/>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path" nodeType="afterEffect" presetSubtype="0" presetID="-1" grpId="1" fill="hold">
                                  <p:stCondLst>
                                    <p:cond delay="0"/>
                                  </p:stCondLst>
                                  <p:childTnLst>
                                    <p:animMotion path="M 0.000000 0.000000 L -0.389429 -0.260431" origin="layout" pathEditMode="relative">
                                      <p:cBhvr>
                                        <p:cTn id="6" dur="8750" fill="hold"/>
                                        <p:tgtEl>
                                          <p:spTgt spid="251"/>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entr" nodeType="clickEffect" presetID="9" grpId="2" fill="hold">
                                  <p:stCondLst>
                                    <p:cond delay="0"/>
                                  </p:stCondLst>
                                  <p:iterate type="el" backwards="0">
                                    <p:tmAbs val="0"/>
                                  </p:iterate>
                                  <p:childTnLst>
                                    <p:set>
                                      <p:cBhvr>
                                        <p:cTn id="10" fill="hold"/>
                                        <p:tgtEl>
                                          <p:spTgt spid="252"/>
                                        </p:tgtEl>
                                        <p:attrNameLst>
                                          <p:attrName>style.visibility</p:attrName>
                                        </p:attrNameLst>
                                      </p:cBhvr>
                                      <p:to>
                                        <p:strVal val="visible"/>
                                      </p:to>
                                    </p:set>
                                    <p:animEffect filter="dissolve" transition="in">
                                      <p:cBhvr>
                                        <p:cTn id="11" dur="1000"/>
                                        <p:tgtEl>
                                          <p:spTgt spid="252"/>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253"/>
                                        </p:tgtEl>
                                        <p:attrNameLst>
                                          <p:attrName>style.visibility</p:attrName>
                                        </p:attrNameLst>
                                      </p:cBhvr>
                                      <p:to>
                                        <p:strVal val="visible"/>
                                      </p:to>
                                    </p:set>
                                    <p:animEffect filter="dissolve" transition="in">
                                      <p:cBhvr>
                                        <p:cTn id="16" dur="1000"/>
                                        <p:tgtEl>
                                          <p:spTgt spid="253"/>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ID="9" grpId="4" fill="hold">
                                  <p:stCondLst>
                                    <p:cond delay="0"/>
                                  </p:stCondLst>
                                  <p:iterate type="el" backwards="0">
                                    <p:tmAbs val="0"/>
                                  </p:iterate>
                                  <p:childTnLst>
                                    <p:set>
                                      <p:cBhvr>
                                        <p:cTn id="20" fill="hold"/>
                                        <p:tgtEl>
                                          <p:spTgt spid="254"/>
                                        </p:tgtEl>
                                        <p:attrNameLst>
                                          <p:attrName>style.visibility</p:attrName>
                                        </p:attrNameLst>
                                      </p:cBhvr>
                                      <p:to>
                                        <p:strVal val="visible"/>
                                      </p:to>
                                    </p:set>
                                    <p:animEffect filter="dissolve" transition="in">
                                      <p:cBhvr>
                                        <p:cTn id="21" dur="1000"/>
                                        <p:tgtEl>
                                          <p:spTgt spid="254"/>
                                        </p:tgtEl>
                                      </p:cBhvr>
                                    </p:animEffect>
                                  </p:childTnLst>
                                </p:cTn>
                              </p:par>
                            </p:childTnLst>
                          </p:cTn>
                        </p:par>
                      </p:childTnLst>
                    </p:cTn>
                  </p:par>
                  <p:par>
                    <p:cTn id="22" fill="hold">
                      <p:stCondLst>
                        <p:cond delay="indefinite"/>
                      </p:stCondLst>
                      <p:childTnLst>
                        <p:par>
                          <p:cTn id="23" fill="hold">
                            <p:stCondLst>
                              <p:cond delay="0"/>
                            </p:stCondLst>
                            <p:childTnLst>
                              <p:par>
                                <p:cTn id="24" presetClass="entr" nodeType="clickEffect" presetID="9" grpId="5" fill="hold">
                                  <p:stCondLst>
                                    <p:cond delay="0"/>
                                  </p:stCondLst>
                                  <p:iterate type="el" backwards="0">
                                    <p:tmAbs val="0"/>
                                  </p:iterate>
                                  <p:childTnLst>
                                    <p:set>
                                      <p:cBhvr>
                                        <p:cTn id="25" fill="hold"/>
                                        <p:tgtEl>
                                          <p:spTgt spid="256"/>
                                        </p:tgtEl>
                                        <p:attrNameLst>
                                          <p:attrName>style.visibility</p:attrName>
                                        </p:attrNameLst>
                                      </p:cBhvr>
                                      <p:to>
                                        <p:strVal val="visible"/>
                                      </p:to>
                                    </p:set>
                                    <p:animEffect filter="dissolve" transition="in">
                                      <p:cBhvr>
                                        <p:cTn id="26" dur="1000"/>
                                        <p:tgtEl>
                                          <p:spTgt spid="256"/>
                                        </p:tgtEl>
                                      </p:cBhvr>
                                    </p:animEffect>
                                  </p:childTnLst>
                                </p:cTn>
                              </p:par>
                            </p:childTnLst>
                          </p:cTn>
                        </p:par>
                      </p:childTnLst>
                    </p:cTn>
                  </p:par>
                  <p:par>
                    <p:cTn id="27" fill="hold">
                      <p:stCondLst>
                        <p:cond delay="indefinite"/>
                      </p:stCondLst>
                      <p:childTnLst>
                        <p:par>
                          <p:cTn id="28" fill="hold">
                            <p:stCondLst>
                              <p:cond delay="0"/>
                            </p:stCondLst>
                            <p:childTnLst>
                              <p:par>
                                <p:cTn id="29" presetClass="entr" nodeType="clickEffect" presetID="9" grpId="6" fill="hold">
                                  <p:stCondLst>
                                    <p:cond delay="0"/>
                                  </p:stCondLst>
                                  <p:iterate type="el" backwards="0">
                                    <p:tmAbs val="0"/>
                                  </p:iterate>
                                  <p:childTnLst>
                                    <p:set>
                                      <p:cBhvr>
                                        <p:cTn id="30" fill="hold"/>
                                        <p:tgtEl>
                                          <p:spTgt spid="258"/>
                                        </p:tgtEl>
                                        <p:attrNameLst>
                                          <p:attrName>style.visibility</p:attrName>
                                        </p:attrNameLst>
                                      </p:cBhvr>
                                      <p:to>
                                        <p:strVal val="visible"/>
                                      </p:to>
                                    </p:set>
                                    <p:animEffect filter="dissolve" transition="in">
                                      <p:cBhvr>
                                        <p:cTn id="31" dur="1000"/>
                                        <p:tgtEl>
                                          <p:spTgt spid="258"/>
                                        </p:tgtEl>
                                      </p:cBhvr>
                                    </p:animEffect>
                                  </p:childTnLst>
                                </p:cTn>
                              </p:par>
                            </p:childTnLst>
                          </p:cTn>
                        </p:par>
                        <p:par>
                          <p:cTn id="32" fill="hold">
                            <p:stCondLst>
                              <p:cond delay="1000"/>
                            </p:stCondLst>
                            <p:childTnLst>
                              <p:par>
                                <p:cTn id="33" presetClass="entr" nodeType="afterEffect" presetID="9" grpId="7" fill="hold">
                                  <p:stCondLst>
                                    <p:cond delay="0"/>
                                  </p:stCondLst>
                                  <p:iterate type="el" backwards="0">
                                    <p:tmAbs val="0"/>
                                  </p:iterate>
                                  <p:childTnLst>
                                    <p:set>
                                      <p:cBhvr>
                                        <p:cTn id="34" fill="hold"/>
                                        <p:tgtEl>
                                          <p:spTgt spid="259"/>
                                        </p:tgtEl>
                                        <p:attrNameLst>
                                          <p:attrName>style.visibility</p:attrName>
                                        </p:attrNameLst>
                                      </p:cBhvr>
                                      <p:to>
                                        <p:strVal val="visible"/>
                                      </p:to>
                                    </p:set>
                                    <p:animEffect filter="dissolve" transition="in">
                                      <p:cBhvr>
                                        <p:cTn id="35" dur="1000"/>
                                        <p:tgtEl>
                                          <p:spTgt spid="259"/>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9" grpId="8" fill="hold">
                                  <p:stCondLst>
                                    <p:cond delay="0"/>
                                  </p:stCondLst>
                                  <p:iterate type="el" backwards="0">
                                    <p:tmAbs val="0"/>
                                  </p:iterate>
                                  <p:childTnLst>
                                    <p:set>
                                      <p:cBhvr>
                                        <p:cTn id="39" fill="hold"/>
                                        <p:tgtEl>
                                          <p:spTgt spid="255"/>
                                        </p:tgtEl>
                                        <p:attrNameLst>
                                          <p:attrName>style.visibility</p:attrName>
                                        </p:attrNameLst>
                                      </p:cBhvr>
                                      <p:to>
                                        <p:strVal val="visible"/>
                                      </p:to>
                                    </p:set>
                                    <p:animEffect filter="dissolve" transition="in">
                                      <p:cBhvr>
                                        <p:cTn id="40" dur="1000"/>
                                        <p:tgtEl>
                                          <p:spTgt spid="255"/>
                                        </p:tgtEl>
                                      </p:cBhvr>
                                    </p:animEffect>
                                  </p:childTnLst>
                                </p:cTn>
                              </p:par>
                            </p:childTnLst>
                          </p:cTn>
                        </p:par>
                        <p:par>
                          <p:cTn id="41" fill="hold">
                            <p:stCondLst>
                              <p:cond delay="1000"/>
                            </p:stCondLst>
                            <p:childTnLst>
                              <p:par>
                                <p:cTn id="42" presetClass="entr" nodeType="afterEffect" presetID="9" grpId="9" fill="hold">
                                  <p:stCondLst>
                                    <p:cond delay="0"/>
                                  </p:stCondLst>
                                  <p:iterate type="el" backwards="0">
                                    <p:tmAbs val="0"/>
                                  </p:iterate>
                                  <p:childTnLst>
                                    <p:set>
                                      <p:cBhvr>
                                        <p:cTn id="43" fill="hold"/>
                                        <p:tgtEl>
                                          <p:spTgt spid="261"/>
                                        </p:tgtEl>
                                        <p:attrNameLst>
                                          <p:attrName>style.visibility</p:attrName>
                                        </p:attrNameLst>
                                      </p:cBhvr>
                                      <p:to>
                                        <p:strVal val="visible"/>
                                      </p:to>
                                    </p:set>
                                    <p:animEffect filter="dissolve" transition="in">
                                      <p:cBhvr>
                                        <p:cTn id="44" dur="1000"/>
                                        <p:tgtEl>
                                          <p:spTgt spid="261"/>
                                        </p:tgtEl>
                                      </p:cBhvr>
                                    </p:animEffect>
                                  </p:childTnLst>
                                </p:cTn>
                              </p:par>
                            </p:childTnLst>
                          </p:cTn>
                        </p:par>
                        <p:par>
                          <p:cTn id="45" fill="hold">
                            <p:stCondLst>
                              <p:cond delay="2000"/>
                            </p:stCondLst>
                            <p:childTnLst>
                              <p:par>
                                <p:cTn id="46" presetClass="entr" nodeType="afterEffect" presetID="9" grpId="10" fill="hold">
                                  <p:stCondLst>
                                    <p:cond delay="0"/>
                                  </p:stCondLst>
                                  <p:iterate type="el" backwards="0">
                                    <p:tmAbs val="0"/>
                                  </p:iterate>
                                  <p:childTnLst>
                                    <p:set>
                                      <p:cBhvr>
                                        <p:cTn id="47" fill="hold"/>
                                        <p:tgtEl>
                                          <p:spTgt spid="260"/>
                                        </p:tgtEl>
                                        <p:attrNameLst>
                                          <p:attrName>style.visibility</p:attrName>
                                        </p:attrNameLst>
                                      </p:cBhvr>
                                      <p:to>
                                        <p:strVal val="visible"/>
                                      </p:to>
                                    </p:set>
                                    <p:animEffect filter="dissolve" transition="in">
                                      <p:cBhvr>
                                        <p:cTn id="48" dur="1000"/>
                                        <p:tgtEl>
                                          <p:spTgt spid="260"/>
                                        </p:tgtEl>
                                      </p:cBhvr>
                                    </p:animEffect>
                                  </p:childTnLst>
                                </p:cTn>
                              </p:par>
                            </p:childTnLst>
                          </p:cTn>
                        </p:par>
                      </p:childTnLst>
                    </p:cTn>
                  </p:par>
                  <p:par>
                    <p:cTn id="49" fill="hold">
                      <p:stCondLst>
                        <p:cond delay="indefinite"/>
                      </p:stCondLst>
                      <p:childTnLst>
                        <p:par>
                          <p:cTn id="50" fill="hold">
                            <p:stCondLst>
                              <p:cond delay="0"/>
                            </p:stCondLst>
                            <p:childTnLst>
                              <p:par>
                                <p:cTn id="51" presetClass="entr" nodeType="clickEffect" presetID="9" grpId="11" fill="hold">
                                  <p:stCondLst>
                                    <p:cond delay="0"/>
                                  </p:stCondLst>
                                  <p:iterate type="el" backwards="0">
                                    <p:tmAbs val="0"/>
                                  </p:iterate>
                                  <p:childTnLst>
                                    <p:set>
                                      <p:cBhvr>
                                        <p:cTn id="52" fill="hold"/>
                                        <p:tgtEl>
                                          <p:spTgt spid="257"/>
                                        </p:tgtEl>
                                        <p:attrNameLst>
                                          <p:attrName>style.visibility</p:attrName>
                                        </p:attrNameLst>
                                      </p:cBhvr>
                                      <p:to>
                                        <p:strVal val="visible"/>
                                      </p:to>
                                    </p:set>
                                    <p:animEffect filter="dissolve" transition="in">
                                      <p:cBhvr>
                                        <p:cTn id="53" dur="1000"/>
                                        <p:tgtEl>
                                          <p:spTgt spid="2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6" grpId="5"/>
      <p:bldP build="whole" bldLvl="1" animBg="1" rev="0" advAuto="0" spid="255" grpId="8"/>
      <p:bldP build="whole" bldLvl="1" animBg="1" rev="0" advAuto="0" spid="260" grpId="10"/>
      <p:bldP build="whole" bldLvl="1" animBg="1" rev="0" advAuto="0" spid="259" grpId="7"/>
      <p:bldP build="whole" bldLvl="1" animBg="1" rev="0" advAuto="0" spid="252" grpId="2"/>
      <p:bldP build="whole" bldLvl="1" animBg="1" rev="0" advAuto="0" spid="258" grpId="6"/>
      <p:bldP build="whole" bldLvl="1" animBg="1" rev="0" advAuto="0" spid="261" grpId="9"/>
      <p:bldP build="whole" bldLvl="1" animBg="1" rev="0" advAuto="0" spid="257" grpId="11"/>
      <p:bldP build="whole" bldLvl="1" animBg="1" rev="0" advAuto="0" spid="254" grpId="4"/>
      <p:bldP build="whole" bldLvl="1" animBg="1" rev="0" advAuto="0" spid="253" grpId="3"/>
    </p:bldLst>
  </p:timing>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1128" name="Shape 1128"/>
          <p:cNvSpPr/>
          <p:nvPr/>
        </p:nvSpPr>
        <p:spPr>
          <a:xfrm>
            <a:off x="127000" y="1545429"/>
            <a:ext cx="24130001" cy="706219"/>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4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During the Holocene, climate and sea level were exceptionally stable</a:t>
            </a:r>
          </a:p>
        </p:txBody>
      </p:sp>
      <p:sp>
        <p:nvSpPr>
          <p:cNvPr id="1129" name="Shape 1129"/>
          <p:cNvSpPr/>
          <p:nvPr/>
        </p:nvSpPr>
        <p:spPr>
          <a:xfrm>
            <a:off x="127000" y="2344439"/>
            <a:ext cx="24129999" cy="706219"/>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4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The Holocene was a “safe operating space for humanity”</a:t>
            </a:r>
          </a:p>
        </p:txBody>
      </p:sp>
      <p:sp>
        <p:nvSpPr>
          <p:cNvPr id="1130" name="Shape 1130"/>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131"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1132" name="Shape 1132"/>
          <p:cNvSpPr/>
          <p:nvPr/>
        </p:nvSpPr>
        <p:spPr>
          <a:xfrm>
            <a:off x="158700" y="68312"/>
            <a:ext cx="293405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Key Points</a:t>
            </a:r>
          </a:p>
        </p:txBody>
      </p:sp>
      <p:sp>
        <p:nvSpPr>
          <p:cNvPr id="1133" name="Shape 1133"/>
          <p:cNvSpPr/>
          <p:nvPr/>
        </p:nvSpPr>
        <p:spPr>
          <a:xfrm>
            <a:off x="127000" y="3785770"/>
            <a:ext cx="24129999" cy="706219"/>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4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During the last few hundred years, humanity has introduced rapid and large changes  </a:t>
            </a:r>
          </a:p>
        </p:txBody>
      </p:sp>
      <p:sp>
        <p:nvSpPr>
          <p:cNvPr id="1134" name="Shape 1134"/>
          <p:cNvSpPr/>
          <p:nvPr/>
        </p:nvSpPr>
        <p:spPr>
          <a:xfrm>
            <a:off x="127000" y="4570232"/>
            <a:ext cx="24129999" cy="1430118"/>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4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The system is outside the “normal range” and in the dynamic transition into the Post-Holocene; we have increasing disequilibrium</a:t>
            </a:r>
          </a:p>
        </p:txBody>
      </p:sp>
      <p:sp>
        <p:nvSpPr>
          <p:cNvPr id="1135" name="Shape 1135"/>
          <p:cNvSpPr/>
          <p:nvPr/>
        </p:nvSpPr>
        <p:spPr>
          <a:xfrm>
            <a:off x="158700" y="830312"/>
            <a:ext cx="240341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u="sng">
                <a:latin typeface="Helvetica Light"/>
                <a:ea typeface="Helvetica Light"/>
                <a:cs typeface="Helvetica Light"/>
                <a:sym typeface="Helvetica Light"/>
              </a:defRPr>
            </a:lvl1pPr>
          </a:lstStyle>
          <a:p>
            <a:pPr/>
            <a:r>
              <a:t>Baseline</a:t>
            </a:r>
          </a:p>
        </p:txBody>
      </p:sp>
      <p:sp>
        <p:nvSpPr>
          <p:cNvPr id="1136" name="Shape 1136"/>
          <p:cNvSpPr/>
          <p:nvPr/>
        </p:nvSpPr>
        <p:spPr>
          <a:xfrm>
            <a:off x="97556" y="3002002"/>
            <a:ext cx="2823033"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u="sng">
                <a:latin typeface="Helvetica Light"/>
                <a:ea typeface="Helvetica Light"/>
                <a:cs typeface="Helvetica Light"/>
                <a:sym typeface="Helvetica Light"/>
              </a:defRPr>
            </a:lvl1pPr>
          </a:lstStyle>
          <a:p>
            <a:pPr/>
            <a:r>
              <a:t>Syndrome</a:t>
            </a:r>
          </a:p>
        </p:txBody>
      </p:sp>
      <p:sp>
        <p:nvSpPr>
          <p:cNvPr id="1137" name="Shape 1137"/>
          <p:cNvSpPr/>
          <p:nvPr/>
        </p:nvSpPr>
        <p:spPr>
          <a:xfrm>
            <a:off x="125312" y="6026111"/>
            <a:ext cx="2767521"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u="sng">
                <a:latin typeface="Helvetica Light"/>
                <a:ea typeface="Helvetica Light"/>
                <a:cs typeface="Helvetica Light"/>
                <a:sym typeface="Helvetica Light"/>
              </a:defRPr>
            </a:lvl1pPr>
          </a:lstStyle>
          <a:p>
            <a:pPr/>
            <a:r>
              <a:t>Diagnosis</a:t>
            </a:r>
          </a:p>
        </p:txBody>
      </p:sp>
      <p:sp>
        <p:nvSpPr>
          <p:cNvPr id="1138" name="Shape 1138"/>
          <p:cNvSpPr/>
          <p:nvPr/>
        </p:nvSpPr>
        <p:spPr>
          <a:xfrm>
            <a:off x="127000" y="6755779"/>
            <a:ext cx="24129999" cy="1430119"/>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4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Easy access to seemingly unlimited energy allowed humans to accelerate flows in the Earth’s life-support system and sustain rapid population growth and increasing demands</a:t>
            </a:r>
          </a:p>
        </p:txBody>
      </p:sp>
      <p:sp>
        <p:nvSpPr>
          <p:cNvPr id="1139" name="Shape 1139"/>
          <p:cNvSpPr/>
          <p:nvPr/>
        </p:nvSpPr>
        <p:spPr>
          <a:xfrm>
            <a:off x="127000" y="8255434"/>
            <a:ext cx="24129999" cy="706219"/>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4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Humans are the “Anthropogenic Cataclysmic Virus” (ACV) in the Earth’s life-support system</a:t>
            </a:r>
          </a:p>
        </p:txBody>
      </p:sp>
      <p:sp>
        <p:nvSpPr>
          <p:cNvPr id="1140" name="Shape 1140"/>
          <p:cNvSpPr/>
          <p:nvPr/>
        </p:nvSpPr>
        <p:spPr>
          <a:xfrm>
            <a:off x="125312" y="9025747"/>
            <a:ext cx="275677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u="sng">
                <a:latin typeface="Helvetica Light"/>
                <a:ea typeface="Helvetica Light"/>
                <a:cs typeface="Helvetica Light"/>
                <a:sym typeface="Helvetica Light"/>
              </a:defRPr>
            </a:lvl1pPr>
          </a:lstStyle>
          <a:p>
            <a:pPr/>
            <a:r>
              <a:t>Prognosis</a:t>
            </a:r>
          </a:p>
        </p:txBody>
      </p:sp>
      <p:sp>
        <p:nvSpPr>
          <p:cNvPr id="1141" name="Shape 1141"/>
          <p:cNvSpPr/>
          <p:nvPr/>
        </p:nvSpPr>
        <p:spPr>
          <a:xfrm>
            <a:off x="127000" y="9814366"/>
            <a:ext cx="24129999" cy="706218"/>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4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We are heading rapidly into a very different system state (tippingpoints; Post-Holocene)</a:t>
            </a:r>
          </a:p>
        </p:txBody>
      </p:sp>
      <p:sp>
        <p:nvSpPr>
          <p:cNvPr id="1142" name="Shape 1142"/>
          <p:cNvSpPr/>
          <p:nvPr/>
        </p:nvSpPr>
        <p:spPr>
          <a:xfrm>
            <a:off x="127000" y="10587976"/>
            <a:ext cx="24129999" cy="706218"/>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4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Our knowledge is changing rapidly; there is room for surprises; Foresight is needed</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1144" name="20141227_17061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145" name="Shape 1145"/>
          <p:cNvSpPr/>
          <p:nvPr/>
        </p:nvSpPr>
        <p:spPr>
          <a:xfrm>
            <a:off x="53150" y="11899900"/>
            <a:ext cx="6400503" cy="167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5400">
                <a:solidFill>
                  <a:srgbClr val="1B527B"/>
                </a:solidFill>
                <a:latin typeface="+mj-lt"/>
                <a:ea typeface="+mj-ea"/>
                <a:cs typeface="+mj-cs"/>
                <a:sym typeface="Gill Sans"/>
              </a:defRPr>
            </a:pPr>
            <a:r>
              <a:t>Hans-Peter Plag</a:t>
            </a:r>
          </a:p>
          <a:p>
            <a:pPr defTabSz="825500">
              <a:defRPr sz="5400">
                <a:solidFill>
                  <a:srgbClr val="1B527B"/>
                </a:solidFill>
                <a:latin typeface="+mj-lt"/>
                <a:ea typeface="+mj-ea"/>
                <a:cs typeface="+mj-cs"/>
                <a:sym typeface="Gill Sans"/>
              </a:defRPr>
            </a:pPr>
            <a:r>
              <a:t>February 9, 2016</a:t>
            </a:r>
          </a:p>
        </p:txBody>
      </p:sp>
      <p:pic>
        <p:nvPicPr>
          <p:cNvPr id="1146" name="20141230_092638_00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147" name="Shape 1147"/>
          <p:cNvSpPr/>
          <p:nvPr/>
        </p:nvSpPr>
        <p:spPr>
          <a:xfrm>
            <a:off x="1583112" y="3487737"/>
            <a:ext cx="21217776" cy="3952876"/>
          </a:xfrm>
          <a:prstGeom prst="rect">
            <a:avLst/>
          </a:prstGeom>
          <a:solidFill>
            <a:srgbClr val="FFFFFF">
              <a:alpha val="52794"/>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584200">
              <a:defRPr sz="4200">
                <a:latin typeface="Helvetica Light"/>
                <a:ea typeface="Helvetica Light"/>
                <a:cs typeface="Helvetica Light"/>
                <a:sym typeface="Helvetica Light"/>
              </a:defRPr>
            </a:pPr>
            <a:r>
              <a:t>Contents</a:t>
            </a:r>
          </a:p>
          <a:p>
            <a:pPr marL="518583" indent="-518583" defTabSz="584200">
              <a:buSzPct val="75000"/>
              <a:buChar char="-"/>
              <a:defRPr sz="4200">
                <a:latin typeface="Helvetica Light"/>
                <a:ea typeface="Helvetica Light"/>
                <a:cs typeface="Helvetica Light"/>
                <a:sym typeface="Helvetica Light"/>
              </a:defRPr>
            </a:pPr>
            <a:r>
              <a:t>The Baseline: Past Climate Changes</a:t>
            </a:r>
          </a:p>
          <a:p>
            <a:pPr marL="518583" indent="-518583" defTabSz="584200">
              <a:buSzPct val="75000"/>
              <a:buChar char="-"/>
              <a:defRPr sz="4200">
                <a:latin typeface="Helvetica Light"/>
                <a:ea typeface="Helvetica Light"/>
                <a:cs typeface="Helvetica Light"/>
                <a:sym typeface="Helvetica Light"/>
              </a:defRPr>
            </a:pPr>
            <a:r>
              <a:t>The Syndrome: Recent Climate and Global Change</a:t>
            </a:r>
          </a:p>
          <a:p>
            <a:pPr marL="518583" indent="-518583" defTabSz="584200">
              <a:buSzPct val="75000"/>
              <a:buChar char="-"/>
              <a:defRPr sz="4200">
                <a:latin typeface="Helvetica Light"/>
                <a:ea typeface="Helvetica Light"/>
                <a:cs typeface="Helvetica Light"/>
                <a:sym typeface="Helvetica Light"/>
              </a:defRPr>
            </a:pPr>
            <a:r>
              <a:t>The Diagnosis: Leaving the “Safe Operating Space”</a:t>
            </a:r>
          </a:p>
          <a:p>
            <a:pPr marL="518583" indent="-518583" defTabSz="584200">
              <a:buSzPct val="75000"/>
              <a:buChar char="-"/>
              <a:defRPr sz="4200">
                <a:latin typeface="Helvetica Light"/>
                <a:ea typeface="Helvetica Light"/>
                <a:cs typeface="Helvetica Light"/>
                <a:sym typeface="Helvetica Light"/>
              </a:defRPr>
            </a:pPr>
            <a:r>
              <a:t>The Prognosis: Journey Into the Unknown</a:t>
            </a:r>
          </a:p>
          <a:p>
            <a:pPr marL="518583" indent="-518583" defTabSz="584200">
              <a:buSzPct val="75000"/>
              <a:buChar char="-"/>
              <a:defRPr sz="4200">
                <a:latin typeface="Helvetica Light"/>
                <a:ea typeface="Helvetica Light"/>
                <a:cs typeface="Helvetica Light"/>
                <a:sym typeface="Helvetica Light"/>
              </a:defRPr>
            </a:pPr>
            <a:r>
              <a:t>The Therapy: “Lifestyle” changes</a:t>
            </a:r>
          </a:p>
        </p:txBody>
      </p:sp>
      <p:sp>
        <p:nvSpPr>
          <p:cNvPr id="1148" name="Shape 1148"/>
          <p:cNvSpPr/>
          <p:nvPr/>
        </p:nvSpPr>
        <p:spPr>
          <a:xfrm>
            <a:off x="381347" y="469899"/>
            <a:ext cx="23621306" cy="2235201"/>
          </a:xfrm>
          <a:prstGeom prst="rect">
            <a:avLst/>
          </a:prstGeom>
          <a:solidFill>
            <a:srgbClr val="DCDEE0">
              <a:alpha val="45447"/>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000"/>
            </a:lvl1pPr>
          </a:lstStyle>
          <a:p>
            <a:pPr/>
            <a:r>
              <a:t>Modern Climate Change: A Symptom of Humanity’s Evolution into a Growth-Addicted Industrialized Civilization</a:t>
            </a:r>
          </a:p>
        </p:txBody>
      </p:sp>
      <p:sp>
        <p:nvSpPr>
          <p:cNvPr id="1149" name="Shape 1149"/>
          <p:cNvSpPr/>
          <p:nvPr/>
        </p:nvSpPr>
        <p:spPr>
          <a:xfrm>
            <a:off x="2184400" y="7302499"/>
            <a:ext cx="7977888" cy="1"/>
          </a:xfrm>
          <a:prstGeom prst="line">
            <a:avLst/>
          </a:prstGeom>
          <a:ln w="50800">
            <a:solidFill>
              <a:schemeClr val="accent6">
                <a:hueOff val="10811956"/>
                <a:satOff val="-58544"/>
                <a:lumOff val="-9736"/>
              </a:schemeClr>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1151" name="image.png"/>
          <p:cNvPicPr>
            <a:picLocks noChangeAspect="1"/>
          </p:cNvPicPr>
          <p:nvPr/>
        </p:nvPicPr>
        <p:blipFill>
          <a:blip r:embed="rId2">
            <a:extLst/>
          </a:blip>
          <a:stretch>
            <a:fillRect/>
          </a:stretch>
        </p:blipFill>
        <p:spPr>
          <a:xfrm>
            <a:off x="-33735" y="3497"/>
            <a:ext cx="24451620" cy="18338715"/>
          </a:xfrm>
          <a:prstGeom prst="rect">
            <a:avLst/>
          </a:prstGeom>
        </p:spPr>
      </p:pic>
      <p:pic>
        <p:nvPicPr>
          <p:cNvPr id="1152" name="sapceship.tiff"/>
          <p:cNvPicPr>
            <a:picLocks noChangeAspect="1"/>
          </p:cNvPicPr>
          <p:nvPr/>
        </p:nvPicPr>
        <p:blipFill>
          <a:blip r:embed="rId3">
            <a:extLst/>
          </a:blip>
          <a:stretch>
            <a:fillRect/>
          </a:stretch>
        </p:blipFill>
        <p:spPr>
          <a:xfrm>
            <a:off x="15807729" y="4406900"/>
            <a:ext cx="4394201" cy="2870200"/>
          </a:xfrm>
          <a:prstGeom prst="rect">
            <a:avLst/>
          </a:prstGeom>
          <a:ln w="12700">
            <a:miter lim="400000"/>
          </a:ln>
        </p:spPr>
      </p:pic>
      <p:sp>
        <p:nvSpPr>
          <p:cNvPr id="1153" name="Shape 1153"/>
          <p:cNvSpPr/>
          <p:nvPr/>
        </p:nvSpPr>
        <p:spPr>
          <a:xfrm>
            <a:off x="296151" y="2522487"/>
            <a:ext cx="18293752" cy="144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400">
                <a:solidFill>
                  <a:srgbClr val="FFFFFF"/>
                </a:solidFill>
                <a:latin typeface="Helvetica Light"/>
                <a:ea typeface="Helvetica Light"/>
                <a:cs typeface="Helvetica Light"/>
                <a:sym typeface="Helvetica Light"/>
              </a:defRPr>
            </a:lvl1pPr>
          </a:lstStyle>
          <a:p>
            <a:pPr>
              <a:defRPr sz="3800"/>
            </a:pPr>
            <a:r>
              <a:rPr sz="4400"/>
              <a:t>Their system knowledge increases, and for the first time, they can see the control levers, knobs and switches that drive the Earth system</a:t>
            </a:r>
          </a:p>
        </p:txBody>
      </p:sp>
      <p:sp>
        <p:nvSpPr>
          <p:cNvPr id="1154" name="Shape 1154"/>
          <p:cNvSpPr/>
          <p:nvPr/>
        </p:nvSpPr>
        <p:spPr>
          <a:xfrm>
            <a:off x="270751" y="4022625"/>
            <a:ext cx="10977770" cy="144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400">
                <a:solidFill>
                  <a:srgbClr val="FFFFFF"/>
                </a:solidFill>
                <a:latin typeface="Helvetica Light"/>
                <a:ea typeface="Helvetica Light"/>
                <a:cs typeface="Helvetica Light"/>
                <a:sym typeface="Helvetica Light"/>
              </a:defRPr>
            </a:lvl1pPr>
          </a:lstStyle>
          <a:p>
            <a:pPr>
              <a:defRPr sz="3800"/>
            </a:pPr>
            <a:r>
              <a:rPr sz="4400"/>
              <a:t>But they don’t have the control panel, the cockpit to control and operate the system</a:t>
            </a:r>
          </a:p>
        </p:txBody>
      </p:sp>
      <p:sp>
        <p:nvSpPr>
          <p:cNvPr id="1155" name="Shape 1155"/>
          <p:cNvSpPr/>
          <p:nvPr/>
        </p:nvSpPr>
        <p:spPr>
          <a:xfrm>
            <a:off x="300317" y="1662162"/>
            <a:ext cx="22720301" cy="78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500">
                <a:solidFill>
                  <a:srgbClr val="FFFFFF"/>
                </a:solidFill>
                <a:latin typeface="Helvetica Light"/>
                <a:ea typeface="Helvetica Light"/>
                <a:cs typeface="Helvetica Light"/>
                <a:sym typeface="Helvetica Light"/>
              </a:defRPr>
            </a:lvl1pPr>
          </a:lstStyle>
          <a:p>
            <a:pPr/>
            <a:r>
              <a:t>Homo sapiens keep accumulating “wealth” while destroying their life-support system</a:t>
            </a:r>
          </a:p>
        </p:txBody>
      </p:sp>
      <p:sp>
        <p:nvSpPr>
          <p:cNvPr id="1156" name="Shape 1156"/>
          <p:cNvSpPr/>
          <p:nvPr/>
        </p:nvSpPr>
        <p:spPr>
          <a:xfrm>
            <a:off x="334251" y="11550669"/>
            <a:ext cx="17740720" cy="144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400">
                <a:solidFill>
                  <a:srgbClr val="FFFFFF"/>
                </a:solidFill>
                <a:latin typeface="Helvetica Light"/>
                <a:ea typeface="Helvetica Light"/>
                <a:cs typeface="Helvetica Light"/>
                <a:sym typeface="Helvetica Light"/>
              </a:defRPr>
            </a:lvl1pPr>
          </a:lstStyle>
          <a:p>
            <a:pPr>
              <a:defRPr sz="3800"/>
            </a:pPr>
            <a:r>
              <a:rPr sz="4400"/>
              <a:t>Importantly, they don’t have a design plan and there is no planetary governance to take the system to a future desirable for Homo sapiens </a:t>
            </a:r>
          </a:p>
        </p:txBody>
      </p:sp>
      <p:sp>
        <p:nvSpPr>
          <p:cNvPr id="1157" name="Shape 1157"/>
          <p:cNvSpPr/>
          <p:nvPr/>
        </p:nvSpPr>
        <p:spPr>
          <a:xfrm>
            <a:off x="274917" y="116037"/>
            <a:ext cx="19734808" cy="147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500">
                <a:solidFill>
                  <a:srgbClr val="FFFFFF"/>
                </a:solidFill>
                <a:latin typeface="Helvetica Light"/>
                <a:ea typeface="Helvetica Light"/>
                <a:cs typeface="Helvetica Light"/>
                <a:sym typeface="Helvetica Light"/>
              </a:defRPr>
            </a:lvl1pPr>
          </a:lstStyle>
          <a:p>
            <a:pPr/>
            <a:r>
              <a:t>The planetary life-support system is rapidly degrading and overheating; ; They are heading for a mono-species  system</a:t>
            </a:r>
          </a:p>
        </p:txBody>
      </p:sp>
      <p:grpSp>
        <p:nvGrpSpPr>
          <p:cNvPr id="1160" name="Group 1160"/>
          <p:cNvGrpSpPr/>
          <p:nvPr/>
        </p:nvGrpSpPr>
        <p:grpSpPr>
          <a:xfrm>
            <a:off x="412750" y="5627073"/>
            <a:ext cx="5339953" cy="3963549"/>
            <a:chOff x="0" y="0"/>
            <a:chExt cx="5339952" cy="3963548"/>
          </a:xfrm>
        </p:grpSpPr>
        <p:pic>
          <p:nvPicPr>
            <p:cNvPr id="1158" name="fig1.jpg"/>
            <p:cNvPicPr>
              <a:picLocks noChangeAspect="1"/>
            </p:cNvPicPr>
            <p:nvPr/>
          </p:nvPicPr>
          <p:blipFill>
            <a:blip r:embed="rId4">
              <a:extLst/>
            </a:blip>
            <a:stretch>
              <a:fillRect/>
            </a:stretch>
          </p:blipFill>
          <p:spPr>
            <a:xfrm>
              <a:off x="0" y="0"/>
              <a:ext cx="4907159" cy="3559598"/>
            </a:xfrm>
            <a:prstGeom prst="rect">
              <a:avLst/>
            </a:prstGeom>
            <a:ln w="12700" cap="flat">
              <a:noFill/>
              <a:miter lim="400000"/>
            </a:ln>
            <a:effectLst/>
          </p:spPr>
        </p:pic>
        <p:sp>
          <p:nvSpPr>
            <p:cNvPr id="1159" name="Shape 1159"/>
            <p:cNvSpPr/>
            <p:nvPr/>
          </p:nvSpPr>
          <p:spPr>
            <a:xfrm>
              <a:off x="3020018" y="3463231"/>
              <a:ext cx="2319935" cy="5003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3000">
                  <a:solidFill>
                    <a:srgbClr val="FFFFFF"/>
                  </a:solidFill>
                </a:defRPr>
              </a:lvl1pPr>
            </a:lstStyle>
            <a:p>
              <a:pPr/>
              <a:r>
                <a:t>Plag, 2000</a:t>
              </a:r>
            </a:p>
          </p:txBody>
        </p:sp>
      </p:grpSp>
      <p:sp>
        <p:nvSpPr>
          <p:cNvPr id="1161" name="Shape 1161"/>
          <p:cNvSpPr/>
          <p:nvPr/>
        </p:nvSpPr>
        <p:spPr>
          <a:xfrm>
            <a:off x="12218193" y="8523833"/>
            <a:ext cx="10700545" cy="2737347"/>
          </a:xfrm>
          <a:prstGeom prst="wedgeEllipseCallout">
            <a:avLst>
              <a:gd name="adj1" fmla="val 3179"/>
              <a:gd name="adj2" fmla="val -130897"/>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4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lvl1pPr>
          </a:lstStyle>
          <a:p>
            <a:pPr/>
            <a:r>
              <a:t>Before we leave, a recommendation for humanity …</a:t>
            </a:r>
          </a:p>
        </p:txBody>
      </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157"/>
                                        </p:tgtEl>
                                        <p:attrNameLst>
                                          <p:attrName>style.visibility</p:attrName>
                                        </p:attrNameLst>
                                      </p:cBhvr>
                                      <p:to>
                                        <p:strVal val="visible"/>
                                      </p:to>
                                    </p:set>
                                    <p:animEffect filter="dissolve" transition="in">
                                      <p:cBhvr>
                                        <p:cTn id="7" dur="1000"/>
                                        <p:tgtEl>
                                          <p:spTgt spid="115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1155"/>
                                        </p:tgtEl>
                                        <p:attrNameLst>
                                          <p:attrName>style.visibility</p:attrName>
                                        </p:attrNameLst>
                                      </p:cBhvr>
                                      <p:to>
                                        <p:strVal val="visible"/>
                                      </p:to>
                                    </p:set>
                                    <p:animEffect filter="dissolve" transition="in">
                                      <p:cBhvr>
                                        <p:cTn id="12" dur="1000"/>
                                        <p:tgtEl>
                                          <p:spTgt spid="1155"/>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1153"/>
                                        </p:tgtEl>
                                        <p:attrNameLst>
                                          <p:attrName>style.visibility</p:attrName>
                                        </p:attrNameLst>
                                      </p:cBhvr>
                                      <p:to>
                                        <p:strVal val="visible"/>
                                      </p:to>
                                    </p:set>
                                    <p:animEffect filter="dissolve" transition="in">
                                      <p:cBhvr>
                                        <p:cTn id="17" dur="1000"/>
                                        <p:tgtEl>
                                          <p:spTgt spid="1153"/>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1154"/>
                                        </p:tgtEl>
                                        <p:attrNameLst>
                                          <p:attrName>style.visibility</p:attrName>
                                        </p:attrNameLst>
                                      </p:cBhvr>
                                      <p:to>
                                        <p:strVal val="visible"/>
                                      </p:to>
                                    </p:set>
                                    <p:animEffect filter="dissolve" transition="in">
                                      <p:cBhvr>
                                        <p:cTn id="22" dur="1000"/>
                                        <p:tgtEl>
                                          <p:spTgt spid="1154"/>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1160"/>
                                        </p:tgtEl>
                                        <p:attrNameLst>
                                          <p:attrName>style.visibility</p:attrName>
                                        </p:attrNameLst>
                                      </p:cBhvr>
                                      <p:to>
                                        <p:strVal val="visible"/>
                                      </p:to>
                                    </p:set>
                                    <p:animEffect filter="dissolve" transition="in">
                                      <p:cBhvr>
                                        <p:cTn id="27" dur="1000"/>
                                        <p:tgtEl>
                                          <p:spTgt spid="1160"/>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6" fill="hold">
                                  <p:stCondLst>
                                    <p:cond delay="0"/>
                                  </p:stCondLst>
                                  <p:iterate type="el" backwards="0">
                                    <p:tmAbs val="0"/>
                                  </p:iterate>
                                  <p:childTnLst>
                                    <p:set>
                                      <p:cBhvr>
                                        <p:cTn id="31" fill="hold"/>
                                        <p:tgtEl>
                                          <p:spTgt spid="1156"/>
                                        </p:tgtEl>
                                        <p:attrNameLst>
                                          <p:attrName>style.visibility</p:attrName>
                                        </p:attrNameLst>
                                      </p:cBhvr>
                                      <p:to>
                                        <p:strVal val="visible"/>
                                      </p:to>
                                    </p:set>
                                    <p:animEffect filter="dissolve" transition="in">
                                      <p:cBhvr>
                                        <p:cTn id="32" dur="1000"/>
                                        <p:tgtEl>
                                          <p:spTgt spid="1156"/>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16" presetID="23" grpId="7" fill="hold">
                                  <p:stCondLst>
                                    <p:cond delay="0"/>
                                  </p:stCondLst>
                                  <p:iterate type="el" backwards="0">
                                    <p:tmAbs val="0"/>
                                  </p:iterate>
                                  <p:childTnLst>
                                    <p:set>
                                      <p:cBhvr>
                                        <p:cTn id="36" fill="hold"/>
                                        <p:tgtEl>
                                          <p:spTgt spid="1161"/>
                                        </p:tgtEl>
                                        <p:attrNameLst>
                                          <p:attrName>style.visibility</p:attrName>
                                        </p:attrNameLst>
                                      </p:cBhvr>
                                      <p:to>
                                        <p:strVal val="visible"/>
                                      </p:to>
                                    </p:set>
                                    <p:anim calcmode="lin" valueType="num">
                                      <p:cBhvr>
                                        <p:cTn id="37" dur="750" fill="hold"/>
                                        <p:tgtEl>
                                          <p:spTgt spid="1161"/>
                                        </p:tgtEl>
                                        <p:attrNameLst>
                                          <p:attrName>ppt_w</p:attrName>
                                        </p:attrNameLst>
                                      </p:cBhvr>
                                      <p:tavLst>
                                        <p:tav tm="0">
                                          <p:val>
                                            <p:fltVal val="0"/>
                                          </p:val>
                                        </p:tav>
                                        <p:tav tm="100000">
                                          <p:val>
                                            <p:strVal val="#ppt_w"/>
                                          </p:val>
                                        </p:tav>
                                      </p:tavLst>
                                    </p:anim>
                                    <p:anim calcmode="lin" valueType="num">
                                      <p:cBhvr>
                                        <p:cTn id="38" dur="750" fill="hold"/>
                                        <p:tgtEl>
                                          <p:spTgt spid="116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60" grpId="5"/>
      <p:bldP build="whole" bldLvl="1" animBg="1" rev="0" advAuto="0" spid="1157" grpId="1"/>
      <p:bldP build="whole" bldLvl="1" animBg="1" rev="0" advAuto="0" spid="1154" grpId="4"/>
      <p:bldP build="whole" bldLvl="1" animBg="1" rev="0" advAuto="0" spid="1156" grpId="6"/>
      <p:bldP build="whole" bldLvl="1" animBg="1" rev="0" advAuto="0" spid="1161" grpId="7"/>
      <p:bldP build="whole" bldLvl="1" animBg="1" rev="0" advAuto="0" spid="1155" grpId="2"/>
      <p:bldP build="whole" bldLvl="1" animBg="1" rev="0" advAuto="0" spid="1153" grpId="3"/>
    </p:bldLst>
  </p:timing>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1163" name="Shape 1163"/>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164"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1165" name="Shape 1165"/>
          <p:cNvSpPr/>
          <p:nvPr/>
        </p:nvSpPr>
        <p:spPr>
          <a:xfrm>
            <a:off x="158700" y="68312"/>
            <a:ext cx="15548344"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Homo Sapiens’ Economy and Earth’s Life-Support System</a:t>
            </a:r>
          </a:p>
        </p:txBody>
      </p:sp>
      <p:sp>
        <p:nvSpPr>
          <p:cNvPr id="1166" name="Shape 1166"/>
          <p:cNvSpPr/>
          <p:nvPr/>
        </p:nvSpPr>
        <p:spPr>
          <a:xfrm>
            <a:off x="4088709" y="12915899"/>
            <a:ext cx="3366720"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3200">
                <a:latin typeface="Helvetica Light"/>
                <a:ea typeface="Helvetica Light"/>
                <a:cs typeface="Helvetica Light"/>
                <a:sym typeface="Helvetica Light"/>
              </a:defRPr>
            </a:lvl1pPr>
          </a:lstStyle>
          <a:p>
            <a:pPr/>
            <a:r>
              <a:t>Published in 1776</a:t>
            </a:r>
          </a:p>
        </p:txBody>
      </p:sp>
      <p:pic>
        <p:nvPicPr>
          <p:cNvPr id="1167" name="figure1.jpg"/>
          <p:cNvPicPr>
            <a:picLocks noChangeAspect="1"/>
          </p:cNvPicPr>
          <p:nvPr/>
        </p:nvPicPr>
        <p:blipFill>
          <a:blip r:embed="rId3">
            <a:extLst/>
          </a:blip>
          <a:stretch>
            <a:fillRect/>
          </a:stretch>
        </p:blipFill>
        <p:spPr>
          <a:xfrm>
            <a:off x="3980083" y="1011039"/>
            <a:ext cx="12938775" cy="12504264"/>
          </a:xfrm>
          <a:prstGeom prst="rect">
            <a:avLst/>
          </a:prstGeom>
          <a:ln w="12700">
            <a:miter lim="400000"/>
          </a:ln>
        </p:spPr>
      </p:pic>
      <p:grpSp>
        <p:nvGrpSpPr>
          <p:cNvPr id="1170" name="Group 1170"/>
          <p:cNvGrpSpPr/>
          <p:nvPr/>
        </p:nvGrpSpPr>
        <p:grpSpPr>
          <a:xfrm>
            <a:off x="15903575" y="1310233"/>
            <a:ext cx="8412163" cy="5589687"/>
            <a:chOff x="0" y="0"/>
            <a:chExt cx="8412162" cy="5589686"/>
          </a:xfrm>
        </p:grpSpPr>
        <p:sp>
          <p:nvSpPr>
            <p:cNvPr id="1168" name="Shape 1168"/>
            <p:cNvSpPr/>
            <p:nvPr/>
          </p:nvSpPr>
          <p:spPr>
            <a:xfrm>
              <a:off x="0" y="0"/>
              <a:ext cx="8412163" cy="5589687"/>
            </a:xfrm>
            <a:prstGeom prst="wedgeEllipseCallout">
              <a:avLst>
                <a:gd name="adj1" fmla="val -116638"/>
                <a:gd name="adj2" fmla="val 981"/>
              </a:avLst>
            </a:prstGeom>
            <a:solidFill>
              <a:srgbClr val="DCDEE0"/>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lgn="ctr" defTabSz="1130300">
                <a:defRPr sz="4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p>
          </p:txBody>
        </p:sp>
        <p:sp>
          <p:nvSpPr>
            <p:cNvPr id="1169" name="Shape 1169"/>
            <p:cNvSpPr/>
            <p:nvPr/>
          </p:nvSpPr>
          <p:spPr>
            <a:xfrm>
              <a:off x="1046049" y="1227105"/>
              <a:ext cx="6735394" cy="313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1130300">
                <a:defRPr sz="4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For Homo sapiens, flows are regulated by </a:t>
              </a:r>
            </a:p>
            <a:p>
              <a:pPr marL="740833" indent="-423333" defTabSz="1130300">
                <a:buSzPct val="171000"/>
                <a:buChar char="•"/>
                <a:defRPr sz="4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ethics,</a:t>
              </a:r>
            </a:p>
            <a:p>
              <a:pPr marL="740833" indent="-423333" defTabSz="1130300">
                <a:buSzPct val="171000"/>
                <a:buChar char="•"/>
                <a:defRPr sz="4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social norms,</a:t>
              </a:r>
            </a:p>
            <a:p>
              <a:pPr marL="740833" indent="-423333" defTabSz="1130300">
                <a:buSzPct val="171000"/>
                <a:buChar char="•"/>
                <a:defRPr sz="40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economic rules</a:t>
              </a:r>
            </a:p>
          </p:txBody>
        </p:sp>
      </p:gr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166"/>
                                        </p:tgtEl>
                                        <p:attrNameLst>
                                          <p:attrName>style.visibility</p:attrName>
                                        </p:attrNameLst>
                                      </p:cBhvr>
                                      <p:to>
                                        <p:strVal val="visible"/>
                                      </p:to>
                                    </p:set>
                                    <p:animEffect filter="dissolve" transition="in">
                                      <p:cBhvr>
                                        <p:cTn id="7" dur="1000"/>
                                        <p:tgtEl>
                                          <p:spTgt spid="116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6" presetID="23" grpId="2" fill="hold">
                                  <p:stCondLst>
                                    <p:cond delay="0"/>
                                  </p:stCondLst>
                                  <p:iterate type="el" backwards="0">
                                    <p:tmAbs val="0"/>
                                  </p:iterate>
                                  <p:childTnLst>
                                    <p:set>
                                      <p:cBhvr>
                                        <p:cTn id="11" fill="hold"/>
                                        <p:tgtEl>
                                          <p:spTgt spid="1170"/>
                                        </p:tgtEl>
                                        <p:attrNameLst>
                                          <p:attrName>style.visibility</p:attrName>
                                        </p:attrNameLst>
                                      </p:cBhvr>
                                      <p:to>
                                        <p:strVal val="visible"/>
                                      </p:to>
                                    </p:set>
                                    <p:anim calcmode="lin" valueType="num">
                                      <p:cBhvr>
                                        <p:cTn id="12" dur="750" fill="hold"/>
                                        <p:tgtEl>
                                          <p:spTgt spid="1170"/>
                                        </p:tgtEl>
                                        <p:attrNameLst>
                                          <p:attrName>ppt_w</p:attrName>
                                        </p:attrNameLst>
                                      </p:cBhvr>
                                      <p:tavLst>
                                        <p:tav tm="0">
                                          <p:val>
                                            <p:fltVal val="0"/>
                                          </p:val>
                                        </p:tav>
                                        <p:tav tm="100000">
                                          <p:val>
                                            <p:strVal val="#ppt_w"/>
                                          </p:val>
                                        </p:tav>
                                      </p:tavLst>
                                    </p:anim>
                                    <p:anim calcmode="lin" valueType="num">
                                      <p:cBhvr>
                                        <p:cTn id="13" dur="750" fill="hold"/>
                                        <p:tgtEl>
                                          <p:spTgt spid="11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66" grpId="1"/>
      <p:bldP build="whole" bldLvl="1" animBg="1" rev="0" advAuto="0" spid="1170" grpId="2"/>
    </p:bldLst>
  </p:timing>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1172" name="Shape 1172"/>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173"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1174" name="Shape 1174"/>
          <p:cNvSpPr/>
          <p:nvPr/>
        </p:nvSpPr>
        <p:spPr>
          <a:xfrm>
            <a:off x="158700" y="68312"/>
            <a:ext cx="15548344"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Homo Sapiens’ Economy and Earth’s Life-Support System</a:t>
            </a:r>
          </a:p>
        </p:txBody>
      </p:sp>
      <p:pic>
        <p:nvPicPr>
          <p:cNvPr id="1175" name="smith_title.tiff"/>
          <p:cNvPicPr>
            <a:picLocks noChangeAspect="1"/>
          </p:cNvPicPr>
          <p:nvPr/>
        </p:nvPicPr>
        <p:blipFill>
          <a:blip r:embed="rId3">
            <a:extLst/>
          </a:blip>
          <a:stretch>
            <a:fillRect/>
          </a:stretch>
        </p:blipFill>
        <p:spPr>
          <a:xfrm>
            <a:off x="387634" y="1011039"/>
            <a:ext cx="7795950" cy="11693922"/>
          </a:xfrm>
          <a:prstGeom prst="rect">
            <a:avLst/>
          </a:prstGeom>
          <a:ln w="12700">
            <a:miter lim="400000"/>
          </a:ln>
        </p:spPr>
      </p:pic>
      <p:sp>
        <p:nvSpPr>
          <p:cNvPr id="1176" name="Shape 1176"/>
          <p:cNvSpPr/>
          <p:nvPr/>
        </p:nvSpPr>
        <p:spPr>
          <a:xfrm>
            <a:off x="4088709" y="12915899"/>
            <a:ext cx="3366720"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3200">
                <a:latin typeface="Helvetica Light"/>
                <a:ea typeface="Helvetica Light"/>
                <a:cs typeface="Helvetica Light"/>
                <a:sym typeface="Helvetica Light"/>
              </a:defRPr>
            </a:lvl1pPr>
          </a:lstStyle>
          <a:p>
            <a:pPr/>
            <a:r>
              <a:t>Published in 1776</a:t>
            </a:r>
          </a:p>
        </p:txBody>
      </p:sp>
      <p:sp>
        <p:nvSpPr>
          <p:cNvPr id="1177" name="Shape 1177"/>
          <p:cNvSpPr/>
          <p:nvPr/>
        </p:nvSpPr>
        <p:spPr>
          <a:xfrm>
            <a:off x="9154527" y="1277739"/>
            <a:ext cx="14762573" cy="231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25500" indent="-508000">
              <a:buSzPct val="171000"/>
              <a:buChar char="-"/>
              <a:defRPr sz="4800">
                <a:solidFill>
                  <a:srgbClr val="252525"/>
                </a:solidFill>
                <a:latin typeface="Helvetica Light"/>
                <a:ea typeface="Helvetica Light"/>
                <a:cs typeface="Helvetica Light"/>
                <a:sym typeface="Helvetica Light"/>
              </a:defRPr>
            </a:pPr>
            <a:r>
              <a:t>Purpose of economy is to increase human wealth;</a:t>
            </a:r>
          </a:p>
          <a:p>
            <a:pPr marL="825500" indent="-508000">
              <a:buSzPct val="171000"/>
              <a:buChar char="-"/>
              <a:defRPr sz="4800">
                <a:solidFill>
                  <a:srgbClr val="252525"/>
                </a:solidFill>
                <a:latin typeface="Helvetica Light"/>
                <a:ea typeface="Helvetica Light"/>
                <a:cs typeface="Helvetica Light"/>
                <a:sym typeface="Helvetica Light"/>
              </a:defRPr>
            </a:pPr>
            <a:r>
              <a:t>Earth and its natural wealth is basically infinite.</a:t>
            </a:r>
          </a:p>
          <a:p>
            <a:pPr algn="r">
              <a:defRPr i="1" sz="4800">
                <a:solidFill>
                  <a:srgbClr val="252525"/>
                </a:solidFill>
              </a:defRPr>
            </a:pPr>
            <a:r>
              <a:t>Smith (1776)</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1179" name="Shape 1179"/>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180"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1181" name="Shape 1181"/>
          <p:cNvSpPr/>
          <p:nvPr/>
        </p:nvSpPr>
        <p:spPr>
          <a:xfrm>
            <a:off x="9467562" y="3919934"/>
            <a:ext cx="14614638" cy="304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solidFill>
                  <a:srgbClr val="252525"/>
                </a:solidFill>
                <a:latin typeface="Helvetica Light"/>
                <a:ea typeface="Helvetica Light"/>
                <a:cs typeface="Helvetica Light"/>
                <a:sym typeface="Helvetica Light"/>
              </a:defRPr>
            </a:pPr>
            <a:r>
              <a:t>"Sustainable development is development that meets the needs of the present without compromising the ability of future generations to meet their own needs”.</a:t>
            </a:r>
          </a:p>
          <a:p>
            <a:pPr algn="r">
              <a:defRPr i="1" sz="4800">
                <a:solidFill>
                  <a:srgbClr val="252525"/>
                </a:solidFill>
              </a:defRPr>
            </a:pPr>
            <a:r>
              <a:t>WCED (1987)</a:t>
            </a:r>
          </a:p>
        </p:txBody>
      </p:sp>
      <p:pic>
        <p:nvPicPr>
          <p:cNvPr id="1182" name="our_common_future.tiff"/>
          <p:cNvPicPr>
            <a:picLocks noChangeAspect="1"/>
          </p:cNvPicPr>
          <p:nvPr/>
        </p:nvPicPr>
        <p:blipFill>
          <a:blip r:embed="rId3">
            <a:extLst/>
          </a:blip>
          <a:stretch>
            <a:fillRect/>
          </a:stretch>
        </p:blipFill>
        <p:spPr>
          <a:xfrm>
            <a:off x="902809" y="1239639"/>
            <a:ext cx="7777778" cy="11383566"/>
          </a:xfrm>
          <a:prstGeom prst="rect">
            <a:avLst/>
          </a:prstGeom>
          <a:ln w="12700">
            <a:miter lim="400000"/>
          </a:ln>
        </p:spPr>
      </p:pic>
      <p:sp>
        <p:nvSpPr>
          <p:cNvPr id="1183" name="Shape 1183"/>
          <p:cNvSpPr/>
          <p:nvPr/>
        </p:nvSpPr>
        <p:spPr>
          <a:xfrm>
            <a:off x="4088709" y="12915899"/>
            <a:ext cx="3366720"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3200">
                <a:latin typeface="Helvetica Light"/>
                <a:ea typeface="Helvetica Light"/>
                <a:cs typeface="Helvetica Light"/>
                <a:sym typeface="Helvetica Light"/>
              </a:defRPr>
            </a:lvl1pPr>
          </a:lstStyle>
          <a:p>
            <a:pPr/>
            <a:r>
              <a:t>Published in 1987</a:t>
            </a:r>
          </a:p>
        </p:txBody>
      </p:sp>
      <p:sp>
        <p:nvSpPr>
          <p:cNvPr id="1184" name="Shape 1184"/>
          <p:cNvSpPr/>
          <p:nvPr/>
        </p:nvSpPr>
        <p:spPr>
          <a:xfrm>
            <a:off x="9154527" y="1277739"/>
            <a:ext cx="14762573" cy="231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25500" indent="-508000">
              <a:buSzPct val="171000"/>
              <a:buChar char="-"/>
              <a:defRPr sz="4800">
                <a:solidFill>
                  <a:srgbClr val="252525"/>
                </a:solidFill>
                <a:latin typeface="Helvetica Light"/>
                <a:ea typeface="Helvetica Light"/>
                <a:cs typeface="Helvetica Light"/>
                <a:sym typeface="Helvetica Light"/>
              </a:defRPr>
            </a:pPr>
            <a:r>
              <a:t>Purpose of economy is to increase human wealth;</a:t>
            </a:r>
          </a:p>
          <a:p>
            <a:pPr marL="825500" indent="-508000">
              <a:buSzPct val="171000"/>
              <a:buChar char="-"/>
              <a:defRPr sz="4800">
                <a:solidFill>
                  <a:srgbClr val="252525"/>
                </a:solidFill>
                <a:latin typeface="Helvetica Light"/>
                <a:ea typeface="Helvetica Light"/>
                <a:cs typeface="Helvetica Light"/>
                <a:sym typeface="Helvetica Light"/>
              </a:defRPr>
            </a:pPr>
            <a:r>
              <a:t>Earth and its natural wealth is basically infinite.</a:t>
            </a:r>
          </a:p>
          <a:p>
            <a:pPr algn="r">
              <a:defRPr i="1" sz="4800">
                <a:solidFill>
                  <a:srgbClr val="252525"/>
                </a:solidFill>
              </a:defRPr>
            </a:pPr>
            <a:r>
              <a:t>Smith (1776)</a:t>
            </a:r>
          </a:p>
        </p:txBody>
      </p:sp>
      <p:sp>
        <p:nvSpPr>
          <p:cNvPr id="1185" name="Shape 1185"/>
          <p:cNvSpPr/>
          <p:nvPr/>
        </p:nvSpPr>
        <p:spPr>
          <a:xfrm>
            <a:off x="158700" y="68312"/>
            <a:ext cx="15548344"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Homo Sapiens’ Economy and Earth’s Life-Support System</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1187" name="Shape 1187"/>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188"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1189" name="Shape 1189"/>
          <p:cNvSpPr/>
          <p:nvPr/>
        </p:nvSpPr>
        <p:spPr>
          <a:xfrm>
            <a:off x="9467561" y="6830020"/>
            <a:ext cx="14614638" cy="37846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9266" marR="59266" defTabSz="655174">
              <a:defRPr sz="4800">
                <a:uFill>
                  <a:solidFill>
                    <a:srgbClr val="FFFFFF"/>
                  </a:solidFill>
                </a:uFill>
                <a:latin typeface="Helvetica Light"/>
                <a:ea typeface="Helvetica Light"/>
                <a:cs typeface="Helvetica Light"/>
                <a:sym typeface="Helvetica Light"/>
              </a:defRPr>
            </a:pPr>
            <a:r>
              <a:t>“Sustainable Development is a development that meets the needs of the present while safeguarding Earth’s life support systems, on which the welfare of current and future generations depends.” </a:t>
            </a:r>
          </a:p>
          <a:p>
            <a:pPr marL="59266" marR="59266" algn="r" defTabSz="655174">
              <a:defRPr i="1" sz="4800">
                <a:uFill>
                  <a:solidFill>
                    <a:srgbClr val="FFFFFF"/>
                  </a:solidFill>
                </a:uFill>
              </a:defRPr>
            </a:pPr>
            <a:r>
              <a:t>Griggs et al. (2013)</a:t>
            </a:r>
          </a:p>
        </p:txBody>
      </p:sp>
      <p:pic>
        <p:nvPicPr>
          <p:cNvPr id="1190" name="griggs_p1.tiff"/>
          <p:cNvPicPr>
            <a:picLocks noChangeAspect="1"/>
          </p:cNvPicPr>
          <p:nvPr/>
        </p:nvPicPr>
        <p:blipFill>
          <a:blip r:embed="rId3">
            <a:extLst/>
          </a:blip>
          <a:stretch>
            <a:fillRect/>
          </a:stretch>
        </p:blipFill>
        <p:spPr>
          <a:xfrm>
            <a:off x="-31750" y="1238250"/>
            <a:ext cx="9534877" cy="12544049"/>
          </a:xfrm>
          <a:prstGeom prst="rect">
            <a:avLst/>
          </a:prstGeom>
          <a:ln w="12700">
            <a:miter lim="400000"/>
          </a:ln>
        </p:spPr>
      </p:pic>
      <p:sp>
        <p:nvSpPr>
          <p:cNvPr id="1191" name="Shape 1191"/>
          <p:cNvSpPr/>
          <p:nvPr/>
        </p:nvSpPr>
        <p:spPr>
          <a:xfrm>
            <a:off x="9467562" y="3919934"/>
            <a:ext cx="14614638" cy="304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solidFill>
                  <a:srgbClr val="252525"/>
                </a:solidFill>
                <a:latin typeface="Helvetica Light"/>
                <a:ea typeface="Helvetica Light"/>
                <a:cs typeface="Helvetica Light"/>
                <a:sym typeface="Helvetica Light"/>
              </a:defRPr>
            </a:pPr>
            <a:r>
              <a:t>"Sustainable development is development that meets the needs of the present without compromising the ability of future generations to meet their own needs”.</a:t>
            </a:r>
          </a:p>
          <a:p>
            <a:pPr algn="r">
              <a:defRPr i="1" sz="4800">
                <a:solidFill>
                  <a:srgbClr val="252525"/>
                </a:solidFill>
              </a:defRPr>
            </a:pPr>
            <a:r>
              <a:t>WCED (1987)</a:t>
            </a:r>
          </a:p>
        </p:txBody>
      </p:sp>
      <p:sp>
        <p:nvSpPr>
          <p:cNvPr id="1192" name="Shape 1192"/>
          <p:cNvSpPr/>
          <p:nvPr/>
        </p:nvSpPr>
        <p:spPr>
          <a:xfrm>
            <a:off x="9154527" y="1277739"/>
            <a:ext cx="14762573" cy="231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25500" indent="-508000">
              <a:buSzPct val="171000"/>
              <a:buChar char="-"/>
              <a:defRPr sz="4800">
                <a:solidFill>
                  <a:srgbClr val="252525"/>
                </a:solidFill>
                <a:latin typeface="Helvetica Light"/>
                <a:ea typeface="Helvetica Light"/>
                <a:cs typeface="Helvetica Light"/>
                <a:sym typeface="Helvetica Light"/>
              </a:defRPr>
            </a:pPr>
            <a:r>
              <a:t>Purpose of economy is to increase human wealth;</a:t>
            </a:r>
          </a:p>
          <a:p>
            <a:pPr marL="825500" indent="-508000">
              <a:buSzPct val="171000"/>
              <a:buChar char="-"/>
              <a:defRPr sz="4800">
                <a:solidFill>
                  <a:srgbClr val="252525"/>
                </a:solidFill>
                <a:latin typeface="Helvetica Light"/>
                <a:ea typeface="Helvetica Light"/>
                <a:cs typeface="Helvetica Light"/>
                <a:sym typeface="Helvetica Light"/>
              </a:defRPr>
            </a:pPr>
            <a:r>
              <a:t>Earth and its natural wealth is basically infinite.</a:t>
            </a:r>
          </a:p>
          <a:p>
            <a:pPr algn="r">
              <a:defRPr i="1" sz="4800">
                <a:solidFill>
                  <a:srgbClr val="252525"/>
                </a:solidFill>
              </a:defRPr>
            </a:pPr>
            <a:r>
              <a:t>Smith (1776)</a:t>
            </a:r>
          </a:p>
        </p:txBody>
      </p:sp>
      <p:sp>
        <p:nvSpPr>
          <p:cNvPr id="1193" name="Shape 1193"/>
          <p:cNvSpPr/>
          <p:nvPr/>
        </p:nvSpPr>
        <p:spPr>
          <a:xfrm>
            <a:off x="158700" y="68312"/>
            <a:ext cx="15548344"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Homo Sapiens’ Economy and Earth’s Life-Support System</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1195" name="Shape 1195"/>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196"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1197" name="Shape 1197"/>
          <p:cNvSpPr/>
          <p:nvPr/>
        </p:nvSpPr>
        <p:spPr>
          <a:xfrm>
            <a:off x="9467561" y="6830020"/>
            <a:ext cx="14614638" cy="37846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9266" marR="59266" defTabSz="655174">
              <a:defRPr sz="4800">
                <a:uFill>
                  <a:solidFill>
                    <a:srgbClr val="FFFFFF"/>
                  </a:solidFill>
                </a:uFill>
                <a:latin typeface="Helvetica Light"/>
                <a:ea typeface="Helvetica Light"/>
                <a:cs typeface="Helvetica Light"/>
                <a:sym typeface="Helvetica Light"/>
              </a:defRPr>
            </a:pPr>
            <a:r>
              <a:t>“Sustainable Development is a development that meets the needs of the present while safeguarding Earth’s life support systems, on which the welfare of current and future generations depends.” </a:t>
            </a:r>
          </a:p>
          <a:p>
            <a:pPr marL="59266" marR="59266" algn="r" defTabSz="655174">
              <a:defRPr i="1" sz="4800">
                <a:uFill>
                  <a:solidFill>
                    <a:srgbClr val="FFFFFF"/>
                  </a:solidFill>
                </a:uFill>
              </a:defRPr>
            </a:pPr>
            <a:r>
              <a:t>Griggs et al. (2013)</a:t>
            </a:r>
          </a:p>
        </p:txBody>
      </p:sp>
      <p:sp>
        <p:nvSpPr>
          <p:cNvPr id="1198" name="Shape 1198"/>
          <p:cNvSpPr/>
          <p:nvPr/>
        </p:nvSpPr>
        <p:spPr>
          <a:xfrm>
            <a:off x="9467562" y="3919934"/>
            <a:ext cx="14614638" cy="304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solidFill>
                  <a:srgbClr val="252525"/>
                </a:solidFill>
                <a:latin typeface="Helvetica Light"/>
                <a:ea typeface="Helvetica Light"/>
                <a:cs typeface="Helvetica Light"/>
                <a:sym typeface="Helvetica Light"/>
              </a:defRPr>
            </a:pPr>
            <a:r>
              <a:t>"Sustainable development is development that meets the needs of the present without compromising the ability of future generations to meet their own needs”.</a:t>
            </a:r>
          </a:p>
          <a:p>
            <a:pPr algn="r">
              <a:defRPr i="1" sz="4800">
                <a:solidFill>
                  <a:srgbClr val="252525"/>
                </a:solidFill>
              </a:defRPr>
            </a:pPr>
            <a:r>
              <a:t>WCED (1987)</a:t>
            </a:r>
          </a:p>
        </p:txBody>
      </p:sp>
      <p:sp>
        <p:nvSpPr>
          <p:cNvPr id="1199" name="Shape 1199"/>
          <p:cNvSpPr/>
          <p:nvPr/>
        </p:nvSpPr>
        <p:spPr>
          <a:xfrm>
            <a:off x="9154527" y="1277739"/>
            <a:ext cx="14762573" cy="231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25500" indent="-508000">
              <a:buSzPct val="171000"/>
              <a:buChar char="-"/>
              <a:defRPr sz="4800">
                <a:solidFill>
                  <a:srgbClr val="252525"/>
                </a:solidFill>
                <a:latin typeface="Helvetica Light"/>
                <a:ea typeface="Helvetica Light"/>
                <a:cs typeface="Helvetica Light"/>
                <a:sym typeface="Helvetica Light"/>
              </a:defRPr>
            </a:pPr>
            <a:r>
              <a:t>Purpose of economy is to increase human wealth;</a:t>
            </a:r>
          </a:p>
          <a:p>
            <a:pPr marL="825500" indent="-508000">
              <a:buSzPct val="171000"/>
              <a:buChar char="-"/>
              <a:defRPr sz="4800">
                <a:solidFill>
                  <a:srgbClr val="252525"/>
                </a:solidFill>
                <a:latin typeface="Helvetica Light"/>
                <a:ea typeface="Helvetica Light"/>
                <a:cs typeface="Helvetica Light"/>
                <a:sym typeface="Helvetica Light"/>
              </a:defRPr>
            </a:pPr>
            <a:r>
              <a:t>Earth and its natural wealth is basically infinite.</a:t>
            </a:r>
          </a:p>
          <a:p>
            <a:pPr algn="r">
              <a:defRPr i="1" sz="4800">
                <a:solidFill>
                  <a:srgbClr val="252525"/>
                </a:solidFill>
              </a:defRPr>
            </a:pPr>
            <a:r>
              <a:t>Smith (1776)</a:t>
            </a:r>
          </a:p>
        </p:txBody>
      </p:sp>
      <p:pic>
        <p:nvPicPr>
          <p:cNvPr id="1200" name="griggs_f2.tiff"/>
          <p:cNvPicPr>
            <a:picLocks noChangeAspect="1"/>
          </p:cNvPicPr>
          <p:nvPr/>
        </p:nvPicPr>
        <p:blipFill>
          <a:blip r:embed="rId3">
            <a:extLst/>
          </a:blip>
          <a:stretch>
            <a:fillRect/>
          </a:stretch>
        </p:blipFill>
        <p:spPr>
          <a:xfrm>
            <a:off x="29345" y="1700628"/>
            <a:ext cx="9179715" cy="9165373"/>
          </a:xfrm>
          <a:prstGeom prst="rect">
            <a:avLst/>
          </a:prstGeom>
          <a:ln w="12700">
            <a:miter lim="400000"/>
          </a:ln>
        </p:spPr>
      </p:pic>
      <p:sp>
        <p:nvSpPr>
          <p:cNvPr id="1201" name="Shape 1201"/>
          <p:cNvSpPr/>
          <p:nvPr/>
        </p:nvSpPr>
        <p:spPr>
          <a:xfrm>
            <a:off x="158700" y="68312"/>
            <a:ext cx="15548344"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Homo Sapiens’ Economy and Earth’s Life-Support System</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1203" name="Shape 1203"/>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204"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1205" name="Shape 1205"/>
          <p:cNvSpPr/>
          <p:nvPr/>
        </p:nvSpPr>
        <p:spPr>
          <a:xfrm>
            <a:off x="9467561" y="6830020"/>
            <a:ext cx="14614638" cy="37846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9266" marR="59266" defTabSz="655174">
              <a:defRPr sz="4800">
                <a:uFill>
                  <a:solidFill>
                    <a:srgbClr val="FFFFFF"/>
                  </a:solidFill>
                </a:uFill>
                <a:latin typeface="Helvetica Light"/>
                <a:ea typeface="Helvetica Light"/>
                <a:cs typeface="Helvetica Light"/>
                <a:sym typeface="Helvetica Light"/>
              </a:defRPr>
            </a:pPr>
            <a:r>
              <a:t>“Sustainable Development is a development that meets the needs of the present while safeguarding Earth’s life support systems, on which the welfare of current and future generations depends.” </a:t>
            </a:r>
          </a:p>
          <a:p>
            <a:pPr marL="59266" marR="59266" algn="r" defTabSz="655174">
              <a:defRPr i="1" sz="4800">
                <a:uFill>
                  <a:solidFill>
                    <a:srgbClr val="FFFFFF"/>
                  </a:solidFill>
                </a:uFill>
              </a:defRPr>
            </a:pPr>
            <a:r>
              <a:t>Griggs et al. (2013)</a:t>
            </a:r>
          </a:p>
        </p:txBody>
      </p:sp>
      <p:sp>
        <p:nvSpPr>
          <p:cNvPr id="1206" name="Shape 1206"/>
          <p:cNvSpPr/>
          <p:nvPr/>
        </p:nvSpPr>
        <p:spPr>
          <a:xfrm>
            <a:off x="9467562" y="3919934"/>
            <a:ext cx="14614638" cy="304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solidFill>
                  <a:srgbClr val="252525"/>
                </a:solidFill>
                <a:latin typeface="Helvetica Light"/>
                <a:ea typeface="Helvetica Light"/>
                <a:cs typeface="Helvetica Light"/>
                <a:sym typeface="Helvetica Light"/>
              </a:defRPr>
            </a:pPr>
            <a:r>
              <a:t>"Sustainable development is development that meets the needs of the present without compromising the ability of future generations to meet their own needs”.</a:t>
            </a:r>
          </a:p>
          <a:p>
            <a:pPr algn="r">
              <a:defRPr i="1" sz="4800">
                <a:solidFill>
                  <a:srgbClr val="252525"/>
                </a:solidFill>
              </a:defRPr>
            </a:pPr>
            <a:r>
              <a:t>WCED (1987)</a:t>
            </a:r>
          </a:p>
        </p:txBody>
      </p:sp>
      <p:sp>
        <p:nvSpPr>
          <p:cNvPr id="1207" name="Shape 1207"/>
          <p:cNvSpPr/>
          <p:nvPr/>
        </p:nvSpPr>
        <p:spPr>
          <a:xfrm>
            <a:off x="9154527" y="1277739"/>
            <a:ext cx="14762573" cy="231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25500" indent="-508000">
              <a:buSzPct val="171000"/>
              <a:buChar char="-"/>
              <a:defRPr sz="4800">
                <a:solidFill>
                  <a:srgbClr val="252525"/>
                </a:solidFill>
                <a:latin typeface="Helvetica Light"/>
                <a:ea typeface="Helvetica Light"/>
                <a:cs typeface="Helvetica Light"/>
                <a:sym typeface="Helvetica Light"/>
              </a:defRPr>
            </a:pPr>
            <a:r>
              <a:t>Purpose of economy is to increase human wealth;</a:t>
            </a:r>
          </a:p>
          <a:p>
            <a:pPr marL="825500" indent="-508000">
              <a:buSzPct val="171000"/>
              <a:buChar char="-"/>
              <a:defRPr sz="4800">
                <a:solidFill>
                  <a:srgbClr val="252525"/>
                </a:solidFill>
                <a:latin typeface="Helvetica Light"/>
                <a:ea typeface="Helvetica Light"/>
                <a:cs typeface="Helvetica Light"/>
                <a:sym typeface="Helvetica Light"/>
              </a:defRPr>
            </a:pPr>
            <a:r>
              <a:t>Earth and its natural wealth is basically infinite.</a:t>
            </a:r>
          </a:p>
          <a:p>
            <a:pPr algn="r">
              <a:defRPr i="1" sz="4800">
                <a:solidFill>
                  <a:srgbClr val="252525"/>
                </a:solidFill>
              </a:defRPr>
            </a:pPr>
            <a:r>
              <a:t>Smith (1776)</a:t>
            </a:r>
          </a:p>
        </p:txBody>
      </p:sp>
      <p:pic>
        <p:nvPicPr>
          <p:cNvPr id="1208" name="e4h.png"/>
          <p:cNvPicPr>
            <a:picLocks noChangeAspect="1"/>
          </p:cNvPicPr>
          <p:nvPr/>
        </p:nvPicPr>
        <p:blipFill>
          <a:blip r:embed="rId3">
            <a:extLst/>
          </a:blip>
          <a:stretch>
            <a:fillRect/>
          </a:stretch>
        </p:blipFill>
        <p:spPr>
          <a:xfrm>
            <a:off x="171482" y="1765179"/>
            <a:ext cx="9126836" cy="9080742"/>
          </a:xfrm>
          <a:prstGeom prst="rect">
            <a:avLst/>
          </a:prstGeom>
          <a:ln w="12700">
            <a:miter lim="400000"/>
          </a:ln>
        </p:spPr>
      </p:pic>
      <p:sp>
        <p:nvSpPr>
          <p:cNvPr id="1209" name="Shape 1209"/>
          <p:cNvSpPr/>
          <p:nvPr/>
        </p:nvSpPr>
        <p:spPr>
          <a:xfrm>
            <a:off x="704561" y="10970220"/>
            <a:ext cx="23268100" cy="2311401"/>
          </a:xfrm>
          <a:prstGeom prst="rect">
            <a:avLst/>
          </a:prstGeom>
          <a:solidFill>
            <a:schemeClr val="accent6">
              <a:hueOff val="10811956"/>
              <a:satOff val="-58544"/>
              <a:lumOff val="-9736"/>
            </a:scheme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9266" marR="59266" defTabSz="655174">
              <a:defRPr sz="4800">
                <a:solidFill>
                  <a:srgbClr val="FFFFFF"/>
                </a:solidFill>
                <a:uFill>
                  <a:solidFill>
                    <a:srgbClr val="FFFFFF"/>
                  </a:solidFill>
                </a:uFill>
                <a:latin typeface="Helvetica Light"/>
                <a:ea typeface="Helvetica Light"/>
                <a:cs typeface="Helvetica Light"/>
                <a:sym typeface="Helvetica Light"/>
              </a:defRPr>
            </a:lvl1pPr>
          </a:lstStyle>
          <a:p>
            <a:pPr/>
            <a:r>
              <a:t>Our Message to Humanity: You need an economy that meets the needs of the present while safeguarding Earth’s life support systems, on which the welfare of current and future generations depends. </a:t>
            </a:r>
          </a:p>
        </p:txBody>
      </p:sp>
      <p:sp>
        <p:nvSpPr>
          <p:cNvPr id="1210" name="Shape 1210"/>
          <p:cNvSpPr/>
          <p:nvPr/>
        </p:nvSpPr>
        <p:spPr>
          <a:xfrm>
            <a:off x="158700" y="68312"/>
            <a:ext cx="15548344"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Homo Sapiens’ Economy and Earth’s Life-Support System</a:t>
            </a:r>
          </a:p>
        </p:txBody>
      </p:sp>
      <p:pic>
        <p:nvPicPr>
          <p:cNvPr id="1211" name="figure1.jpg"/>
          <p:cNvPicPr>
            <a:picLocks noChangeAspect="1"/>
          </p:cNvPicPr>
          <p:nvPr/>
        </p:nvPicPr>
        <p:blipFill>
          <a:blip r:embed="rId4">
            <a:extLst/>
          </a:blip>
          <a:stretch>
            <a:fillRect/>
          </a:stretch>
        </p:blipFill>
        <p:spPr>
          <a:xfrm>
            <a:off x="353335" y="1860351"/>
            <a:ext cx="9199330" cy="889039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209"/>
                                        </p:tgtEl>
                                        <p:attrNameLst>
                                          <p:attrName>style.visibility</p:attrName>
                                        </p:attrNameLst>
                                      </p:cBhvr>
                                      <p:to>
                                        <p:strVal val="visible"/>
                                      </p:to>
                                    </p:set>
                                    <p:animEffect filter="dissolve" transition="in">
                                      <p:cBhvr>
                                        <p:cTn id="7" dur="1000"/>
                                        <p:tgtEl>
                                          <p:spTgt spid="12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09" grpId="1"/>
    </p:bldLst>
  </p:timing>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1213" name="onthedge.tiff"/>
          <p:cNvPicPr>
            <a:picLocks noChangeAspect="1"/>
          </p:cNvPicPr>
          <p:nvPr/>
        </p:nvPicPr>
        <p:blipFill>
          <a:blip r:embed="rId2">
            <a:extLst/>
          </a:blip>
          <a:stretch>
            <a:fillRect/>
          </a:stretch>
        </p:blipFill>
        <p:spPr>
          <a:xfrm>
            <a:off x="38100" y="1808940"/>
            <a:ext cx="24307800" cy="11602260"/>
          </a:xfrm>
          <a:prstGeom prst="rect">
            <a:avLst/>
          </a:prstGeom>
          <a:ln w="12700">
            <a:miter lim="400000"/>
          </a:ln>
        </p:spPr>
      </p:pic>
      <p:sp>
        <p:nvSpPr>
          <p:cNvPr id="1214" name="Shape 1214"/>
          <p:cNvSpPr/>
          <p:nvPr/>
        </p:nvSpPr>
        <p:spPr>
          <a:xfrm>
            <a:off x="12119231" y="9652000"/>
            <a:ext cx="10411432" cy="0"/>
          </a:xfrm>
          <a:prstGeom prst="line">
            <a:avLst/>
          </a:prstGeom>
          <a:ln w="76200">
            <a:solidFill>
              <a:schemeClr val="accent5"/>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215" name="Shape 1215"/>
          <p:cNvSpPr/>
          <p:nvPr/>
        </p:nvSpPr>
        <p:spPr>
          <a:xfrm>
            <a:off x="9706231" y="10210800"/>
            <a:ext cx="12812255" cy="0"/>
          </a:xfrm>
          <a:prstGeom prst="line">
            <a:avLst/>
          </a:prstGeom>
          <a:ln w="76200">
            <a:solidFill>
              <a:schemeClr val="accent5"/>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1216" name="Shape 1216"/>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217"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sp>
        <p:nvSpPr>
          <p:cNvPr id="1218" name="Shape 1218"/>
          <p:cNvSpPr/>
          <p:nvPr/>
        </p:nvSpPr>
        <p:spPr>
          <a:xfrm>
            <a:off x="158700" y="68312"/>
            <a:ext cx="15548344"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Homo Sapiens’ Economy and Earth’s Life-Support System</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214"/>
                                        </p:tgtEl>
                                        <p:attrNameLst>
                                          <p:attrName>style.visibility</p:attrName>
                                        </p:attrNameLst>
                                      </p:cBhvr>
                                      <p:to>
                                        <p:strVal val="visible"/>
                                      </p:to>
                                    </p:set>
                                    <p:animEffect filter="dissolve" transition="in">
                                      <p:cBhvr>
                                        <p:cTn id="7" dur="1000"/>
                                        <p:tgtEl>
                                          <p:spTgt spid="1214"/>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1215"/>
                                        </p:tgtEl>
                                        <p:attrNameLst>
                                          <p:attrName>style.visibility</p:attrName>
                                        </p:attrNameLst>
                                      </p:cBhvr>
                                      <p:to>
                                        <p:strVal val="visible"/>
                                      </p:to>
                                    </p:set>
                                    <p:animEffect filter="dissolve" transition="in">
                                      <p:cBhvr>
                                        <p:cTn id="11" dur="1000"/>
                                        <p:tgtEl>
                                          <p:spTgt spid="12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15" grpId="2"/>
      <p:bldP build="whole" bldLvl="1" animBg="1" rev="0" advAuto="0" spid="1214"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263" name="20141227_17061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64" name="Shape 264"/>
          <p:cNvSpPr/>
          <p:nvPr/>
        </p:nvSpPr>
        <p:spPr>
          <a:xfrm>
            <a:off x="53150" y="11899900"/>
            <a:ext cx="6400503" cy="167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5400">
                <a:solidFill>
                  <a:srgbClr val="1B527B"/>
                </a:solidFill>
                <a:latin typeface="+mj-lt"/>
                <a:ea typeface="+mj-ea"/>
                <a:cs typeface="+mj-cs"/>
                <a:sym typeface="Gill Sans"/>
              </a:defRPr>
            </a:pPr>
            <a:r>
              <a:t>Hans-Peter Plag</a:t>
            </a:r>
          </a:p>
          <a:p>
            <a:pPr defTabSz="825500">
              <a:defRPr sz="5400">
                <a:solidFill>
                  <a:srgbClr val="1B527B"/>
                </a:solidFill>
                <a:latin typeface="+mj-lt"/>
                <a:ea typeface="+mj-ea"/>
                <a:cs typeface="+mj-cs"/>
                <a:sym typeface="Gill Sans"/>
              </a:defRPr>
            </a:pPr>
            <a:r>
              <a:t>February 9, 2016</a:t>
            </a:r>
          </a:p>
        </p:txBody>
      </p:sp>
      <p:pic>
        <p:nvPicPr>
          <p:cNvPr id="265" name="20141230_092638_00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266" name="Shape 266"/>
          <p:cNvSpPr/>
          <p:nvPr/>
        </p:nvSpPr>
        <p:spPr>
          <a:xfrm>
            <a:off x="1583112" y="3487737"/>
            <a:ext cx="21217776" cy="3952876"/>
          </a:xfrm>
          <a:prstGeom prst="rect">
            <a:avLst/>
          </a:prstGeom>
          <a:solidFill>
            <a:srgbClr val="FFFFFF">
              <a:alpha val="52794"/>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584200">
              <a:defRPr sz="4200">
                <a:latin typeface="Helvetica Light"/>
                <a:ea typeface="Helvetica Light"/>
                <a:cs typeface="Helvetica Light"/>
                <a:sym typeface="Helvetica Light"/>
              </a:defRPr>
            </a:pPr>
            <a:r>
              <a:t>Contents</a:t>
            </a:r>
          </a:p>
          <a:p>
            <a:pPr marL="518583" indent="-518583" defTabSz="584200">
              <a:buSzPct val="75000"/>
              <a:buChar char="-"/>
              <a:defRPr sz="4200">
                <a:latin typeface="Helvetica Light"/>
                <a:ea typeface="Helvetica Light"/>
                <a:cs typeface="Helvetica Light"/>
                <a:sym typeface="Helvetica Light"/>
              </a:defRPr>
            </a:pPr>
            <a:r>
              <a:t>The Baseline: Past Climate Changes</a:t>
            </a:r>
          </a:p>
          <a:p>
            <a:pPr marL="518583" indent="-518583" defTabSz="584200">
              <a:buSzPct val="75000"/>
              <a:buChar char="-"/>
              <a:defRPr sz="4200">
                <a:latin typeface="Helvetica Light"/>
                <a:ea typeface="Helvetica Light"/>
                <a:cs typeface="Helvetica Light"/>
                <a:sym typeface="Helvetica Light"/>
              </a:defRPr>
            </a:pPr>
            <a:r>
              <a:t>The Syndrome: Recent Climate and Global Change</a:t>
            </a:r>
          </a:p>
          <a:p>
            <a:pPr marL="518583" indent="-518583" defTabSz="584200">
              <a:buSzPct val="75000"/>
              <a:buChar char="-"/>
              <a:defRPr sz="4200">
                <a:latin typeface="Helvetica Light"/>
                <a:ea typeface="Helvetica Light"/>
                <a:cs typeface="Helvetica Light"/>
                <a:sym typeface="Helvetica Light"/>
              </a:defRPr>
            </a:pPr>
            <a:r>
              <a:t>The Diagnosis: Leaving the “Safe Operating Space”</a:t>
            </a:r>
          </a:p>
          <a:p>
            <a:pPr marL="518583" indent="-518583" defTabSz="584200">
              <a:buSzPct val="75000"/>
              <a:buChar char="-"/>
              <a:defRPr sz="4200">
                <a:latin typeface="Helvetica Light"/>
                <a:ea typeface="Helvetica Light"/>
                <a:cs typeface="Helvetica Light"/>
                <a:sym typeface="Helvetica Light"/>
              </a:defRPr>
            </a:pPr>
            <a:r>
              <a:t>The Prognosis: Journey Into the Unknown</a:t>
            </a:r>
          </a:p>
          <a:p>
            <a:pPr marL="518583" indent="-518583" defTabSz="584200">
              <a:buSzPct val="75000"/>
              <a:buChar char="-"/>
              <a:defRPr sz="4200">
                <a:latin typeface="Helvetica Light"/>
                <a:ea typeface="Helvetica Light"/>
                <a:cs typeface="Helvetica Light"/>
                <a:sym typeface="Helvetica Light"/>
              </a:defRPr>
            </a:pPr>
            <a:r>
              <a:t>The Therapy: “Lifestyle” changes</a:t>
            </a:r>
          </a:p>
        </p:txBody>
      </p:sp>
      <p:sp>
        <p:nvSpPr>
          <p:cNvPr id="267" name="Shape 267"/>
          <p:cNvSpPr/>
          <p:nvPr/>
        </p:nvSpPr>
        <p:spPr>
          <a:xfrm>
            <a:off x="381347" y="469899"/>
            <a:ext cx="23621306" cy="2235201"/>
          </a:xfrm>
          <a:prstGeom prst="rect">
            <a:avLst/>
          </a:prstGeom>
          <a:solidFill>
            <a:srgbClr val="DCDEE0">
              <a:alpha val="45447"/>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000"/>
            </a:lvl1pPr>
          </a:lstStyle>
          <a:p>
            <a:pPr/>
            <a:r>
              <a:t>Modern Climate Change: A Symptom of Humanity’s Evolution into a Growth-Addicted Industrialized Civilization</a:t>
            </a:r>
          </a:p>
        </p:txBody>
      </p:sp>
      <p:sp>
        <p:nvSpPr>
          <p:cNvPr id="268" name="Shape 268"/>
          <p:cNvSpPr/>
          <p:nvPr/>
        </p:nvSpPr>
        <p:spPr>
          <a:xfrm>
            <a:off x="2260600" y="4851399"/>
            <a:ext cx="8591730" cy="1"/>
          </a:xfrm>
          <a:prstGeom prst="line">
            <a:avLst/>
          </a:prstGeom>
          <a:ln w="50800">
            <a:solidFill>
              <a:schemeClr val="accent6">
                <a:hueOff val="10811956"/>
                <a:satOff val="-58544"/>
                <a:lumOff val="-9736"/>
              </a:schemeClr>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266"/>
                                        </p:tgtEl>
                                        <p:attrNameLst>
                                          <p:attrName>style.visibility</p:attrName>
                                        </p:attrNameLst>
                                      </p:cBhvr>
                                      <p:to>
                                        <p:strVal val="visible"/>
                                      </p:to>
                                    </p:set>
                                    <p:animEffect filter="dissolve" transition="in">
                                      <p:cBhvr>
                                        <p:cTn id="7" dur="1000"/>
                                        <p:tgtEl>
                                          <p:spTgt spid="266"/>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268"/>
                                        </p:tgtEl>
                                        <p:attrNameLst>
                                          <p:attrName>style.visibility</p:attrName>
                                        </p:attrNameLst>
                                      </p:cBhvr>
                                      <p:to>
                                        <p:strVal val="visible"/>
                                      </p:to>
                                    </p:set>
                                    <p:animEffect filter="dissolve" transition="in">
                                      <p:cBhvr>
                                        <p:cTn id="11" dur="1000"/>
                                        <p:tgtEl>
                                          <p:spTgt spid="2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6" grpId="1"/>
      <p:bldP build="whole" bldLvl="1" animBg="1" rev="0" advAuto="0" spid="268" grpId="2"/>
    </p:bldLst>
  </p:timing>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1220" name="image.png"/>
          <p:cNvPicPr>
            <a:picLocks noChangeAspect="1"/>
          </p:cNvPicPr>
          <p:nvPr/>
        </p:nvPicPr>
        <p:blipFill>
          <a:blip r:embed="rId2">
            <a:extLst/>
          </a:blip>
          <a:stretch>
            <a:fillRect/>
          </a:stretch>
        </p:blipFill>
        <p:spPr>
          <a:xfrm>
            <a:off x="-33735" y="3497"/>
            <a:ext cx="24451620" cy="18338715"/>
          </a:xfrm>
          <a:prstGeom prst="rect">
            <a:avLst/>
          </a:prstGeom>
        </p:spPr>
      </p:pic>
      <p:pic>
        <p:nvPicPr>
          <p:cNvPr id="1221" name="sapceship.tiff"/>
          <p:cNvPicPr>
            <a:picLocks noChangeAspect="1"/>
          </p:cNvPicPr>
          <p:nvPr/>
        </p:nvPicPr>
        <p:blipFill>
          <a:blip r:embed="rId3">
            <a:extLst/>
          </a:blip>
          <a:stretch>
            <a:fillRect/>
          </a:stretch>
        </p:blipFill>
        <p:spPr>
          <a:xfrm>
            <a:off x="15807729" y="4406900"/>
            <a:ext cx="4394201" cy="28702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fill="hold">
                                  <p:stCondLst>
                                    <p:cond delay="0"/>
                                  </p:stCondLst>
                                  <p:childTnLst>
                                    <p:animMotion path="M 0.000000 0.000000 L 0.377051 0.226157" origin="layout" pathEditMode="relative">
                                      <p:cBhvr>
                                        <p:cTn id="6" dur="8750" fill="hold"/>
                                        <p:tgtEl>
                                          <p:spTgt spid="1221"/>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1223" name="Shape 1223"/>
          <p:cNvSpPr/>
          <p:nvPr/>
        </p:nvSpPr>
        <p:spPr>
          <a:xfrm>
            <a:off x="127000" y="1545429"/>
            <a:ext cx="24130001" cy="706219"/>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4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During the Holocene, climate and sea level were exceptionally stable</a:t>
            </a:r>
          </a:p>
        </p:txBody>
      </p:sp>
      <p:sp>
        <p:nvSpPr>
          <p:cNvPr id="1224" name="Shape 1224"/>
          <p:cNvSpPr/>
          <p:nvPr/>
        </p:nvSpPr>
        <p:spPr>
          <a:xfrm>
            <a:off x="127000" y="2344439"/>
            <a:ext cx="24129999" cy="706219"/>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4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The Holocene was a “safe operating space for humanity”</a:t>
            </a:r>
          </a:p>
        </p:txBody>
      </p:sp>
      <p:sp>
        <p:nvSpPr>
          <p:cNvPr id="1225" name="Shape 1225"/>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1226"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1227" name="Shape 1227"/>
          <p:cNvSpPr/>
          <p:nvPr/>
        </p:nvSpPr>
        <p:spPr>
          <a:xfrm>
            <a:off x="158700" y="68312"/>
            <a:ext cx="293405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Key Points</a:t>
            </a:r>
          </a:p>
        </p:txBody>
      </p:sp>
      <p:sp>
        <p:nvSpPr>
          <p:cNvPr id="1228" name="Shape 1228"/>
          <p:cNvSpPr/>
          <p:nvPr/>
        </p:nvSpPr>
        <p:spPr>
          <a:xfrm>
            <a:off x="127000" y="3785770"/>
            <a:ext cx="24129999" cy="706219"/>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4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During the last few hundred years, humanity has introduced rapid and large changes  </a:t>
            </a:r>
          </a:p>
        </p:txBody>
      </p:sp>
      <p:sp>
        <p:nvSpPr>
          <p:cNvPr id="1229" name="Shape 1229"/>
          <p:cNvSpPr/>
          <p:nvPr/>
        </p:nvSpPr>
        <p:spPr>
          <a:xfrm>
            <a:off x="127000" y="4570232"/>
            <a:ext cx="24129999" cy="1430118"/>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4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The system is outside the “normal range” and in the dynamic transition into the Post-Holocene; we have increasing disequilibrium</a:t>
            </a:r>
          </a:p>
        </p:txBody>
      </p:sp>
      <p:sp>
        <p:nvSpPr>
          <p:cNvPr id="1230" name="Shape 1230"/>
          <p:cNvSpPr/>
          <p:nvPr/>
        </p:nvSpPr>
        <p:spPr>
          <a:xfrm>
            <a:off x="158700" y="830312"/>
            <a:ext cx="240341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u="sng">
                <a:latin typeface="Helvetica Light"/>
                <a:ea typeface="Helvetica Light"/>
                <a:cs typeface="Helvetica Light"/>
                <a:sym typeface="Helvetica Light"/>
              </a:defRPr>
            </a:lvl1pPr>
          </a:lstStyle>
          <a:p>
            <a:pPr/>
            <a:r>
              <a:t>Baseline</a:t>
            </a:r>
          </a:p>
        </p:txBody>
      </p:sp>
      <p:sp>
        <p:nvSpPr>
          <p:cNvPr id="1231" name="Shape 1231"/>
          <p:cNvSpPr/>
          <p:nvPr/>
        </p:nvSpPr>
        <p:spPr>
          <a:xfrm>
            <a:off x="97556" y="3002002"/>
            <a:ext cx="2823033"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u="sng">
                <a:latin typeface="Helvetica Light"/>
                <a:ea typeface="Helvetica Light"/>
                <a:cs typeface="Helvetica Light"/>
                <a:sym typeface="Helvetica Light"/>
              </a:defRPr>
            </a:lvl1pPr>
          </a:lstStyle>
          <a:p>
            <a:pPr/>
            <a:r>
              <a:t>Syndrome</a:t>
            </a:r>
          </a:p>
        </p:txBody>
      </p:sp>
      <p:sp>
        <p:nvSpPr>
          <p:cNvPr id="1232" name="Shape 1232"/>
          <p:cNvSpPr/>
          <p:nvPr/>
        </p:nvSpPr>
        <p:spPr>
          <a:xfrm>
            <a:off x="125312" y="6026111"/>
            <a:ext cx="2767521"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u="sng">
                <a:latin typeface="Helvetica Light"/>
                <a:ea typeface="Helvetica Light"/>
                <a:cs typeface="Helvetica Light"/>
                <a:sym typeface="Helvetica Light"/>
              </a:defRPr>
            </a:lvl1pPr>
          </a:lstStyle>
          <a:p>
            <a:pPr/>
            <a:r>
              <a:t>Diagnosis</a:t>
            </a:r>
          </a:p>
        </p:txBody>
      </p:sp>
      <p:sp>
        <p:nvSpPr>
          <p:cNvPr id="1233" name="Shape 1233"/>
          <p:cNvSpPr/>
          <p:nvPr/>
        </p:nvSpPr>
        <p:spPr>
          <a:xfrm>
            <a:off x="127000" y="6755779"/>
            <a:ext cx="24129999" cy="1430119"/>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4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Easy access to seemingly unlimited energy allowed humans to accelerate flows in the Earth’s life-support system and sustain rapid population growth and increasing demands</a:t>
            </a:r>
          </a:p>
        </p:txBody>
      </p:sp>
      <p:sp>
        <p:nvSpPr>
          <p:cNvPr id="1234" name="Shape 1234"/>
          <p:cNvSpPr/>
          <p:nvPr/>
        </p:nvSpPr>
        <p:spPr>
          <a:xfrm>
            <a:off x="127000" y="8255434"/>
            <a:ext cx="24129999" cy="706219"/>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4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Humans are the “Anthropogenic Cataclysmic Virus” (ACV) in the Earth’s life-support system</a:t>
            </a:r>
          </a:p>
        </p:txBody>
      </p:sp>
      <p:sp>
        <p:nvSpPr>
          <p:cNvPr id="1235" name="Shape 1235"/>
          <p:cNvSpPr/>
          <p:nvPr/>
        </p:nvSpPr>
        <p:spPr>
          <a:xfrm>
            <a:off x="125312" y="9025747"/>
            <a:ext cx="275677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u="sng">
                <a:latin typeface="Helvetica Light"/>
                <a:ea typeface="Helvetica Light"/>
                <a:cs typeface="Helvetica Light"/>
                <a:sym typeface="Helvetica Light"/>
              </a:defRPr>
            </a:lvl1pPr>
          </a:lstStyle>
          <a:p>
            <a:pPr/>
            <a:r>
              <a:t>Prognosis</a:t>
            </a:r>
          </a:p>
        </p:txBody>
      </p:sp>
      <p:sp>
        <p:nvSpPr>
          <p:cNvPr id="1236" name="Shape 1236"/>
          <p:cNvSpPr/>
          <p:nvPr/>
        </p:nvSpPr>
        <p:spPr>
          <a:xfrm>
            <a:off x="127000" y="9814366"/>
            <a:ext cx="24129999" cy="706218"/>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4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We are heading rapidly into a very different system state (thresholds; Post-Holocene)</a:t>
            </a:r>
          </a:p>
        </p:txBody>
      </p:sp>
      <p:sp>
        <p:nvSpPr>
          <p:cNvPr id="1237" name="Shape 1237"/>
          <p:cNvSpPr/>
          <p:nvPr/>
        </p:nvSpPr>
        <p:spPr>
          <a:xfrm>
            <a:off x="127000" y="10587976"/>
            <a:ext cx="24129999" cy="706218"/>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4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Our knowledge is changing rapidly; there is room for surprises; Foresight is needed</a:t>
            </a:r>
          </a:p>
        </p:txBody>
      </p:sp>
      <p:sp>
        <p:nvSpPr>
          <p:cNvPr id="1238" name="Shape 1238"/>
          <p:cNvSpPr/>
          <p:nvPr/>
        </p:nvSpPr>
        <p:spPr>
          <a:xfrm>
            <a:off x="183840" y="11373297"/>
            <a:ext cx="2303730"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u="sng">
                <a:latin typeface="Helvetica Light"/>
                <a:ea typeface="Helvetica Light"/>
                <a:cs typeface="Helvetica Light"/>
                <a:sym typeface="Helvetica Light"/>
              </a:defRPr>
            </a:lvl1pPr>
          </a:lstStyle>
          <a:p>
            <a:pPr/>
            <a:r>
              <a:t>Therapy</a:t>
            </a:r>
          </a:p>
        </p:txBody>
      </p:sp>
      <p:sp>
        <p:nvSpPr>
          <p:cNvPr id="1239" name="Shape 1239"/>
          <p:cNvSpPr/>
          <p:nvPr/>
        </p:nvSpPr>
        <p:spPr>
          <a:xfrm>
            <a:off x="127000" y="12149052"/>
            <a:ext cx="24129999" cy="1430118"/>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marL="76200" marR="76200" defTabSz="655174">
              <a:buClr>
                <a:srgbClr val="D3F154"/>
              </a:buClr>
              <a:buFont typeface="Arial"/>
              <a:tabLst>
                <a:tab pos="76200" algn="l"/>
                <a:tab pos="723900" algn="l"/>
                <a:tab pos="1384300" algn="l"/>
                <a:tab pos="2032000" algn="l"/>
                <a:tab pos="2679700" algn="l"/>
                <a:tab pos="3352800" algn="l"/>
                <a:tab pos="4000500" algn="l"/>
                <a:tab pos="4673600" algn="l"/>
                <a:tab pos="5321300" algn="l"/>
                <a:tab pos="5969000" algn="l"/>
                <a:tab pos="6629400" algn="l"/>
                <a:tab pos="7277100" algn="l"/>
                <a:tab pos="7924800" algn="l"/>
                <a:tab pos="8597900" algn="l"/>
                <a:tab pos="9245600" algn="l"/>
                <a:tab pos="9906000" algn="l"/>
                <a:tab pos="10553700" algn="l"/>
                <a:tab pos="11201400" algn="l"/>
                <a:tab pos="11874500" algn="l"/>
                <a:tab pos="12522200" algn="l"/>
                <a:tab pos="13169900" algn="l"/>
                <a:tab pos="13728700" algn="l"/>
                <a:tab pos="14782800" algn="l"/>
                <a:tab pos="15836900" algn="l"/>
                <a:tab pos="16891000" algn="l"/>
                <a:tab pos="17945100" algn="l"/>
                <a:tab pos="18999200" algn="l"/>
                <a:tab pos="20053300" algn="l"/>
                <a:tab pos="21120100" algn="l"/>
                <a:tab pos="22174200" algn="l"/>
                <a:tab pos="23228300" algn="l"/>
                <a:tab pos="23596600" algn="l"/>
              </a:tabLst>
              <a:defRPr sz="4800">
                <a:solidFill>
                  <a:schemeClr val="accent6">
                    <a:hueOff val="10811956"/>
                    <a:satOff val="-58544"/>
                    <a:lumOff val="-9736"/>
                  </a:schemeClr>
                </a:solidFill>
                <a:uFill>
                  <a:solidFill>
                    <a:srgbClr val="F5F7FC"/>
                  </a:solidFill>
                </a:uFill>
                <a:latin typeface="Helvetica Neue Light"/>
                <a:ea typeface="Helvetica Neue Light"/>
                <a:cs typeface="Helvetica Neue Light"/>
                <a:sym typeface="Helvetica Neue Light"/>
              </a:defRPr>
            </a:lvl1pPr>
          </a:lstStyle>
          <a:p>
            <a:pPr/>
            <a:r>
              <a:t>Change in the purpose of economy from growing human wealth (growth addiction) to meeting our needs while safe-guarding the life-support system</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270" name="temp_anomaly.jpg"/>
          <p:cNvPicPr>
            <a:picLocks noChangeAspect="1"/>
          </p:cNvPicPr>
          <p:nvPr/>
        </p:nvPicPr>
        <p:blipFill>
          <a:blip r:embed="rId2">
            <a:extLst/>
          </a:blip>
          <a:stretch>
            <a:fillRect/>
          </a:stretch>
        </p:blipFill>
        <p:spPr>
          <a:xfrm>
            <a:off x="11309350" y="2743200"/>
            <a:ext cx="12915900" cy="7265194"/>
          </a:xfrm>
          <a:prstGeom prst="rect">
            <a:avLst/>
          </a:prstGeom>
          <a:ln w="12700">
            <a:miter lim="400000"/>
          </a:ln>
        </p:spPr>
      </p:pic>
      <p:sp>
        <p:nvSpPr>
          <p:cNvPr id="271" name="Shape 271"/>
          <p:cNvSpPr/>
          <p:nvPr/>
        </p:nvSpPr>
        <p:spPr>
          <a:xfrm>
            <a:off x="11391900" y="9251950"/>
            <a:ext cx="9182100" cy="546100"/>
          </a:xfrm>
          <a:prstGeom prst="rect">
            <a:avLst/>
          </a:prstGeom>
          <a:solidFill>
            <a:srgbClr val="386A91"/>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3000">
                <a:solidFill>
                  <a:srgbClr val="FDFCFE"/>
                </a:solidFill>
                <a:latin typeface="Trebuchet MS"/>
                <a:ea typeface="Trebuchet MS"/>
                <a:cs typeface="Trebuchet MS"/>
                <a:sym typeface="Trebuchet MS"/>
              </a:defRPr>
            </a:lvl1pPr>
          </a:lstStyle>
          <a:p>
            <a:pPr/>
            <a:r>
              <a:t>Temperature anomaly 2008-2012 compared to 1900</a:t>
            </a:r>
          </a:p>
        </p:txBody>
      </p:sp>
      <p:sp>
        <p:nvSpPr>
          <p:cNvPr id="272" name="Shape 272"/>
          <p:cNvSpPr/>
          <p:nvPr/>
        </p:nvSpPr>
        <p:spPr>
          <a:xfrm>
            <a:off x="165100" y="1443941"/>
            <a:ext cx="10934700" cy="22556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4800">
                <a:latin typeface="Helvetica Neue Light"/>
                <a:ea typeface="Helvetica Neue Light"/>
                <a:cs typeface="Helvetica Neue Light"/>
                <a:sym typeface="Helvetica Neue Light"/>
              </a:defRPr>
            </a:lvl1pPr>
          </a:lstStyle>
          <a:p>
            <a:pPr/>
            <a:r>
              <a:t>Climate Change is a long-term shift in the statistics of weather - averages, frequency and magnitude of extremes.</a:t>
            </a:r>
          </a:p>
        </p:txBody>
      </p:sp>
      <p:sp>
        <p:nvSpPr>
          <p:cNvPr id="273" name="Shape 273"/>
          <p:cNvSpPr/>
          <p:nvPr/>
        </p:nvSpPr>
        <p:spPr>
          <a:xfrm>
            <a:off x="215900" y="8338134"/>
            <a:ext cx="11976100" cy="15317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4800">
                <a:latin typeface="Helvetica Neue Light"/>
                <a:ea typeface="Helvetica Neue Light"/>
                <a:cs typeface="Helvetica Neue Light"/>
                <a:sym typeface="Helvetica Neue Light"/>
              </a:defRPr>
            </a:lvl1pPr>
          </a:lstStyle>
          <a:p>
            <a:pPr/>
            <a:r>
              <a:t>Climate can change from local to global scales.</a:t>
            </a:r>
          </a:p>
        </p:txBody>
      </p:sp>
      <p:sp>
        <p:nvSpPr>
          <p:cNvPr id="274" name="Shape 274"/>
          <p:cNvSpPr/>
          <p:nvPr/>
        </p:nvSpPr>
        <p:spPr>
          <a:xfrm>
            <a:off x="215900" y="10432681"/>
            <a:ext cx="11976100"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4800">
                <a:latin typeface="Helvetica Neue Light"/>
                <a:ea typeface="Helvetica Neue Light"/>
                <a:cs typeface="Helvetica Neue Light"/>
                <a:sym typeface="Helvetica Neue Light"/>
              </a:defRPr>
            </a:lvl1pPr>
          </a:lstStyle>
          <a:p>
            <a:pPr/>
            <a:r>
              <a:t>Climate can change a lot over time.</a:t>
            </a:r>
          </a:p>
        </p:txBody>
      </p:sp>
      <p:pic>
        <p:nvPicPr>
          <p:cNvPr id="275" name="temp_scale.png"/>
          <p:cNvPicPr>
            <a:picLocks noChangeAspect="1"/>
          </p:cNvPicPr>
          <p:nvPr/>
        </p:nvPicPr>
        <p:blipFill>
          <a:blip r:embed="rId3">
            <a:extLst/>
          </a:blip>
          <a:stretch>
            <a:fillRect/>
          </a:stretch>
        </p:blipFill>
        <p:spPr>
          <a:xfrm>
            <a:off x="20320000" y="8496300"/>
            <a:ext cx="4064000" cy="1143000"/>
          </a:xfrm>
          <a:prstGeom prst="rect">
            <a:avLst/>
          </a:prstGeom>
          <a:ln w="12700">
            <a:miter lim="400000"/>
          </a:ln>
        </p:spPr>
      </p:pic>
      <p:pic>
        <p:nvPicPr>
          <p:cNvPr id="276" name="hansen_f18s.png"/>
          <p:cNvPicPr>
            <a:picLocks noChangeAspect="1"/>
          </p:cNvPicPr>
          <p:nvPr/>
        </p:nvPicPr>
        <p:blipFill>
          <a:blip r:embed="rId4">
            <a:extLst/>
          </a:blip>
          <a:stretch>
            <a:fillRect/>
          </a:stretch>
        </p:blipFill>
        <p:spPr>
          <a:xfrm>
            <a:off x="11069411" y="2272617"/>
            <a:ext cx="13195301" cy="11380748"/>
          </a:xfrm>
          <a:prstGeom prst="rect">
            <a:avLst/>
          </a:prstGeom>
          <a:ln w="12700">
            <a:miter lim="400000"/>
          </a:ln>
        </p:spPr>
      </p:pic>
      <p:sp>
        <p:nvSpPr>
          <p:cNvPr id="277" name="Shape 277"/>
          <p:cNvSpPr/>
          <p:nvPr/>
        </p:nvSpPr>
        <p:spPr>
          <a:xfrm>
            <a:off x="215900" y="4262387"/>
            <a:ext cx="10248900" cy="35129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spcBef>
                <a:spcPts val="1400"/>
              </a:spcBef>
              <a:defRPr sz="4800">
                <a:latin typeface="Helvetica Neue Light"/>
                <a:ea typeface="Helvetica Neue Light"/>
                <a:cs typeface="Helvetica Neue Light"/>
                <a:sym typeface="Helvetica Neue Light"/>
              </a:defRPr>
            </a:pPr>
            <a:r>
              <a:t>Climate is determined by:</a:t>
            </a:r>
          </a:p>
          <a:p>
            <a:pPr defTabSz="825500">
              <a:spcBef>
                <a:spcPts val="1400"/>
              </a:spcBef>
              <a:buSzPct val="125000"/>
              <a:buChar char="•"/>
              <a:defRPr sz="4800">
                <a:latin typeface="Helvetica Neue Light"/>
                <a:ea typeface="Helvetica Neue Light"/>
                <a:cs typeface="Helvetica Neue Light"/>
                <a:sym typeface="Helvetica Neue Light"/>
              </a:defRPr>
            </a:pPr>
            <a:r>
              <a:t>incoming radiation (sun)</a:t>
            </a:r>
          </a:p>
          <a:p>
            <a:pPr defTabSz="825500">
              <a:spcBef>
                <a:spcPts val="1400"/>
              </a:spcBef>
              <a:buSzPct val="125000"/>
              <a:buChar char="•"/>
              <a:defRPr sz="4800">
                <a:latin typeface="Helvetica Neue Light"/>
                <a:ea typeface="Helvetica Neue Light"/>
                <a:cs typeface="Helvetica Neue Light"/>
                <a:sym typeface="Helvetica Neue Light"/>
              </a:defRPr>
            </a:pPr>
            <a:r>
              <a:t>reflected radiation (albedo)</a:t>
            </a:r>
          </a:p>
          <a:p>
            <a:pPr defTabSz="825500">
              <a:spcBef>
                <a:spcPts val="1400"/>
              </a:spcBef>
              <a:buSzPct val="125000"/>
              <a:buChar char="•"/>
              <a:defRPr sz="4800">
                <a:latin typeface="Helvetica Neue Light"/>
                <a:ea typeface="Helvetica Neue Light"/>
                <a:cs typeface="Helvetica Neue Light"/>
                <a:sym typeface="Helvetica Neue Light"/>
              </a:defRPr>
            </a:pPr>
            <a:r>
              <a:t>retained heat (Greenhouse gases)</a:t>
            </a:r>
          </a:p>
        </p:txBody>
      </p:sp>
      <p:sp>
        <p:nvSpPr>
          <p:cNvPr id="278" name="Shape 278"/>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279" name="Mari_Logo1.jpg"/>
          <p:cNvPicPr>
            <a:picLocks noChangeAspect="1"/>
          </p:cNvPicPr>
          <p:nvPr/>
        </p:nvPicPr>
        <p:blipFill>
          <a:blip r:embed="rId5">
            <a:extLst/>
          </a:blip>
          <a:stretch>
            <a:fillRect/>
          </a:stretch>
        </p:blipFill>
        <p:spPr>
          <a:xfrm>
            <a:off x="23455572" y="91975"/>
            <a:ext cx="933017" cy="765474"/>
          </a:xfrm>
          <a:prstGeom prst="rect">
            <a:avLst/>
          </a:prstGeom>
          <a:ln w="12700">
            <a:miter lim="400000"/>
          </a:ln>
        </p:spPr>
      </p:pic>
      <p:sp>
        <p:nvSpPr>
          <p:cNvPr id="280" name="Shape 280"/>
          <p:cNvSpPr/>
          <p:nvPr/>
        </p:nvSpPr>
        <p:spPr>
          <a:xfrm>
            <a:off x="158700" y="68312"/>
            <a:ext cx="1265397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Baseline: Past Climate and Global Change</a:t>
            </a:r>
          </a:p>
        </p:txBody>
      </p:sp>
      <p:sp>
        <p:nvSpPr>
          <p:cNvPr id="281" name="Shape 281"/>
          <p:cNvSpPr/>
          <p:nvPr/>
        </p:nvSpPr>
        <p:spPr>
          <a:xfrm>
            <a:off x="6508004" y="5147656"/>
            <a:ext cx="4547196" cy="2894430"/>
          </a:xfrm>
          <a:prstGeom prst="wedgeEllipseCallout">
            <a:avLst>
              <a:gd name="adj1" fmla="val 190234"/>
              <a:gd name="adj2" fmla="val 150237"/>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1130300">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Warm period</a:t>
            </a:r>
          </a:p>
          <a:p>
            <a:pPr algn="ctr" defTabSz="1130300">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“Inter-glacial”</a:t>
            </a:r>
          </a:p>
        </p:txBody>
      </p:sp>
      <p:sp>
        <p:nvSpPr>
          <p:cNvPr id="282" name="Shape 282"/>
          <p:cNvSpPr/>
          <p:nvPr/>
        </p:nvSpPr>
        <p:spPr>
          <a:xfrm>
            <a:off x="4374404" y="7656788"/>
            <a:ext cx="4547196" cy="2894430"/>
          </a:xfrm>
          <a:prstGeom prst="wedgeEllipseCallout">
            <a:avLst>
              <a:gd name="adj1" fmla="val 232309"/>
              <a:gd name="adj2" fmla="val 87091"/>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1130300">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Cold period</a:t>
            </a:r>
          </a:p>
          <a:p>
            <a:pPr algn="ctr" defTabSz="1130300">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Ice age</a:t>
            </a:r>
          </a:p>
          <a:p>
            <a:pPr algn="ctr" defTabSz="1130300">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“glacial”</a:t>
            </a:r>
          </a:p>
        </p:txBody>
      </p:sp>
      <p:sp>
        <p:nvSpPr>
          <p:cNvPr id="283" name="Shape 283"/>
          <p:cNvSpPr/>
          <p:nvPr/>
        </p:nvSpPr>
        <p:spPr>
          <a:xfrm>
            <a:off x="4603004" y="10831788"/>
            <a:ext cx="4547196" cy="2894430"/>
          </a:xfrm>
          <a:prstGeom prst="wedgeEllipseCallout">
            <a:avLst>
              <a:gd name="adj1" fmla="val 106198"/>
              <a:gd name="adj2" fmla="val -16220"/>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1130300">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Temperature difference:</a:t>
            </a:r>
          </a:p>
          <a:p>
            <a:pPr algn="ctr" defTabSz="1130300">
              <a:defRPr sz="38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4</a:t>
            </a:r>
            <a:r>
              <a:rPr baseline="31999"/>
              <a:t>o</a:t>
            </a:r>
            <a:r>
              <a:t>C - 5</a:t>
            </a:r>
            <a:r>
              <a:rPr baseline="31999"/>
              <a:t>o</a:t>
            </a:r>
            <a:r>
              <a:t>C</a:t>
            </a:r>
          </a:p>
        </p:txBody>
      </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272"/>
                                        </p:tgtEl>
                                        <p:attrNameLst>
                                          <p:attrName>style.visibility</p:attrName>
                                        </p:attrNameLst>
                                      </p:cBhvr>
                                      <p:to>
                                        <p:strVal val="visible"/>
                                      </p:to>
                                    </p:set>
                                    <p:animEffect filter="dissolve" transition="in">
                                      <p:cBhvr>
                                        <p:cTn id="7" dur="1000"/>
                                        <p:tgtEl>
                                          <p:spTgt spid="27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277"/>
                                        </p:tgtEl>
                                        <p:attrNameLst>
                                          <p:attrName>style.visibility</p:attrName>
                                        </p:attrNameLst>
                                      </p:cBhvr>
                                      <p:to>
                                        <p:strVal val="visible"/>
                                      </p:to>
                                    </p:set>
                                    <p:animEffect filter="dissolve" transition="in">
                                      <p:cBhvr>
                                        <p:cTn id="12" dur="1000"/>
                                        <p:tgtEl>
                                          <p:spTgt spid="27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273"/>
                                        </p:tgtEl>
                                        <p:attrNameLst>
                                          <p:attrName>style.visibility</p:attrName>
                                        </p:attrNameLst>
                                      </p:cBhvr>
                                      <p:to>
                                        <p:strVal val="visible"/>
                                      </p:to>
                                    </p:set>
                                    <p:animEffect filter="dissolve" transition="in">
                                      <p:cBhvr>
                                        <p:cTn id="17" dur="1000"/>
                                        <p:tgtEl>
                                          <p:spTgt spid="273"/>
                                        </p:tgtEl>
                                      </p:cBhvr>
                                    </p:animEffect>
                                  </p:childTnLst>
                                </p:cTn>
                              </p:par>
                            </p:childTnLst>
                          </p:cTn>
                        </p:par>
                        <p:par>
                          <p:cTn id="18" fill="hold">
                            <p:stCondLst>
                              <p:cond delay="1000"/>
                            </p:stCondLst>
                            <p:childTnLst>
                              <p:par>
                                <p:cTn id="19" presetClass="entr" nodeType="afterEffect" presetID="9" grpId="4" fill="hold">
                                  <p:stCondLst>
                                    <p:cond delay="0"/>
                                  </p:stCondLst>
                                  <p:iterate type="el" backwards="0">
                                    <p:tmAbs val="0"/>
                                  </p:iterate>
                                  <p:childTnLst>
                                    <p:set>
                                      <p:cBhvr>
                                        <p:cTn id="20" fill="hold"/>
                                        <p:tgtEl>
                                          <p:spTgt spid="270"/>
                                        </p:tgtEl>
                                        <p:attrNameLst>
                                          <p:attrName>style.visibility</p:attrName>
                                        </p:attrNameLst>
                                      </p:cBhvr>
                                      <p:to>
                                        <p:strVal val="visible"/>
                                      </p:to>
                                    </p:set>
                                    <p:animEffect filter="dissolve" transition="in">
                                      <p:cBhvr>
                                        <p:cTn id="21" dur="1000"/>
                                        <p:tgtEl>
                                          <p:spTgt spid="270"/>
                                        </p:tgtEl>
                                      </p:cBhvr>
                                    </p:animEffect>
                                  </p:childTnLst>
                                </p:cTn>
                              </p:par>
                            </p:childTnLst>
                          </p:cTn>
                        </p:par>
                        <p:par>
                          <p:cTn id="22" fill="hold">
                            <p:stCondLst>
                              <p:cond delay="2000"/>
                            </p:stCondLst>
                            <p:childTnLst>
                              <p:par>
                                <p:cTn id="23" presetClass="entr" nodeType="afterEffect" presetID="9" grpId="5" fill="hold">
                                  <p:stCondLst>
                                    <p:cond delay="0"/>
                                  </p:stCondLst>
                                  <p:iterate type="el" backwards="0">
                                    <p:tmAbs val="0"/>
                                  </p:iterate>
                                  <p:childTnLst>
                                    <p:set>
                                      <p:cBhvr>
                                        <p:cTn id="24" fill="hold"/>
                                        <p:tgtEl>
                                          <p:spTgt spid="271"/>
                                        </p:tgtEl>
                                        <p:attrNameLst>
                                          <p:attrName>style.visibility</p:attrName>
                                        </p:attrNameLst>
                                      </p:cBhvr>
                                      <p:to>
                                        <p:strVal val="visible"/>
                                      </p:to>
                                    </p:set>
                                    <p:animEffect filter="dissolve" transition="in">
                                      <p:cBhvr>
                                        <p:cTn id="25" dur="1000"/>
                                        <p:tgtEl>
                                          <p:spTgt spid="271"/>
                                        </p:tgtEl>
                                      </p:cBhvr>
                                    </p:animEffect>
                                  </p:childTnLst>
                                </p:cTn>
                              </p:par>
                            </p:childTnLst>
                          </p:cTn>
                        </p:par>
                        <p:par>
                          <p:cTn id="26" fill="hold">
                            <p:stCondLst>
                              <p:cond delay="3000"/>
                            </p:stCondLst>
                            <p:childTnLst>
                              <p:par>
                                <p:cTn id="27" presetClass="entr" nodeType="afterEffect" presetID="9" grpId="6" fill="hold">
                                  <p:stCondLst>
                                    <p:cond delay="0"/>
                                  </p:stCondLst>
                                  <p:iterate type="el" backwards="0">
                                    <p:tmAbs val="0"/>
                                  </p:iterate>
                                  <p:childTnLst>
                                    <p:set>
                                      <p:cBhvr>
                                        <p:cTn id="28" fill="hold"/>
                                        <p:tgtEl>
                                          <p:spTgt spid="275"/>
                                        </p:tgtEl>
                                        <p:attrNameLst>
                                          <p:attrName>style.visibility</p:attrName>
                                        </p:attrNameLst>
                                      </p:cBhvr>
                                      <p:to>
                                        <p:strVal val="visible"/>
                                      </p:to>
                                    </p:set>
                                    <p:animEffect filter="dissolve" transition="in">
                                      <p:cBhvr>
                                        <p:cTn id="29" dur="1000"/>
                                        <p:tgtEl>
                                          <p:spTgt spid="275"/>
                                        </p:tgtEl>
                                      </p:cBhvr>
                                    </p:animEffect>
                                  </p:childTnLst>
                                </p:cTn>
                              </p:par>
                            </p:childTnLst>
                          </p:cTn>
                        </p:par>
                      </p:childTnLst>
                    </p:cTn>
                  </p:par>
                  <p:par>
                    <p:cTn id="30" fill="hold">
                      <p:stCondLst>
                        <p:cond delay="indefinite"/>
                      </p:stCondLst>
                      <p:childTnLst>
                        <p:par>
                          <p:cTn id="31" fill="hold">
                            <p:stCondLst>
                              <p:cond delay="0"/>
                            </p:stCondLst>
                            <p:childTnLst>
                              <p:par>
                                <p:cTn id="32" presetClass="entr" nodeType="clickEffect" presetID="9" grpId="7" fill="hold">
                                  <p:stCondLst>
                                    <p:cond delay="0"/>
                                  </p:stCondLst>
                                  <p:iterate type="el" backwards="0">
                                    <p:tmAbs val="0"/>
                                  </p:iterate>
                                  <p:childTnLst>
                                    <p:set>
                                      <p:cBhvr>
                                        <p:cTn id="33" fill="hold"/>
                                        <p:tgtEl>
                                          <p:spTgt spid="274"/>
                                        </p:tgtEl>
                                        <p:attrNameLst>
                                          <p:attrName>style.visibility</p:attrName>
                                        </p:attrNameLst>
                                      </p:cBhvr>
                                      <p:to>
                                        <p:strVal val="visible"/>
                                      </p:to>
                                    </p:set>
                                    <p:animEffect filter="dissolve" transition="in">
                                      <p:cBhvr>
                                        <p:cTn id="34" dur="1000"/>
                                        <p:tgtEl>
                                          <p:spTgt spid="274"/>
                                        </p:tgtEl>
                                      </p:cBhvr>
                                    </p:animEffect>
                                  </p:childTnLst>
                                </p:cTn>
                              </p:par>
                            </p:childTnLst>
                          </p:cTn>
                        </p:par>
                        <p:par>
                          <p:cTn id="35" fill="hold">
                            <p:stCondLst>
                              <p:cond delay="1000"/>
                            </p:stCondLst>
                            <p:childTnLst>
                              <p:par>
                                <p:cTn id="36" presetClass="entr" nodeType="afterEffect" presetID="9" grpId="8" fill="hold">
                                  <p:stCondLst>
                                    <p:cond delay="0"/>
                                  </p:stCondLst>
                                  <p:iterate type="el" backwards="0">
                                    <p:tmAbs val="0"/>
                                  </p:iterate>
                                  <p:childTnLst>
                                    <p:set>
                                      <p:cBhvr>
                                        <p:cTn id="37" fill="hold"/>
                                        <p:tgtEl>
                                          <p:spTgt spid="276"/>
                                        </p:tgtEl>
                                        <p:attrNameLst>
                                          <p:attrName>style.visibility</p:attrName>
                                        </p:attrNameLst>
                                      </p:cBhvr>
                                      <p:to>
                                        <p:strVal val="visible"/>
                                      </p:to>
                                    </p:set>
                                    <p:animEffect filter="dissolve" transition="in">
                                      <p:cBhvr>
                                        <p:cTn id="38" dur="1000"/>
                                        <p:tgtEl>
                                          <p:spTgt spid="276"/>
                                        </p:tgtEl>
                                      </p:cBhvr>
                                    </p:animEffec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16" presetID="23" grpId="9" fill="hold">
                                  <p:stCondLst>
                                    <p:cond delay="0"/>
                                  </p:stCondLst>
                                  <p:iterate type="el" backwards="0">
                                    <p:tmAbs val="0"/>
                                  </p:iterate>
                                  <p:childTnLst>
                                    <p:set>
                                      <p:cBhvr>
                                        <p:cTn id="42" fill="hold"/>
                                        <p:tgtEl>
                                          <p:spTgt spid="281"/>
                                        </p:tgtEl>
                                        <p:attrNameLst>
                                          <p:attrName>style.visibility</p:attrName>
                                        </p:attrNameLst>
                                      </p:cBhvr>
                                      <p:to>
                                        <p:strVal val="visible"/>
                                      </p:to>
                                    </p:set>
                                    <p:anim calcmode="lin" valueType="num">
                                      <p:cBhvr>
                                        <p:cTn id="43" dur="750" fill="hold"/>
                                        <p:tgtEl>
                                          <p:spTgt spid="281"/>
                                        </p:tgtEl>
                                        <p:attrNameLst>
                                          <p:attrName>ppt_w</p:attrName>
                                        </p:attrNameLst>
                                      </p:cBhvr>
                                      <p:tavLst>
                                        <p:tav tm="0">
                                          <p:val>
                                            <p:fltVal val="0"/>
                                          </p:val>
                                        </p:tav>
                                        <p:tav tm="100000">
                                          <p:val>
                                            <p:strVal val="#ppt_w"/>
                                          </p:val>
                                        </p:tav>
                                      </p:tavLst>
                                    </p:anim>
                                    <p:anim calcmode="lin" valueType="num">
                                      <p:cBhvr>
                                        <p:cTn id="44" dur="750" fill="hold"/>
                                        <p:tgtEl>
                                          <p:spTgt spid="281"/>
                                        </p:tgtEl>
                                        <p:attrNameLst>
                                          <p:attrName>ppt_h</p:attrName>
                                        </p:attrNameLst>
                                      </p:cBhvr>
                                      <p:tavLst>
                                        <p:tav tm="0">
                                          <p:val>
                                            <p:fltVal val="0"/>
                                          </p:val>
                                        </p:tav>
                                        <p:tav tm="100000">
                                          <p:val>
                                            <p:strVal val="#ppt_h"/>
                                          </p:val>
                                        </p:tav>
                                      </p:tavLst>
                                    </p:anim>
                                  </p:childTnLst>
                                </p:cTn>
                              </p:par>
                            </p:childTnLst>
                          </p:cTn>
                        </p:par>
                        <p:par>
                          <p:cTn id="45" fill="hold">
                            <p:stCondLst>
                              <p:cond delay="750"/>
                            </p:stCondLst>
                            <p:childTnLst>
                              <p:par>
                                <p:cTn id="46" presetClass="entr" nodeType="afterEffect" presetSubtype="16" presetID="23" grpId="10" fill="hold">
                                  <p:stCondLst>
                                    <p:cond delay="0"/>
                                  </p:stCondLst>
                                  <p:iterate type="el" backwards="0">
                                    <p:tmAbs val="0"/>
                                  </p:iterate>
                                  <p:childTnLst>
                                    <p:set>
                                      <p:cBhvr>
                                        <p:cTn id="47" fill="hold"/>
                                        <p:tgtEl>
                                          <p:spTgt spid="282"/>
                                        </p:tgtEl>
                                        <p:attrNameLst>
                                          <p:attrName>style.visibility</p:attrName>
                                        </p:attrNameLst>
                                      </p:cBhvr>
                                      <p:to>
                                        <p:strVal val="visible"/>
                                      </p:to>
                                    </p:set>
                                    <p:anim calcmode="lin" valueType="num">
                                      <p:cBhvr>
                                        <p:cTn id="48" dur="750" fill="hold"/>
                                        <p:tgtEl>
                                          <p:spTgt spid="282"/>
                                        </p:tgtEl>
                                        <p:attrNameLst>
                                          <p:attrName>ppt_w</p:attrName>
                                        </p:attrNameLst>
                                      </p:cBhvr>
                                      <p:tavLst>
                                        <p:tav tm="0">
                                          <p:val>
                                            <p:fltVal val="0"/>
                                          </p:val>
                                        </p:tav>
                                        <p:tav tm="100000">
                                          <p:val>
                                            <p:strVal val="#ppt_w"/>
                                          </p:val>
                                        </p:tav>
                                      </p:tavLst>
                                    </p:anim>
                                    <p:anim calcmode="lin" valueType="num">
                                      <p:cBhvr>
                                        <p:cTn id="49" dur="750" fill="hold"/>
                                        <p:tgtEl>
                                          <p:spTgt spid="282"/>
                                        </p:tgtEl>
                                        <p:attrNameLst>
                                          <p:attrName>ppt_h</p:attrName>
                                        </p:attrNameLst>
                                      </p:cBhvr>
                                      <p:tavLst>
                                        <p:tav tm="0">
                                          <p:val>
                                            <p:fltVal val="0"/>
                                          </p:val>
                                        </p:tav>
                                        <p:tav tm="100000">
                                          <p:val>
                                            <p:strVal val="#ppt_h"/>
                                          </p:val>
                                        </p:tav>
                                      </p:tavLst>
                                    </p:anim>
                                  </p:childTnLst>
                                </p:cTn>
                              </p:par>
                            </p:childTnLst>
                          </p:cTn>
                        </p:par>
                        <p:par>
                          <p:cTn id="50" fill="hold">
                            <p:stCondLst>
                              <p:cond delay="1500"/>
                            </p:stCondLst>
                            <p:childTnLst>
                              <p:par>
                                <p:cTn id="51" presetClass="entr" nodeType="afterEffect" presetSubtype="16" presetID="23" grpId="11" fill="hold">
                                  <p:stCondLst>
                                    <p:cond delay="0"/>
                                  </p:stCondLst>
                                  <p:iterate type="el" backwards="0">
                                    <p:tmAbs val="0"/>
                                  </p:iterate>
                                  <p:childTnLst>
                                    <p:set>
                                      <p:cBhvr>
                                        <p:cTn id="52" fill="hold"/>
                                        <p:tgtEl>
                                          <p:spTgt spid="283"/>
                                        </p:tgtEl>
                                        <p:attrNameLst>
                                          <p:attrName>style.visibility</p:attrName>
                                        </p:attrNameLst>
                                      </p:cBhvr>
                                      <p:to>
                                        <p:strVal val="visible"/>
                                      </p:to>
                                    </p:set>
                                    <p:anim calcmode="lin" valueType="num">
                                      <p:cBhvr>
                                        <p:cTn id="53" dur="750" fill="hold"/>
                                        <p:tgtEl>
                                          <p:spTgt spid="283"/>
                                        </p:tgtEl>
                                        <p:attrNameLst>
                                          <p:attrName>ppt_w</p:attrName>
                                        </p:attrNameLst>
                                      </p:cBhvr>
                                      <p:tavLst>
                                        <p:tav tm="0">
                                          <p:val>
                                            <p:fltVal val="0"/>
                                          </p:val>
                                        </p:tav>
                                        <p:tav tm="100000">
                                          <p:val>
                                            <p:strVal val="#ppt_w"/>
                                          </p:val>
                                        </p:tav>
                                      </p:tavLst>
                                    </p:anim>
                                    <p:anim calcmode="lin" valueType="num">
                                      <p:cBhvr>
                                        <p:cTn id="54" dur="750" fill="hold"/>
                                        <p:tgtEl>
                                          <p:spTgt spid="28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3" grpId="11"/>
      <p:bldP build="whole" bldLvl="1" animBg="1" rev="0" advAuto="0" spid="276" grpId="8"/>
      <p:bldP build="whole" bldLvl="1" animBg="1" rev="0" advAuto="0" spid="272" grpId="1"/>
      <p:bldP build="whole" bldLvl="1" animBg="1" rev="0" advAuto="0" spid="271" grpId="5"/>
      <p:bldP build="whole" bldLvl="1" animBg="1" rev="0" advAuto="0" spid="273" grpId="3"/>
      <p:bldP build="whole" bldLvl="1" animBg="1" rev="0" advAuto="0" spid="277" grpId="2"/>
      <p:bldP build="whole" bldLvl="1" animBg="1" rev="0" advAuto="0" spid="275" grpId="6"/>
      <p:bldP build="whole" bldLvl="1" animBg="1" rev="0" advAuto="0" spid="274" grpId="7"/>
      <p:bldP build="whole" bldLvl="1" animBg="1" rev="0" advAuto="0" spid="270" grpId="4"/>
      <p:bldP build="whole" bldLvl="1" animBg="1" rev="0" advAuto="0" spid="282" grpId="10"/>
      <p:bldP build="whole" bldLvl="1" animBg="1" rev="0" advAuto="0" spid="281" grpId="9"/>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285" name="arrhenius_3.tiff"/>
          <p:cNvPicPr>
            <a:picLocks noChangeAspect="1"/>
          </p:cNvPicPr>
          <p:nvPr/>
        </p:nvPicPr>
        <p:blipFill>
          <a:blip r:embed="rId2">
            <a:extLst/>
          </a:blip>
          <a:stretch>
            <a:fillRect/>
          </a:stretch>
        </p:blipFill>
        <p:spPr>
          <a:xfrm>
            <a:off x="11942743" y="6456445"/>
            <a:ext cx="11442839" cy="7610310"/>
          </a:xfrm>
          <a:prstGeom prst="rect">
            <a:avLst/>
          </a:prstGeom>
          <a:ln w="12700">
            <a:miter lim="400000"/>
          </a:ln>
        </p:spPr>
      </p:pic>
      <p:pic>
        <p:nvPicPr>
          <p:cNvPr id="286" name="arrhenius_2.tiff"/>
          <p:cNvPicPr>
            <a:picLocks noChangeAspect="1"/>
          </p:cNvPicPr>
          <p:nvPr/>
        </p:nvPicPr>
        <p:blipFill>
          <a:blip r:embed="rId3">
            <a:extLst/>
          </a:blip>
          <a:stretch>
            <a:fillRect/>
          </a:stretch>
        </p:blipFill>
        <p:spPr>
          <a:xfrm>
            <a:off x="11942743" y="-345666"/>
            <a:ext cx="11442839" cy="7172307"/>
          </a:xfrm>
          <a:prstGeom prst="rect">
            <a:avLst/>
          </a:prstGeom>
          <a:ln w="12700">
            <a:miter lim="400000"/>
          </a:ln>
        </p:spPr>
      </p:pic>
      <p:sp>
        <p:nvSpPr>
          <p:cNvPr id="287" name="Shape 287"/>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288" name="Mari_Logo1.jpg"/>
          <p:cNvPicPr>
            <a:picLocks noChangeAspect="1"/>
          </p:cNvPicPr>
          <p:nvPr/>
        </p:nvPicPr>
        <p:blipFill>
          <a:blip r:embed="rId4">
            <a:extLst/>
          </a:blip>
          <a:stretch>
            <a:fillRect/>
          </a:stretch>
        </p:blipFill>
        <p:spPr>
          <a:xfrm>
            <a:off x="23455572" y="91975"/>
            <a:ext cx="933017" cy="765474"/>
          </a:xfrm>
          <a:prstGeom prst="rect">
            <a:avLst/>
          </a:prstGeom>
          <a:ln w="12700">
            <a:miter lim="400000"/>
          </a:ln>
        </p:spPr>
      </p:pic>
      <p:pic>
        <p:nvPicPr>
          <p:cNvPr id="289" name="pasted-image.tif"/>
          <p:cNvPicPr>
            <a:picLocks noChangeAspect="1"/>
          </p:cNvPicPr>
          <p:nvPr/>
        </p:nvPicPr>
        <p:blipFill>
          <a:blip r:embed="rId5">
            <a:extLst/>
          </a:blip>
          <a:stretch>
            <a:fillRect/>
          </a:stretch>
        </p:blipFill>
        <p:spPr>
          <a:xfrm>
            <a:off x="275934" y="8567874"/>
            <a:ext cx="3728047" cy="4669787"/>
          </a:xfrm>
          <a:prstGeom prst="rect">
            <a:avLst/>
          </a:prstGeom>
          <a:ln w="12700">
            <a:miter lim="400000"/>
          </a:ln>
        </p:spPr>
      </p:pic>
      <p:pic>
        <p:nvPicPr>
          <p:cNvPr id="290" name="arrhenius_1.tiff"/>
          <p:cNvPicPr>
            <a:picLocks noChangeAspect="1"/>
          </p:cNvPicPr>
          <p:nvPr/>
        </p:nvPicPr>
        <p:blipFill>
          <a:blip r:embed="rId6">
            <a:extLst/>
          </a:blip>
          <a:stretch>
            <a:fillRect/>
          </a:stretch>
        </p:blipFill>
        <p:spPr>
          <a:xfrm>
            <a:off x="76200" y="1011039"/>
            <a:ext cx="12205462" cy="7426909"/>
          </a:xfrm>
          <a:prstGeom prst="rect">
            <a:avLst/>
          </a:prstGeom>
          <a:ln w="12700">
            <a:miter lim="400000"/>
          </a:ln>
        </p:spPr>
      </p:pic>
      <p:sp>
        <p:nvSpPr>
          <p:cNvPr id="291" name="Shape 291"/>
          <p:cNvSpPr/>
          <p:nvPr/>
        </p:nvSpPr>
        <p:spPr>
          <a:xfrm>
            <a:off x="5774379" y="6614467"/>
            <a:ext cx="6268601" cy="487066"/>
          </a:xfrm>
          <a:prstGeom prst="roundRect">
            <a:avLst>
              <a:gd name="adj" fmla="val 39112"/>
            </a:avLst>
          </a:prstGeom>
          <a:solidFill>
            <a:schemeClr val="accent6">
              <a:hueOff val="105381"/>
              <a:satOff val="14341"/>
              <a:lumOff val="10801"/>
              <a:alpha val="30211"/>
            </a:schemeClr>
          </a:solidFill>
          <a:ln w="12700">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292" name="Shape 292"/>
          <p:cNvSpPr/>
          <p:nvPr/>
        </p:nvSpPr>
        <p:spPr>
          <a:xfrm>
            <a:off x="1761179" y="7071667"/>
            <a:ext cx="4898688" cy="487066"/>
          </a:xfrm>
          <a:prstGeom prst="roundRect">
            <a:avLst>
              <a:gd name="adj" fmla="val 39112"/>
            </a:avLst>
          </a:prstGeom>
          <a:solidFill>
            <a:schemeClr val="accent6">
              <a:hueOff val="105381"/>
              <a:satOff val="14341"/>
              <a:lumOff val="10801"/>
              <a:alpha val="30211"/>
            </a:schemeClr>
          </a:solidFill>
          <a:ln w="12700">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293" name="Shape 293"/>
          <p:cNvSpPr/>
          <p:nvPr/>
        </p:nvSpPr>
        <p:spPr>
          <a:xfrm>
            <a:off x="17382179" y="518467"/>
            <a:ext cx="5559485" cy="487066"/>
          </a:xfrm>
          <a:prstGeom prst="roundRect">
            <a:avLst>
              <a:gd name="adj" fmla="val 39112"/>
            </a:avLst>
          </a:prstGeom>
          <a:solidFill>
            <a:schemeClr val="accent6">
              <a:hueOff val="105381"/>
              <a:satOff val="14341"/>
              <a:lumOff val="10801"/>
              <a:alpha val="30211"/>
            </a:schemeClr>
          </a:solidFill>
          <a:ln w="12700">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294" name="Shape 294"/>
          <p:cNvSpPr/>
          <p:nvPr/>
        </p:nvSpPr>
        <p:spPr>
          <a:xfrm>
            <a:off x="13394379" y="1011039"/>
            <a:ext cx="9511169" cy="487065"/>
          </a:xfrm>
          <a:prstGeom prst="roundRect">
            <a:avLst>
              <a:gd name="adj" fmla="val 39112"/>
            </a:avLst>
          </a:prstGeom>
          <a:solidFill>
            <a:schemeClr val="accent6">
              <a:hueOff val="105381"/>
              <a:satOff val="14341"/>
              <a:lumOff val="10801"/>
              <a:alpha val="30211"/>
            </a:schemeClr>
          </a:solidFill>
          <a:ln w="12700">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295" name="Shape 295"/>
          <p:cNvSpPr/>
          <p:nvPr/>
        </p:nvSpPr>
        <p:spPr>
          <a:xfrm>
            <a:off x="13394379" y="6792267"/>
            <a:ext cx="10439757" cy="6938666"/>
          </a:xfrm>
          <a:prstGeom prst="roundRect">
            <a:avLst>
              <a:gd name="adj" fmla="val 2745"/>
            </a:avLst>
          </a:prstGeom>
          <a:solidFill>
            <a:schemeClr val="accent6">
              <a:hueOff val="105381"/>
              <a:satOff val="14341"/>
              <a:lumOff val="10801"/>
              <a:alpha val="30211"/>
            </a:schemeClr>
          </a:solidFill>
          <a:ln w="12700">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296" name="Shape 296"/>
          <p:cNvSpPr/>
          <p:nvPr/>
        </p:nvSpPr>
        <p:spPr>
          <a:xfrm>
            <a:off x="158700" y="68312"/>
            <a:ext cx="1265397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The Baseline: Past Climate and Global Change</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290"/>
                                        </p:tgtEl>
                                        <p:attrNameLst>
                                          <p:attrName>style.visibility</p:attrName>
                                        </p:attrNameLst>
                                      </p:cBhvr>
                                      <p:to>
                                        <p:strVal val="visible"/>
                                      </p:to>
                                    </p:set>
                                    <p:animEffect filter="dissolve" transition="in">
                                      <p:cBhvr>
                                        <p:cTn id="7" dur="1000"/>
                                        <p:tgtEl>
                                          <p:spTgt spid="290"/>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289"/>
                                        </p:tgtEl>
                                        <p:attrNameLst>
                                          <p:attrName>style.visibility</p:attrName>
                                        </p:attrNameLst>
                                      </p:cBhvr>
                                      <p:to>
                                        <p:strVal val="visible"/>
                                      </p:to>
                                    </p:set>
                                    <p:animEffect filter="dissolve" transition="in">
                                      <p:cBhvr>
                                        <p:cTn id="11" dur="1000"/>
                                        <p:tgtEl>
                                          <p:spTgt spid="289"/>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291"/>
                                        </p:tgtEl>
                                        <p:attrNameLst>
                                          <p:attrName>style.visibility</p:attrName>
                                        </p:attrNameLst>
                                      </p:cBhvr>
                                      <p:to>
                                        <p:strVal val="visible"/>
                                      </p:to>
                                    </p:set>
                                    <p:animEffect filter="dissolve" transition="in">
                                      <p:cBhvr>
                                        <p:cTn id="15" dur="1000"/>
                                        <p:tgtEl>
                                          <p:spTgt spid="291"/>
                                        </p:tgtEl>
                                      </p:cBhvr>
                                    </p:animEffect>
                                  </p:childTnLst>
                                </p:cTn>
                              </p:par>
                            </p:childTnLst>
                          </p:cTn>
                        </p:par>
                        <p:par>
                          <p:cTn id="16" fill="hold">
                            <p:stCondLst>
                              <p:cond delay="3000"/>
                            </p:stCondLst>
                            <p:childTnLst>
                              <p:par>
                                <p:cTn id="17" presetClass="entr" nodeType="afterEffect" presetID="9" grpId="4" fill="hold">
                                  <p:stCondLst>
                                    <p:cond delay="0"/>
                                  </p:stCondLst>
                                  <p:iterate type="el" backwards="0">
                                    <p:tmAbs val="0"/>
                                  </p:iterate>
                                  <p:childTnLst>
                                    <p:set>
                                      <p:cBhvr>
                                        <p:cTn id="18" fill="hold"/>
                                        <p:tgtEl>
                                          <p:spTgt spid="292"/>
                                        </p:tgtEl>
                                        <p:attrNameLst>
                                          <p:attrName>style.visibility</p:attrName>
                                        </p:attrNameLst>
                                      </p:cBhvr>
                                      <p:to>
                                        <p:strVal val="visible"/>
                                      </p:to>
                                    </p:set>
                                    <p:animEffect filter="dissolve" transition="in">
                                      <p:cBhvr>
                                        <p:cTn id="19" dur="1000"/>
                                        <p:tgtEl>
                                          <p:spTgt spid="292"/>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ID="9" grpId="5" fill="hold">
                                  <p:stCondLst>
                                    <p:cond delay="0"/>
                                  </p:stCondLst>
                                  <p:iterate type="el" backwards="0">
                                    <p:tmAbs val="0"/>
                                  </p:iterate>
                                  <p:childTnLst>
                                    <p:set>
                                      <p:cBhvr>
                                        <p:cTn id="23" fill="hold"/>
                                        <p:tgtEl>
                                          <p:spTgt spid="286"/>
                                        </p:tgtEl>
                                        <p:attrNameLst>
                                          <p:attrName>style.visibility</p:attrName>
                                        </p:attrNameLst>
                                      </p:cBhvr>
                                      <p:to>
                                        <p:strVal val="visible"/>
                                      </p:to>
                                    </p:set>
                                    <p:animEffect filter="dissolve" transition="in">
                                      <p:cBhvr>
                                        <p:cTn id="24" dur="1000"/>
                                        <p:tgtEl>
                                          <p:spTgt spid="286"/>
                                        </p:tgtEl>
                                      </p:cBhvr>
                                    </p:animEffect>
                                  </p:childTnLst>
                                </p:cTn>
                              </p:par>
                            </p:childTnLst>
                          </p:cTn>
                        </p:par>
                        <p:par>
                          <p:cTn id="25" fill="hold">
                            <p:stCondLst>
                              <p:cond delay="1000"/>
                            </p:stCondLst>
                            <p:childTnLst>
                              <p:par>
                                <p:cTn id="26" presetClass="entr" nodeType="afterEffect" presetID="9" grpId="6" fill="hold">
                                  <p:stCondLst>
                                    <p:cond delay="0"/>
                                  </p:stCondLst>
                                  <p:iterate type="el" backwards="0">
                                    <p:tmAbs val="0"/>
                                  </p:iterate>
                                  <p:childTnLst>
                                    <p:set>
                                      <p:cBhvr>
                                        <p:cTn id="27" fill="hold"/>
                                        <p:tgtEl>
                                          <p:spTgt spid="285"/>
                                        </p:tgtEl>
                                        <p:attrNameLst>
                                          <p:attrName>style.visibility</p:attrName>
                                        </p:attrNameLst>
                                      </p:cBhvr>
                                      <p:to>
                                        <p:strVal val="visible"/>
                                      </p:to>
                                    </p:set>
                                    <p:animEffect filter="dissolve" transition="in">
                                      <p:cBhvr>
                                        <p:cTn id="28" dur="1000"/>
                                        <p:tgtEl>
                                          <p:spTgt spid="285"/>
                                        </p:tgtEl>
                                      </p:cBhvr>
                                    </p:animEffect>
                                  </p:childTnLst>
                                </p:cTn>
                              </p:par>
                            </p:childTnLst>
                          </p:cTn>
                        </p:par>
                        <p:par>
                          <p:cTn id="29" fill="hold">
                            <p:stCondLst>
                              <p:cond delay="2000"/>
                            </p:stCondLst>
                            <p:childTnLst>
                              <p:par>
                                <p:cTn id="30" presetClass="entr" nodeType="afterEffect" presetID="9" grpId="7" fill="hold">
                                  <p:stCondLst>
                                    <p:cond delay="0"/>
                                  </p:stCondLst>
                                  <p:iterate type="el" backwards="0">
                                    <p:tmAbs val="0"/>
                                  </p:iterate>
                                  <p:childTnLst>
                                    <p:set>
                                      <p:cBhvr>
                                        <p:cTn id="31" fill="hold"/>
                                        <p:tgtEl>
                                          <p:spTgt spid="293"/>
                                        </p:tgtEl>
                                        <p:attrNameLst>
                                          <p:attrName>style.visibility</p:attrName>
                                        </p:attrNameLst>
                                      </p:cBhvr>
                                      <p:to>
                                        <p:strVal val="visible"/>
                                      </p:to>
                                    </p:set>
                                    <p:animEffect filter="dissolve" transition="in">
                                      <p:cBhvr>
                                        <p:cTn id="32" dur="1000"/>
                                        <p:tgtEl>
                                          <p:spTgt spid="293"/>
                                        </p:tgtEl>
                                      </p:cBhvr>
                                    </p:animEffect>
                                  </p:childTnLst>
                                </p:cTn>
                              </p:par>
                            </p:childTnLst>
                          </p:cTn>
                        </p:par>
                        <p:par>
                          <p:cTn id="33" fill="hold">
                            <p:stCondLst>
                              <p:cond delay="3000"/>
                            </p:stCondLst>
                            <p:childTnLst>
                              <p:par>
                                <p:cTn id="34" presetClass="entr" nodeType="afterEffect" presetID="9" grpId="8" fill="hold">
                                  <p:stCondLst>
                                    <p:cond delay="0"/>
                                  </p:stCondLst>
                                  <p:iterate type="el" backwards="0">
                                    <p:tmAbs val="0"/>
                                  </p:iterate>
                                  <p:childTnLst>
                                    <p:set>
                                      <p:cBhvr>
                                        <p:cTn id="35" fill="hold"/>
                                        <p:tgtEl>
                                          <p:spTgt spid="294"/>
                                        </p:tgtEl>
                                        <p:attrNameLst>
                                          <p:attrName>style.visibility</p:attrName>
                                        </p:attrNameLst>
                                      </p:cBhvr>
                                      <p:to>
                                        <p:strVal val="visible"/>
                                      </p:to>
                                    </p:set>
                                    <p:animEffect filter="dissolve" transition="in">
                                      <p:cBhvr>
                                        <p:cTn id="36" dur="1000"/>
                                        <p:tgtEl>
                                          <p:spTgt spid="294"/>
                                        </p:tgtEl>
                                      </p:cBhvr>
                                    </p:animEffect>
                                  </p:childTnLst>
                                </p:cTn>
                              </p:par>
                            </p:childTnLst>
                          </p:cTn>
                        </p:par>
                        <p:par>
                          <p:cTn id="37" fill="hold">
                            <p:stCondLst>
                              <p:cond delay="4000"/>
                            </p:stCondLst>
                            <p:childTnLst>
                              <p:par>
                                <p:cTn id="38" presetClass="entr" nodeType="afterEffect" presetID="9" grpId="9" fill="hold">
                                  <p:stCondLst>
                                    <p:cond delay="0"/>
                                  </p:stCondLst>
                                  <p:iterate type="el" backwards="0">
                                    <p:tmAbs val="0"/>
                                  </p:iterate>
                                  <p:childTnLst>
                                    <p:set>
                                      <p:cBhvr>
                                        <p:cTn id="39" fill="hold"/>
                                        <p:tgtEl>
                                          <p:spTgt spid="295"/>
                                        </p:tgtEl>
                                        <p:attrNameLst>
                                          <p:attrName>style.visibility</p:attrName>
                                        </p:attrNameLst>
                                      </p:cBhvr>
                                      <p:to>
                                        <p:strVal val="visible"/>
                                      </p:to>
                                    </p:set>
                                    <p:animEffect filter="dissolve" transition="in">
                                      <p:cBhvr>
                                        <p:cTn id="40" dur="1000"/>
                                        <p:tgtEl>
                                          <p:spTgt spid="2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6" grpId="5"/>
      <p:bldP build="whole" bldLvl="1" animBg="1" rev="0" advAuto="0" spid="291" grpId="3"/>
      <p:bldP build="whole" bldLvl="1" animBg="1" rev="0" advAuto="0" spid="290" grpId="1"/>
      <p:bldP build="whole" bldLvl="1" animBg="1" rev="0" advAuto="0" spid="289" grpId="2"/>
      <p:bldP build="whole" bldLvl="1" animBg="1" rev="0" advAuto="0" spid="285" grpId="6"/>
      <p:bldP build="whole" bldLvl="1" animBg="1" rev="0" advAuto="0" spid="293" grpId="7"/>
      <p:bldP build="whole" bldLvl="1" animBg="1" rev="0" advAuto="0" spid="295" grpId="9"/>
      <p:bldP build="whole" bldLvl="1" animBg="1" rev="0" advAuto="0" spid="294" grpId="8"/>
      <p:bldP build="whole" bldLvl="1" animBg="1" rev="0" advAuto="0" spid="292" grpId="4"/>
    </p:bldLst>
  </p:timing>
</p:sld>
</file>

<file path=ppt/theme/theme1.xml><?xml version="1.0" encoding="utf-8"?>
<a:theme xmlns:a="http://schemas.openxmlformats.org/drawingml/2006/main" xmlns:r="http://schemas.openxmlformats.org/officeDocument/2006/relationships"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Gill Sans"/>
        <a:ea typeface="Gill Sans"/>
        <a:cs typeface="Gill Sans"/>
      </a:majorFont>
      <a:minorFont>
        <a:latin typeface="American Typewriter"/>
        <a:ea typeface="American Typewriter"/>
        <a:cs typeface="American Typewriter"/>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11303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Gill Sans"/>
        <a:ea typeface="Gill Sans"/>
        <a:cs typeface="Gill Sans"/>
      </a:majorFont>
      <a:minorFont>
        <a:latin typeface="American Typewriter"/>
        <a:ea typeface="American Typewriter"/>
        <a:cs typeface="American Typewriter"/>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11303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